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6" r:id="rId2"/>
    <p:sldId id="256" r:id="rId3"/>
    <p:sldId id="257" r:id="rId4"/>
    <p:sldId id="258" r:id="rId5"/>
    <p:sldId id="259" r:id="rId6"/>
    <p:sldId id="260" r:id="rId7"/>
    <p:sldId id="283" r:id="rId8"/>
    <p:sldId id="263" r:id="rId9"/>
    <p:sldId id="281" r:id="rId10"/>
    <p:sldId id="270" r:id="rId11"/>
    <p:sldId id="284" r:id="rId12"/>
    <p:sldId id="268" r:id="rId13"/>
    <p:sldId id="269" r:id="rId14"/>
    <p:sldId id="277" r:id="rId15"/>
    <p:sldId id="278" r:id="rId16"/>
    <p:sldId id="279" r:id="rId17"/>
    <p:sldId id="280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451F32A-DF15-4B1D-BD8E-78259A77A77F}">
          <p14:sldIdLst>
            <p14:sldId id="276"/>
            <p14:sldId id="256"/>
            <p14:sldId id="257"/>
            <p14:sldId id="258"/>
            <p14:sldId id="259"/>
            <p14:sldId id="260"/>
            <p14:sldId id="283"/>
            <p14:sldId id="263"/>
            <p14:sldId id="281"/>
            <p14:sldId id="270"/>
            <p14:sldId id="284"/>
            <p14:sldId id="268"/>
            <p14:sldId id="269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81" d="100"/>
          <a:sy n="81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051452380699"/>
          <c:y val="3.8788879867857444E-2"/>
          <c:w val="0.58294967133303921"/>
          <c:h val="0.86314209422906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Лист1!$A$2:$A$8</c:f>
              <c:strCache>
                <c:ptCount val="6"/>
                <c:pt idx="0">
                  <c:v>Доходы</c:v>
                </c:pt>
                <c:pt idx="2">
                  <c:v>Расходы</c:v>
                </c:pt>
                <c:pt idx="5">
                  <c:v>Профицит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26553</c:v>
                </c:pt>
                <c:pt idx="2">
                  <c:v>22494.799999999999</c:v>
                </c:pt>
                <c:pt idx="5">
                  <c:v>4058.2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892832"/>
        <c:axId val="155221408"/>
      </c:barChart>
      <c:catAx>
        <c:axId val="22789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221408"/>
        <c:crosses val="autoZero"/>
        <c:auto val="1"/>
        <c:lblAlgn val="ctr"/>
        <c:lblOffset val="100"/>
        <c:noMultiLvlLbl val="0"/>
      </c:catAx>
      <c:valAx>
        <c:axId val="15522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89283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158223045592469"/>
          <c:y val="0.30288999754625962"/>
          <c:w val="0.17476367257453052"/>
          <c:h val="0.133507072718575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2024г., тыс. руб.</c:v>
                </c:pt>
              </c:strCache>
            </c:strRef>
          </c:tx>
          <c:explosion val="13"/>
          <c:dLbls>
            <c:delete val="1"/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21037</c:v>
                </c:pt>
                <c:pt idx="1">
                  <c:v>105.7</c:v>
                </c:pt>
                <c:pt idx="2">
                  <c:v>3986.3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2024г., тыс. руб.</c:v>
                </c:pt>
              </c:strCache>
            </c:strRef>
          </c:tx>
          <c:dPt>
            <c:idx val="0"/>
            <c:bubble3D val="0"/>
            <c:explosion val="16"/>
          </c:dPt>
          <c:dPt>
            <c:idx val="2"/>
            <c:bubble3D val="0"/>
            <c:explosion val="13"/>
          </c:dPt>
          <c:dLbls>
            <c:delete val="1"/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940.6</c:v>
                </c:pt>
                <c:pt idx="1">
                  <c:v>103.3</c:v>
                </c:pt>
                <c:pt idx="2">
                  <c:v>10511.5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7465357879626"/>
          <c:y val="0.10352172443612004"/>
          <c:w val="0.87276689632545934"/>
          <c:h val="0.718111917613472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2291666666666666"/>
                  <c:y val="-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25129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833333333333318"/>
                  <c:y val="-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22494.799999999999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6867624"/>
        <c:axId val="476868016"/>
        <c:axId val="523900456"/>
      </c:bar3DChart>
      <c:catAx>
        <c:axId val="476867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6868016"/>
        <c:crosses val="autoZero"/>
        <c:auto val="1"/>
        <c:lblAlgn val="ctr"/>
        <c:lblOffset val="100"/>
        <c:noMultiLvlLbl val="0"/>
      </c:catAx>
      <c:valAx>
        <c:axId val="47686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867624"/>
        <c:crosses val="autoZero"/>
        <c:crossBetween val="between"/>
      </c:valAx>
      <c:serAx>
        <c:axId val="523900456"/>
        <c:scaling>
          <c:orientation val="minMax"/>
        </c:scaling>
        <c:delete val="1"/>
        <c:axPos val="b"/>
        <c:majorTickMark val="none"/>
        <c:minorTickMark val="none"/>
        <c:tickLblPos val="nextTo"/>
        <c:crossAx val="47686801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0.74138</cdr:x>
      <cdr:y>0.50467</cdr:y>
    </cdr:from>
    <cdr:to>
      <cdr:x>0.86034</cdr:x>
      <cdr:y>0.82094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668" y="2143140"/>
          <a:ext cx="985838" cy="134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427B5-5D43-4C87-8070-F1B49970B559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5D79-C321-49DD-9FDD-CD4D1C2AC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1D043D1-1D63-4530-91C3-82076C3E88F7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17.04.2025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7572995-5208-4B36-92AB-903524723C50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ivysokovo@yandex.ru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-438869"/>
            <a:ext cx="364202" cy="13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3330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Roboto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048" y="5258652"/>
            <a:ext cx="8113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тчет  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исполнении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Божковского сельского поселения Красносулинского района за 2024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5819" y="54480"/>
            <a:ext cx="7884368" cy="14695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539046"/>
            <a:ext cx="813690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51520" y="11266"/>
            <a:ext cx="8640960" cy="825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Исполнение бюджета Божковского сельского поселения </a:t>
            </a:r>
            <a:r>
              <a:rPr lang="ru-RU" sz="22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разделам и подразделам классификации расходов бюджетов за 2024 год</a:t>
            </a:r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81910"/>
              </p:ext>
            </p:extLst>
          </p:nvPr>
        </p:nvGraphicFramePr>
        <p:xfrm>
          <a:off x="251520" y="836715"/>
          <a:ext cx="8568951" cy="5904645"/>
        </p:xfrm>
        <a:graphic>
          <a:graphicData uri="http://schemas.openxmlformats.org/drawingml/2006/table">
            <a:tbl>
              <a:tblPr/>
              <a:tblGrid>
                <a:gridCol w="5688632"/>
                <a:gridCol w="576064"/>
                <a:gridCol w="504056"/>
                <a:gridCol w="1800199"/>
              </a:tblGrid>
              <a:tr h="377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Кассовое </a:t>
                      </a:r>
                      <a:b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исполнение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45" marR="5245" marT="5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8 918.9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87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8 349.8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143.4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425.7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361.6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361.6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150.6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150.6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862.2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Дорожное хозяйство (дорожные фонды)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856.7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5 018.7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617.2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4 401.5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1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6 919.3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6 919.3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235.9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235.9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77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5245" marR="5245" marT="52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22 494.8</a:t>
                      </a:r>
                    </a:p>
                  </a:txBody>
                  <a:tcPr marL="5245" marR="5245" marT="5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040" cy="785818"/>
          </a:xfrm>
        </p:spPr>
        <p:txBody>
          <a:bodyPr/>
          <a:lstStyle/>
          <a:p>
            <a:pPr algn="ctr"/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Божковского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поселения за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534094" y="1455998"/>
            <a:ext cx="4015800" cy="50006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25 129,0 тыс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716016" y="1491717"/>
            <a:ext cx="4015800" cy="4286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22 494,8 тыс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36024951"/>
              </p:ext>
            </p:extLst>
          </p:nvPr>
        </p:nvGraphicFramePr>
        <p:xfrm>
          <a:off x="971600" y="2000240"/>
          <a:ext cx="7344816" cy="423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16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2"/>
          <p:cNvSpPr/>
          <p:nvPr/>
        </p:nvSpPr>
        <p:spPr>
          <a:xfrm>
            <a:off x="382383" y="260648"/>
            <a:ext cx="8429400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400" b="1" strike="noStrike" spc="-1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расходов бюджета </a:t>
            </a:r>
            <a:r>
              <a:rPr lang="ru-RU" sz="2400" b="1" spc="-1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Божковского</a:t>
            </a:r>
            <a:r>
              <a:rPr lang="ru-RU" sz="2400" b="1" strike="noStrike" spc="-1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поселения по муниципальным программам за </a:t>
            </a:r>
            <a:r>
              <a:rPr lang="ru-RU" sz="2400" b="1" strike="noStrike" spc="-1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86" name="Table 3"/>
          <p:cNvGraphicFramePr/>
          <p:nvPr>
            <p:extLst>
              <p:ext uri="{D42A27DB-BD31-4B8C-83A1-F6EECF244321}">
                <p14:modId xmlns:p14="http://schemas.microsoft.com/office/powerpoint/2010/main" val="796274459"/>
              </p:ext>
            </p:extLst>
          </p:nvPr>
        </p:nvGraphicFramePr>
        <p:xfrm>
          <a:off x="357120" y="1412774"/>
          <a:ext cx="8572320" cy="5198756"/>
        </p:xfrm>
        <a:graphic>
          <a:graphicData uri="http://schemas.openxmlformats.org/drawingml/2006/table">
            <a:tbl>
              <a:tblPr/>
              <a:tblGrid>
                <a:gridCol w="4500720"/>
                <a:gridCol w="1428480"/>
                <a:gridCol w="1428480"/>
                <a:gridCol w="1214640"/>
              </a:tblGrid>
              <a:tr h="574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План на </a:t>
                      </a: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год,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тыс.рублей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Исполнено за </a:t>
                      </a: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год, тыс.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Процент исполнения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</a:tr>
              <a:tr h="842528"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Божковского сельского поселения «Управление муниципальными финансами»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9 357,4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8 689,1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92,9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804744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Божковского сельского поселения «Муниципальная политика»</a:t>
                      </a:r>
                      <a:endParaRPr lang="ru-RU" sz="1200" dirty="0">
                        <a:effectLst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374,0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326,7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87,4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804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Муниципальная программа Божковского сельского поселения «Защита населения и территории от чрезвычайных ситуаций, обеспечение пожарной безопасности людей наводных объектах»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393,2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153,6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39,1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429786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Божковского сельского поселения «Развитие транспортной системы»</a:t>
                      </a:r>
                    </a:p>
                    <a:p>
                      <a:pPr indent="450215" algn="ctr">
                        <a:tabLst>
                          <a:tab pos="180340" algn="l"/>
                        </a:tabLst>
                      </a:pPr>
                      <a:endParaRPr lang="ru-RU" sz="1200" dirty="0">
                        <a:effectLst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916,4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856,7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93,5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</a:tr>
              <a:tr h="402372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«Благоустройство территории 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коммунальное хозяйство»</a:t>
                      </a:r>
                      <a:endParaRPr lang="ru-RU" sz="1200" dirty="0">
                        <a:effectLst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6 613,5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5 018,8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536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«Развитие культуры, физической культуры и спорта»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939,3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939,3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0D5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24 593,8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21 984,1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89,4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0040" y="188640"/>
            <a:ext cx="842940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/>
            <a:r>
              <a:rPr lang="ru-RU" sz="2400" b="1" spc="-1" dirty="0">
                <a:solidFill>
                  <a:srgbClr val="9BBB59">
                    <a:lumMod val="50000"/>
                  </a:srgb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Исполнение расходов бюджета Божковского сельского поселения по </a:t>
            </a:r>
            <a:r>
              <a:rPr lang="ru-RU" sz="2400" b="1" spc="-1" dirty="0" smtClean="0">
                <a:solidFill>
                  <a:srgbClr val="9BBB59">
                    <a:lumMod val="50000"/>
                  </a:srgb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непрограммным направлениям за </a:t>
            </a:r>
            <a:r>
              <a:rPr lang="ru-RU" sz="2400" b="1" spc="-1" dirty="0">
                <a:solidFill>
                  <a:srgbClr val="9BBB59">
                    <a:lumMod val="50000"/>
                  </a:srgbClr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2400" b="1" spc="-1" dirty="0">
              <a:solidFill>
                <a:srgbClr val="9BBB59">
                  <a:lumMod val="50000"/>
                </a:srgb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" name="Table 2"/>
          <p:cNvGraphicFramePr/>
          <p:nvPr>
            <p:extLst>
              <p:ext uri="{D42A27DB-BD31-4B8C-83A1-F6EECF244321}">
                <p14:modId xmlns:p14="http://schemas.microsoft.com/office/powerpoint/2010/main" val="2311939633"/>
              </p:ext>
            </p:extLst>
          </p:nvPr>
        </p:nvGraphicFramePr>
        <p:xfrm>
          <a:off x="357120" y="1052736"/>
          <a:ext cx="8572320" cy="5616624"/>
        </p:xfrm>
        <a:graphic>
          <a:graphicData uri="http://schemas.openxmlformats.org/drawingml/2006/table">
            <a:tbl>
              <a:tblPr/>
              <a:tblGrid>
                <a:gridCol w="4500720"/>
                <a:gridCol w="1428480"/>
                <a:gridCol w="1428480"/>
                <a:gridCol w="1214640"/>
              </a:tblGrid>
              <a:tr h="497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План на </a:t>
                      </a: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2024</a:t>
                      </a:r>
                      <a:r>
                        <a:rPr lang="ru-RU" sz="1200" b="1" strike="noStrike" spc="-1" baseline="0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</a:t>
                      </a: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тыс.рублей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Исполнено за </a:t>
                      </a:r>
                      <a:r>
                        <a:rPr lang="ru-RU" sz="12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2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год, тыс.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Процент исполнения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</a:tr>
              <a:tr h="10937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Расходы на осуществление полномочий по определению в соответствии с частью 1 статьи 11.2 Областного закона от 25 октября 2002 года № 273-ЗС "Об административных правонарушениях" перечня должностных лиц, уполномоченных составлять протоколы об административных правонарушениях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57134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Резервный фонд Администрации Божковского сельского поселения на финансовое обеспечение непредвиденных расходов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0,0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6960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361,6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361,6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100,0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8948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территориального планирования по иным непрограммным расходам в рамках непрограммных расходов органа местного самоуправления Божковского сельского поселения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12925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перечисляемые из бюджета поселения бюджету Красносулинского района и направляемые на финансирование расходов, связанных с передачей осуществления части полномочий органа местного самоуправления поселения органам местного самоуправления муниципального образования «Красносулинский район»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143,4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143,4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57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535,2</a:t>
                      </a:r>
                      <a:endParaRPr lang="ru-RU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510,7</a:t>
                      </a:r>
                      <a:endParaRPr lang="ru-RU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95,4</a:t>
                      </a:r>
                      <a:endParaRPr lang="ru-RU" sz="1400" b="1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214313"/>
            <a:ext cx="8715375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0070C0"/>
                </a:solidFill>
                <a:latin typeface="+mj-lt"/>
              </a:rPr>
              <a:t>Источники финансирования дефицита бюджета</a:t>
            </a:r>
            <a:endParaRPr lang="ru-RU" sz="3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9635" name="Rectangle 1"/>
          <p:cNvSpPr>
            <a:spLocks noChangeArrowheads="1"/>
          </p:cNvSpPr>
          <p:nvPr/>
        </p:nvSpPr>
        <p:spPr bwMode="auto">
          <a:xfrm>
            <a:off x="539552" y="5661248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Божковского сельского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поселения 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исполнен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4 058,2 тыс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1214422"/>
            <a:ext cx="7530630" cy="423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57166"/>
            <a:ext cx="8229600" cy="69063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Божковского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Красносулинского района  </a:t>
            </a:r>
            <a:r>
              <a:rPr lang="ru-RU" sz="19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19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8661" name="Picture 229" descr="i?id=541359906-3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6124"/>
            <a:ext cx="4500562" cy="317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3" name="Picture 231" descr="i?id=211768809-3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71563"/>
            <a:ext cx="23574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9513" y="3645024"/>
            <a:ext cx="3672407" cy="2808312"/>
          </a:xfrm>
          <a:prstGeom prst="rect">
            <a:avLst/>
          </a:prstGeom>
        </p:spPr>
        <p:txBody>
          <a:bodyPr/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 числе верхний предел долга по муниципальным гарантиям Божковского сельского поселения в сумме 0,0 тыс. рублей;</a:t>
            </a: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Прямоугольник 14"/>
          <p:cNvSpPr>
            <a:spLocks noChangeArrowheads="1"/>
          </p:cNvSpPr>
          <p:nvPr/>
        </p:nvSpPr>
        <p:spPr bwMode="auto">
          <a:xfrm>
            <a:off x="3635896" y="1000125"/>
            <a:ext cx="50766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предел муниципального внутреннего долга Божковского сельского поселения на 1 января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 0,0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817949">
            <a:off x="6909426" y="4118224"/>
            <a:ext cx="11906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ДОЛГ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61912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642938" y="986680"/>
            <a:ext cx="81438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800" dirty="0">
              <a:solidFill>
                <a:srgbClr val="080808"/>
              </a:solidFill>
              <a:latin typeface="+mj-lt"/>
            </a:endParaRPr>
          </a:p>
          <a:p>
            <a:pPr algn="ctr"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администрацией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Божковского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</a:p>
          <a:p>
            <a:pPr algn="ctr">
              <a:defRPr/>
            </a:pP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</a:t>
            </a:r>
          </a:p>
          <a:p>
            <a:pPr algn="ctr"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Вас полезной и интересной.</a:t>
            </a:r>
          </a:p>
          <a:p>
            <a:pPr algn="ctr">
              <a:defRPr/>
            </a:pP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Свои вопросы и предложения Вы можете направить в администрацию </a:t>
            </a: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Божковского сельского поселения  Красносулинского района Ростовской области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по телефону (факсу) 8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(6367) 2-21-30</a:t>
            </a: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почты: </a:t>
            </a:r>
            <a:r>
              <a:rPr lang="en-US" b="1" u="sng" spc="-1" dirty="0" smtClean="0">
                <a:solidFill>
                  <a:srgbClr val="FB4A18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ivysokovo@yandex.ru</a:t>
            </a: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письмом по почте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346398, Ростовская область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Красносулинский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Божковка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 Советская, д.6</a:t>
            </a:r>
            <a:endParaRPr lang="ru-RU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официальном сайте Администрации </a:t>
            </a: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Божковского сельского поселения  Красносулинского района Ростовской области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разделе Бюджет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граждан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dirty="0">
              <a:latin typeface="+mj-lt"/>
            </a:endParaRPr>
          </a:p>
          <a:p>
            <a:pPr algn="ctr">
              <a:defRPr/>
            </a:pPr>
            <a:endParaRPr lang="ru-RU" sz="1800" dirty="0">
              <a:solidFill>
                <a:srgbClr val="080808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805" y="188640"/>
            <a:ext cx="7772040" cy="1469520"/>
          </a:xfrm>
        </p:spPr>
        <p:txBody>
          <a:bodyPr/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05" y="1714500"/>
            <a:ext cx="7772039" cy="495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642960" y="357120"/>
            <a:ext cx="7843320" cy="999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Божковского </a:t>
            </a:r>
            <a:r>
              <a:rPr lang="ru-RU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поселения!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285840" y="1357298"/>
            <a:ext cx="8500680" cy="485738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Бюджет для граждан разработан с целью обеспечения прозрачности и открытости бюджетного процесса путем информирования жителей о бюджете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Божковского</a:t>
            </a:r>
            <a:r>
              <a:rPr lang="ru-RU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сельского поселения в доступной форме.</a:t>
            </a:r>
          </a:p>
          <a:p>
            <a:pPr lvl="0" algn="just"/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Предоставляем </a:t>
            </a:r>
            <a:r>
              <a:rPr lang="ru-RU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вашему вниманию отчет об исполнении бюджета Божковского сельского поселения за 2024 год. </a:t>
            </a:r>
          </a:p>
          <a:p>
            <a:pPr algn="just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 rot="10800000" flipV="1">
            <a:off x="8572680" y="1778040"/>
            <a:ext cx="778644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285840" y="571320"/>
            <a:ext cx="8429400" cy="9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642960" y="3143160"/>
            <a:ext cx="7843320" cy="713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214200" y="1357298"/>
            <a:ext cx="8429400" cy="49290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Legion\Desktop\картинки для презентации\b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714620"/>
            <a:ext cx="5143516" cy="357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4439160" y="2936520"/>
            <a:ext cx="2922840" cy="699120"/>
          </a:xfrm>
          <a:custGeom>
            <a:avLst/>
            <a:gdLst/>
            <a:ahLst/>
            <a:cxnLst/>
            <a:rect l="l" t="t" r="r" b="b"/>
            <a:pathLst>
              <a:path w="2923331" h="699462"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4392720" y="2936520"/>
            <a:ext cx="91080" cy="732600"/>
          </a:xfrm>
          <a:custGeom>
            <a:avLst/>
            <a:gdLst/>
            <a:ahLst/>
            <a:cxnLst/>
            <a:rect l="l" t="t" r="r" b="b"/>
            <a:pathLst>
              <a:path w="765" h="732815"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1515960" y="2936520"/>
            <a:ext cx="2922840" cy="695160"/>
          </a:xfrm>
          <a:custGeom>
            <a:avLst/>
            <a:gdLst/>
            <a:ahLst/>
            <a:cxnLst/>
            <a:rect l="l" t="t" r="r" b="b"/>
            <a:pathLst>
              <a:path w="2923331" h="695620"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3243240" y="1417680"/>
            <a:ext cx="2391480" cy="151848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3508920" y="1670040"/>
            <a:ext cx="2391480" cy="151848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3553560" y="1714680"/>
            <a:ext cx="230256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Поступающие в бюджет денежные средства являются </a:t>
            </a: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доходами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320040" y="3632040"/>
            <a:ext cx="2391480" cy="151848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52" name="CustomShape 8"/>
          <p:cNvSpPr/>
          <p:nvPr/>
        </p:nvSpPr>
        <p:spPr>
          <a:xfrm>
            <a:off x="585720" y="3884400"/>
            <a:ext cx="2391480" cy="151848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3" name="CustomShape 9"/>
          <p:cNvSpPr/>
          <p:nvPr/>
        </p:nvSpPr>
        <p:spPr>
          <a:xfrm>
            <a:off x="630000" y="3929040"/>
            <a:ext cx="230256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Налоговые доходы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(часть доходов граждан и организаций, которые они обязаны платить государству)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10"/>
          <p:cNvSpPr/>
          <p:nvPr/>
        </p:nvSpPr>
        <p:spPr>
          <a:xfrm>
            <a:off x="3242520" y="3669120"/>
            <a:ext cx="2391480" cy="151848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55" name="CustomShape 11"/>
          <p:cNvSpPr/>
          <p:nvPr/>
        </p:nvSpPr>
        <p:spPr>
          <a:xfrm>
            <a:off x="3508200" y="3921480"/>
            <a:ext cx="2391480" cy="151848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6" name="CustomShape 12"/>
          <p:cNvSpPr/>
          <p:nvPr/>
        </p:nvSpPr>
        <p:spPr>
          <a:xfrm>
            <a:off x="3552840" y="3966120"/>
            <a:ext cx="2302560" cy="14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Неналоговые доходы </a:t>
            </a: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13"/>
          <p:cNvSpPr/>
          <p:nvPr/>
        </p:nvSpPr>
        <p:spPr>
          <a:xfrm>
            <a:off x="6166440" y="3636000"/>
            <a:ext cx="2391480" cy="138024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58" name="CustomShape 14"/>
          <p:cNvSpPr/>
          <p:nvPr/>
        </p:nvSpPr>
        <p:spPr>
          <a:xfrm>
            <a:off x="6432480" y="3888360"/>
            <a:ext cx="2391480" cy="138024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9" name="CustomShape 15"/>
          <p:cNvSpPr/>
          <p:nvPr/>
        </p:nvSpPr>
        <p:spPr>
          <a:xfrm>
            <a:off x="6472800" y="3928680"/>
            <a:ext cx="2310480" cy="129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>
              <a:lnSpc>
                <a:spcPct val="90000"/>
              </a:lnSpc>
            </a:pPr>
            <a:r>
              <a:rPr lang="ru-RU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Безвозмездные поступления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(средства, которые поступают в бюджет безвозмездно из других бюджетов, а также от юридических и физических лиц)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Содержимое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926" y="1428736"/>
            <a:ext cx="3357586" cy="3786214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6286680" y="2000160"/>
            <a:ext cx="23569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Если расходная часть бюджета превышает доходную, то бюджет формируется 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ДЕФИЦИТОМ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500040" y="2071800"/>
            <a:ext cx="23569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Превышение доходов над расходами образует положительный остаток бюджета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ПРОФИЦИТ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642960" y="357120"/>
            <a:ext cx="7843320" cy="713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357120" y="1285920"/>
            <a:ext cx="8429400" cy="47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 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Российской Федерации.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– комплекс мероприятий, увязанных по ресурсам, срокам и исполнителям, направленных на достижение целей социально-экономического развития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Илья-Высоковского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поселения в определенной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71480"/>
            <a:ext cx="7772040" cy="64294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 за 2024 год</a:t>
            </a:r>
            <a:endParaRPr lang="ru-RU" sz="3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6139162"/>
              </p:ext>
            </p:extLst>
          </p:nvPr>
        </p:nvGraphicFramePr>
        <p:xfrm>
          <a:off x="539552" y="1412776"/>
          <a:ext cx="828680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1071360" y="285840"/>
            <a:ext cx="76435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Объем и структура доходов </a:t>
            </a:r>
            <a:r>
              <a:rPr lang="ru-RU" sz="2000" b="1" strike="noStrike" spc="-1" dirty="0" smtClean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бюджета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smtClean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Божковского</a:t>
            </a:r>
            <a:r>
              <a:rPr lang="ru-RU" sz="2000" b="1" strike="noStrike" spc="-1" dirty="0" smtClean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trike="noStrike" spc="-1" dirty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сельского </a:t>
            </a:r>
            <a:r>
              <a:rPr lang="ru-RU" sz="2000" b="1" strike="noStrike" spc="-1" dirty="0" smtClean="0">
                <a:solidFill>
                  <a:srgbClr val="3C748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поселения в 2024 году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1" name="Table 2"/>
          <p:cNvGraphicFramePr/>
          <p:nvPr>
            <p:extLst>
              <p:ext uri="{D42A27DB-BD31-4B8C-83A1-F6EECF244321}">
                <p14:modId xmlns:p14="http://schemas.microsoft.com/office/powerpoint/2010/main" val="3269158633"/>
              </p:ext>
            </p:extLst>
          </p:nvPr>
        </p:nvGraphicFramePr>
        <p:xfrm>
          <a:off x="285840" y="1357200"/>
          <a:ext cx="8500680" cy="5309284"/>
        </p:xfrm>
        <a:graphic>
          <a:graphicData uri="http://schemas.openxmlformats.org/drawingml/2006/table">
            <a:tbl>
              <a:tblPr/>
              <a:tblGrid>
                <a:gridCol w="2833560"/>
                <a:gridCol w="2833560"/>
                <a:gridCol w="2833560"/>
              </a:tblGrid>
              <a:tr h="74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Наименование доходов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2024 год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план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исполнено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2A376"/>
                    </a:solidFill>
                  </a:tcPr>
                </a:tc>
              </a:tr>
              <a:tr h="437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Доходы всего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(тыс. руб.)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25 129,0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26 553,0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1051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Налоговые и неналоговые доходы,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21 142,7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22 626,4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EB"/>
                    </a:solidFill>
                  </a:tcPr>
                </a:tc>
              </a:tr>
              <a:tr h="437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налоговые доходы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21 037,0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22 523,1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437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неналоговые доходы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105,7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103,3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744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безвозмездные поступления,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3 986,3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3 926,6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  <a:tr h="437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дотации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2 655,4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2 655,4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437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субвенции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361,8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361,8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0EB"/>
                    </a:solidFill>
                  </a:tcPr>
                </a:tc>
              </a:tr>
              <a:tr h="437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969,1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909,4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5E0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040" cy="785818"/>
          </a:xfrm>
        </p:spPr>
        <p:txBody>
          <a:bodyPr/>
          <a:lstStyle/>
          <a:p>
            <a:pPr algn="ctr"/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8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Божковского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поселения за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357298"/>
            <a:ext cx="4015800" cy="50006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25 129,0 тыс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659600" y="1428736"/>
            <a:ext cx="4015800" cy="4286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26 553,0 тыс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2377384"/>
              </p:ext>
            </p:extLst>
          </p:nvPr>
        </p:nvGraphicFramePr>
        <p:xfrm>
          <a:off x="457200" y="1857364"/>
          <a:ext cx="4038600" cy="426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4280635"/>
              </p:ext>
            </p:extLst>
          </p:nvPr>
        </p:nvGraphicFramePr>
        <p:xfrm>
          <a:off x="4648200" y="1928802"/>
          <a:ext cx="4038600" cy="419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1142</TotalTime>
  <Words>1019</Words>
  <Application>Microsoft Office PowerPoint</Application>
  <PresentationFormat>Экран (4:3)</PresentationFormat>
  <Paragraphs>249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Bookman Old Style</vt:lpstr>
      <vt:lpstr>Calibri</vt:lpstr>
      <vt:lpstr>DejaVu Sans</vt:lpstr>
      <vt:lpstr>Roboto</vt:lpstr>
      <vt:lpstr>Symbol</vt:lpstr>
      <vt:lpstr>Times New Roman</vt:lpstr>
      <vt:lpstr>Wingdings</vt:lpstr>
      <vt:lpstr>Office Theme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за 2024 год</vt:lpstr>
      <vt:lpstr>Презентация PowerPoint</vt:lpstr>
      <vt:lpstr>Доходы бюджета Божковского сельского поселения за 2024 год</vt:lpstr>
      <vt:lpstr>Презентация PowerPoint</vt:lpstr>
      <vt:lpstr>Расходы бюджета Божковского сельского поселения за 2024 год</vt:lpstr>
      <vt:lpstr>Презентация PowerPoint</vt:lpstr>
      <vt:lpstr>Презентация PowerPoint</vt:lpstr>
      <vt:lpstr>Презентация PowerPoint</vt:lpstr>
      <vt:lpstr>  Муниципальный долг Божковского сельского поселения  Красносулинского района    </vt:lpstr>
      <vt:lpstr>Обратная связь</vt:lpstr>
      <vt:lpstr>СПАСИБО ЗА ВНИМАНИЕ!</vt:lpstr>
    </vt:vector>
  </TitlesOfParts>
  <Company>fofurmanov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144</cp:revision>
  <dcterms:created xsi:type="dcterms:W3CDTF">2016-06-28T13:14:29Z</dcterms:created>
  <dcterms:modified xsi:type="dcterms:W3CDTF">2025-04-17T11:19:45Z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fofurmanov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