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Lst>
  <p:notesMasterIdLst>
    <p:notesMasterId r:id="rId18"/>
  </p:notesMasterIdLst>
  <p:handoutMasterIdLst>
    <p:handoutMasterId r:id="rId19"/>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98" r:id="rId15"/>
    <p:sldId id="266" r:id="rId16"/>
    <p:sldId id="300"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79892" autoAdjust="0"/>
  </p:normalViewPr>
  <p:slideViewPr>
    <p:cSldViewPr>
      <p:cViewPr varScale="1">
        <p:scale>
          <a:sx n="59" d="100"/>
          <a:sy n="59" d="100"/>
        </p:scale>
        <p:origin x="21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570499213033942E-2"/>
          <c:y val="4.6194218084325472E-2"/>
          <c:w val="0.67487841359716561"/>
          <c:h val="0.85427823931581548"/>
        </c:manualLayout>
      </c:layout>
      <c:bar3DChart>
        <c:barDir val="col"/>
        <c:grouping val="stacked"/>
        <c:varyColors val="0"/>
        <c:ser>
          <c:idx val="0"/>
          <c:order val="0"/>
          <c:tx>
            <c:strRef>
              <c:f>Лист1!$B$1</c:f>
              <c:strCache>
                <c:ptCount val="1"/>
                <c:pt idx="0">
                  <c:v>Собственные доходы</c:v>
                </c:pt>
              </c:strCache>
            </c:strRef>
          </c:tx>
          <c:spPr>
            <a:solidFill>
              <a:srgbClr val="FFFF00"/>
            </a:solidFill>
          </c:spPr>
          <c:invertIfNegative val="0"/>
          <c:dLbls>
            <c:spPr>
              <a:noFill/>
              <a:ln>
                <a:noFill/>
              </a:ln>
              <a:effectLst/>
            </c:spPr>
            <c:txPr>
              <a:bodyPr/>
              <a:lstStyle/>
              <a:p>
                <a:pPr>
                  <a:defRPr sz="1599" b="1">
                    <a:solidFill>
                      <a:srgbClr val="00206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Лист1!$A$2:$A$4</c:f>
              <c:numCache>
                <c:formatCode>General</c:formatCode>
                <c:ptCount val="3"/>
                <c:pt idx="0">
                  <c:v>2020</c:v>
                </c:pt>
                <c:pt idx="1">
                  <c:v>2021</c:v>
                </c:pt>
                <c:pt idx="2">
                  <c:v>2022</c:v>
                </c:pt>
              </c:numCache>
            </c:numRef>
          </c:cat>
          <c:val>
            <c:numRef>
              <c:f>Лист1!$B$2:$B$4</c:f>
              <c:numCache>
                <c:formatCode>0.0</c:formatCode>
                <c:ptCount val="3"/>
                <c:pt idx="0">
                  <c:v>12689.9</c:v>
                </c:pt>
                <c:pt idx="1">
                  <c:v>13479.5</c:v>
                </c:pt>
                <c:pt idx="2">
                  <c:v>14141.9</c:v>
                </c:pt>
              </c:numCache>
            </c:numRef>
          </c:val>
          <c:extLst xmlns:c16r2="http://schemas.microsoft.com/office/drawing/2015/06/chart">
            <c:ext xmlns:c16="http://schemas.microsoft.com/office/drawing/2014/chart" uri="{C3380CC4-5D6E-409C-BE32-E72D297353CC}">
              <c16:uniqueId val="{00000000-DD6F-4021-82DB-1D4EAE9BF14E}"/>
            </c:ext>
          </c:extLst>
        </c:ser>
        <c:ser>
          <c:idx val="1"/>
          <c:order val="1"/>
          <c:tx>
            <c:strRef>
              <c:f>Лист1!$C$1</c:f>
              <c:strCache>
                <c:ptCount val="1"/>
                <c:pt idx="0">
                  <c:v>Безвозмездные поступления</c:v>
                </c:pt>
              </c:strCache>
            </c:strRef>
          </c:tx>
          <c:spPr>
            <a:solidFill>
              <a:srgbClr val="0070C0"/>
            </a:solidFill>
          </c:spPr>
          <c:invertIfNegative val="0"/>
          <c:dLbls>
            <c:dLbl>
              <c:idx val="4"/>
              <c:delete val="1"/>
              <c:extLst xmlns:c16r2="http://schemas.microsoft.com/office/drawing/2015/06/chart">
                <c:ext xmlns:c16="http://schemas.microsoft.com/office/drawing/2014/chart" uri="{C3380CC4-5D6E-409C-BE32-E72D297353CC}">
                  <c16:uniqueId val="{00000001-DD6F-4021-82DB-1D4EAE9BF14E}"/>
                </c:ext>
                <c:ext xmlns:c15="http://schemas.microsoft.com/office/drawing/2012/chart" uri="{CE6537A1-D6FC-4f65-9D91-7224C49458BB}"/>
              </c:extLst>
            </c:dLbl>
            <c:spPr>
              <a:noFill/>
              <a:ln>
                <a:noFill/>
              </a:ln>
              <a:effectLst/>
            </c:spPr>
            <c:txPr>
              <a:bodyPr/>
              <a:lstStyle/>
              <a:p>
                <a:pPr>
                  <a:defRPr sz="1599" b="1">
                    <a:solidFill>
                      <a:srgbClr val="00206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Лист1!$A$2:$A$4</c:f>
              <c:numCache>
                <c:formatCode>General</c:formatCode>
                <c:ptCount val="3"/>
                <c:pt idx="0">
                  <c:v>2020</c:v>
                </c:pt>
                <c:pt idx="1">
                  <c:v>2021</c:v>
                </c:pt>
                <c:pt idx="2">
                  <c:v>2022</c:v>
                </c:pt>
              </c:numCache>
            </c:numRef>
          </c:cat>
          <c:val>
            <c:numRef>
              <c:f>Лист1!$C$2:$C$4</c:f>
              <c:numCache>
                <c:formatCode>0.0</c:formatCode>
                <c:ptCount val="3"/>
                <c:pt idx="0">
                  <c:v>3428.4</c:v>
                </c:pt>
                <c:pt idx="1">
                  <c:v>214.6</c:v>
                </c:pt>
                <c:pt idx="2">
                  <c:v>0.2</c:v>
                </c:pt>
              </c:numCache>
            </c:numRef>
          </c:val>
          <c:extLst xmlns:c16r2="http://schemas.microsoft.com/office/drawing/2015/06/chart">
            <c:ext xmlns:c16="http://schemas.microsoft.com/office/drawing/2014/chart" uri="{C3380CC4-5D6E-409C-BE32-E72D297353CC}">
              <c16:uniqueId val="{00000002-DD6F-4021-82DB-1D4EAE9BF14E}"/>
            </c:ext>
          </c:extLst>
        </c:ser>
        <c:ser>
          <c:idx val="2"/>
          <c:order val="2"/>
          <c:tx>
            <c:strRef>
              <c:f>Лист1!$D$1</c:f>
              <c:strCache>
                <c:ptCount val="1"/>
                <c:pt idx="0">
                  <c:v>Столбец1</c:v>
                </c:pt>
              </c:strCache>
            </c:strRef>
          </c:tx>
          <c:spPr>
            <a:solidFill>
              <a:srgbClr val="00FFFF"/>
            </a:solidFill>
          </c:spPr>
          <c:invertIfNegative val="0"/>
          <c:dLbls>
            <c:dLbl>
              <c:idx val="0"/>
              <c:layout>
                <c:manualLayout>
                  <c:x val="-3.6548959524220937E-7"/>
                  <c:y val="3.9680072799707521E-6"/>
                </c:manualLayout>
              </c:layout>
              <c:spPr/>
              <c:txPr>
                <a:bodyPr/>
                <a:lstStyle/>
                <a:p>
                  <a:pPr>
                    <a:defRPr>
                      <a:solidFill>
                        <a:schemeClr val="bg1"/>
                      </a:solidFill>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D6F-4021-82DB-1D4EAE9BF14E}"/>
                </c:ext>
                <c:ext xmlns:c15="http://schemas.microsoft.com/office/drawing/2012/chart" uri="{CE6537A1-D6FC-4f65-9D91-7224C49458BB}"/>
              </c:extLst>
            </c:dLbl>
            <c:dLbl>
              <c:idx val="1"/>
              <c:layout>
                <c:manualLayout>
                  <c:x val="-1.8274479762110553E-7"/>
                  <c:y val="-2.9392021924562868E-2"/>
                </c:manualLayout>
              </c:layout>
              <c:spPr/>
              <c:txPr>
                <a:bodyPr/>
                <a:lstStyle/>
                <a:p>
                  <a:pPr>
                    <a:defRPr>
                      <a:solidFill>
                        <a:schemeClr val="bg1"/>
                      </a:solidFill>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D6F-4021-82DB-1D4EAE9BF14E}"/>
                </c:ext>
                <c:ext xmlns:c15="http://schemas.microsoft.com/office/drawing/2012/chart" uri="{CE6537A1-D6FC-4f65-9D91-7224C49458BB}"/>
              </c:extLst>
            </c:dLbl>
            <c:dLbl>
              <c:idx val="2"/>
              <c:layout>
                <c:manualLayout>
                  <c:x val="4.2548588854518897E-17"/>
                  <c:y val="-4.1992429042109987E-2"/>
                </c:manualLayout>
              </c:layout>
              <c:spPr/>
              <c:txPr>
                <a:bodyPr/>
                <a:lstStyle/>
                <a:p>
                  <a:pPr>
                    <a:defRPr>
                      <a:solidFill>
                        <a:schemeClr val="bg1"/>
                      </a:solidFill>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D6F-4021-82DB-1D4EAE9BF14E}"/>
                </c:ext>
                <c:ext xmlns:c15="http://schemas.microsoft.com/office/drawing/2012/chart" uri="{CE6537A1-D6FC-4f65-9D91-7224C49458BB}"/>
              </c:extLst>
            </c:dLbl>
            <c:dLbl>
              <c:idx val="3"/>
              <c:layout>
                <c:manualLayout>
                  <c:x val="-2.4577570586492583E-3"/>
                  <c:y val="-4.1994743713023135E-2"/>
                </c:manualLayout>
              </c:layout>
              <c:spPr/>
              <c:txPr>
                <a:bodyPr/>
                <a:lstStyle/>
                <a:p>
                  <a:pPr>
                    <a:defRPr>
                      <a:solidFill>
                        <a:schemeClr val="bg1"/>
                      </a:solidFill>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D6F-4021-82DB-1D4EAE9BF14E}"/>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7-DD6F-4021-82DB-1D4EAE9BF14E}"/>
                </c:ext>
                <c:ext xmlns:c15="http://schemas.microsoft.com/office/drawing/2012/chart" uri="{CE6537A1-D6FC-4f65-9D91-7224C49458BB}"/>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Лист1!$A$2:$A$4</c:f>
              <c:numCache>
                <c:formatCode>General</c:formatCode>
                <c:ptCount val="3"/>
                <c:pt idx="0">
                  <c:v>2020</c:v>
                </c:pt>
                <c:pt idx="1">
                  <c:v>2021</c:v>
                </c:pt>
                <c:pt idx="2">
                  <c:v>2022</c:v>
                </c:pt>
              </c:numCache>
            </c:numRef>
          </c:cat>
          <c:val>
            <c:numRef>
              <c:f>Лист1!$D$2:$D$4</c:f>
              <c:numCache>
                <c:formatCode>General</c:formatCode>
                <c:ptCount val="3"/>
              </c:numCache>
            </c:numRef>
          </c:val>
          <c:extLst xmlns:c16r2="http://schemas.microsoft.com/office/drawing/2015/06/chart">
            <c:ext xmlns:c16="http://schemas.microsoft.com/office/drawing/2014/chart" uri="{C3380CC4-5D6E-409C-BE32-E72D297353CC}">
              <c16:uniqueId val="{00000008-DD6F-4021-82DB-1D4EAE9BF14E}"/>
            </c:ext>
          </c:extLst>
        </c:ser>
        <c:dLbls>
          <c:showLegendKey val="0"/>
          <c:showVal val="0"/>
          <c:showCatName val="0"/>
          <c:showSerName val="0"/>
          <c:showPercent val="0"/>
          <c:showBubbleSize val="0"/>
        </c:dLbls>
        <c:gapWidth val="134"/>
        <c:gapDepth val="82"/>
        <c:shape val="box"/>
        <c:axId val="226646584"/>
        <c:axId val="226646976"/>
        <c:axId val="0"/>
      </c:bar3DChart>
      <c:catAx>
        <c:axId val="226646584"/>
        <c:scaling>
          <c:orientation val="minMax"/>
        </c:scaling>
        <c:delete val="0"/>
        <c:axPos val="b"/>
        <c:numFmt formatCode="General" sourceLinked="1"/>
        <c:majorTickMark val="out"/>
        <c:minorTickMark val="none"/>
        <c:tickLblPos val="nextTo"/>
        <c:txPr>
          <a:bodyPr/>
          <a:lstStyle/>
          <a:p>
            <a:pPr>
              <a:defRPr sz="2399" b="1">
                <a:solidFill>
                  <a:srgbClr val="002060"/>
                </a:solidFill>
              </a:defRPr>
            </a:pPr>
            <a:endParaRPr lang="ru-RU"/>
          </a:p>
        </c:txPr>
        <c:crossAx val="226646976"/>
        <c:crosses val="autoZero"/>
        <c:auto val="1"/>
        <c:lblAlgn val="ctr"/>
        <c:lblOffset val="100"/>
        <c:noMultiLvlLbl val="0"/>
      </c:catAx>
      <c:valAx>
        <c:axId val="226646976"/>
        <c:scaling>
          <c:orientation val="minMax"/>
        </c:scaling>
        <c:delete val="1"/>
        <c:axPos val="l"/>
        <c:numFmt formatCode="0.0" sourceLinked="1"/>
        <c:majorTickMark val="out"/>
        <c:minorTickMark val="none"/>
        <c:tickLblPos val="nextTo"/>
        <c:crossAx val="226646584"/>
        <c:crosses val="autoZero"/>
        <c:crossBetween val="between"/>
        <c:majorUnit val="20"/>
      </c:valAx>
      <c:spPr>
        <a:noFill/>
        <a:ln w="25390">
          <a:noFill/>
        </a:ln>
      </c:spPr>
    </c:plotArea>
    <c:legend>
      <c:legendPos val="r"/>
      <c:legendEntry>
        <c:idx val="0"/>
        <c:delete val="1"/>
      </c:legendEntry>
      <c:legendEntry>
        <c:idx val="1"/>
        <c:txPr>
          <a:bodyPr/>
          <a:lstStyle/>
          <a:p>
            <a:pPr>
              <a:defRPr sz="1999" b="1">
                <a:solidFill>
                  <a:srgbClr val="002060"/>
                </a:solidFill>
              </a:defRPr>
            </a:pPr>
            <a:endParaRPr lang="ru-RU"/>
          </a:p>
        </c:txPr>
      </c:legendEntry>
      <c:legendEntry>
        <c:idx val="2"/>
        <c:txPr>
          <a:bodyPr/>
          <a:lstStyle/>
          <a:p>
            <a:pPr>
              <a:defRPr sz="1999" b="1">
                <a:solidFill>
                  <a:srgbClr val="002060"/>
                </a:solidFill>
              </a:defRPr>
            </a:pPr>
            <a:endParaRPr lang="ru-RU"/>
          </a:p>
        </c:txPr>
      </c:legendEntry>
      <c:layout>
        <c:manualLayout>
          <c:xMode val="edge"/>
          <c:yMode val="edge"/>
          <c:x val="0.71190476190476193"/>
          <c:y val="0.26936619718309857"/>
          <c:w val="0.2857142857142857"/>
          <c:h val="0.59507042253521125"/>
        </c:manualLayout>
      </c:layout>
      <c:overlay val="0"/>
      <c:txPr>
        <a:bodyPr/>
        <a:lstStyle/>
        <a:p>
          <a:pPr>
            <a:defRPr sz="1999">
              <a:solidFill>
                <a:srgbClr val="002060"/>
              </a:solidFill>
            </a:defRPr>
          </a:pPr>
          <a:endParaRPr lang="ru-RU"/>
        </a:p>
      </c:txPr>
    </c:legend>
    <c:plotVisOnly val="1"/>
    <c:dispBlanksAs val="gap"/>
    <c:showDLblsOverMax val="0"/>
  </c:chart>
  <c:txPr>
    <a:bodyPr/>
    <a:lstStyle/>
    <a:p>
      <a:pPr>
        <a:defRPr sz="969"/>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3"/>
          <c:y val="3.9441259180315449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61E-2"/>
          <c:y val="0.10633341646844044"/>
          <c:w val="0.57829393225314241"/>
          <c:h val="0.79631850524874137"/>
        </c:manualLayout>
      </c:layout>
      <c:pie3DChart>
        <c:varyColors val="1"/>
        <c:ser>
          <c:idx val="0"/>
          <c:order val="0"/>
          <c:tx>
            <c:strRef>
              <c:f>Лист1!$B$1</c:f>
              <c:strCache>
                <c:ptCount val="1"/>
                <c:pt idx="0">
                  <c:v>Структура доходов бюджета</c:v>
                </c:pt>
              </c:strCache>
            </c:strRef>
          </c:tx>
          <c:explosion val="6"/>
          <c:dPt>
            <c:idx val="2"/>
            <c:bubble3D val="0"/>
            <c:explosion val="27"/>
          </c:dPt>
          <c:dLbls>
            <c:dLbl>
              <c:idx val="0"/>
              <c:layout>
                <c:manualLayout>
                  <c:x val="4.9170340722375873E-3"/>
                  <c:y val="-0.13499629835185487"/>
                </c:manualLayout>
              </c:layout>
              <c:tx>
                <c:rich>
                  <a:bodyPr/>
                  <a:lstStyle/>
                  <a:p>
                    <a:r>
                      <a:rPr lang="en-US" dirty="0" smtClean="0"/>
                      <a:t>278,1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AFF-4312-B66C-832D7CB3EF2D}"/>
                </c:ext>
                <c:ext xmlns:c15="http://schemas.microsoft.com/office/drawing/2012/chart" uri="{CE6537A1-D6FC-4f65-9D91-7224C49458BB}"/>
              </c:extLst>
            </c:dLbl>
            <c:dLbl>
              <c:idx val="1"/>
              <c:tx>
                <c:rich>
                  <a:bodyPr/>
                  <a:lstStyle/>
                  <a:p>
                    <a:r>
                      <a:rPr lang="en-US" dirty="0" smtClean="0"/>
                      <a:t>0,6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1606751296639554"/>
                  <c:y val="1.9271736462367864E-2"/>
                </c:manualLayout>
              </c:layout>
              <c:tx>
                <c:rich>
                  <a:bodyPr/>
                  <a:lstStyle/>
                  <a:p>
                    <a:r>
                      <a:rPr lang="en-US" dirty="0" smtClean="0"/>
                      <a:t>21,3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FF-4312-B66C-832D7CB3EF2D}"/>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78.099999999999994</c:v>
                </c:pt>
                <c:pt idx="1">
                  <c:v>0.6</c:v>
                </c:pt>
                <c:pt idx="2">
                  <c:v>21.3</c:v>
                </c:pt>
              </c:numCache>
            </c:numRef>
          </c:val>
          <c:extLst xmlns:c16r2="http://schemas.microsoft.com/office/drawing/2015/06/char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46E-2"/>
          <c:w val="1"/>
          <c:h val="0.88148255849452917"/>
        </c:manualLayout>
      </c:layout>
      <c:pie3DChart>
        <c:varyColors val="1"/>
        <c:ser>
          <c:idx val="0"/>
          <c:order val="0"/>
          <c:tx>
            <c:strRef>
              <c:f>Лист1!$B$1</c:f>
              <c:strCache>
                <c:ptCount val="1"/>
                <c:pt idx="0">
                  <c:v>Структура налоговых доходов</c:v>
                </c:pt>
              </c:strCache>
            </c:strRef>
          </c:tx>
          <c:explosion val="29"/>
          <c:dLbls>
            <c:dLbl>
              <c:idx val="0"/>
              <c:tx>
                <c:rich>
                  <a:bodyPr/>
                  <a:lstStyle/>
                  <a:p>
                    <a:r>
                      <a:rPr lang="en-US" dirty="0" smtClean="0"/>
                      <a:t>9739,1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129,2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2261,3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4"/>
                <c:pt idx="0">
                  <c:v>НДФЛ</c:v>
                </c:pt>
                <c:pt idx="1">
                  <c:v>Налог на имущество физических лиц</c:v>
                </c:pt>
                <c:pt idx="2">
                  <c:v>Земельный налог</c:v>
                </c:pt>
                <c:pt idx="3">
                  <c:v>единый 
сельскохозяйственный налог</c:v>
                </c:pt>
              </c:strCache>
            </c:strRef>
          </c:cat>
          <c:val>
            <c:numRef>
              <c:f>Лист1!$B$2:$B$5</c:f>
              <c:numCache>
                <c:formatCode>General</c:formatCode>
                <c:ptCount val="4"/>
                <c:pt idx="0">
                  <c:v>9739.1</c:v>
                </c:pt>
                <c:pt idx="1">
                  <c:v>129.19999999999999</c:v>
                </c:pt>
                <c:pt idx="2">
                  <c:v>2261.3000000000002</c:v>
                </c:pt>
                <c:pt idx="3">
                  <c:v>465.3</c:v>
                </c:pt>
              </c:numCache>
            </c:numRef>
          </c:val>
          <c:extLst xmlns:c16r2="http://schemas.microsoft.com/office/drawing/2015/06/char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64"/>
          <c:w val="0.97014040716658623"/>
          <c:h val="0.3665076822033182"/>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65"/>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69E-2"/>
                </c:manualLayout>
              </c:layout>
              <c:tx>
                <c:rich>
                  <a:bodyPr/>
                  <a:lstStyle/>
                  <a:p>
                    <a:r>
                      <a:rPr lang="en-US" dirty="0" smtClean="0"/>
                      <a:t>10,4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32F-466A-9112-1717663C6E24}"/>
                </c:ext>
                <c:ext xmlns:c15="http://schemas.microsoft.com/office/drawing/2012/chart" uri="{CE6537A1-D6FC-4f65-9D91-7224C49458BB}"/>
              </c:extLst>
            </c:dLbl>
            <c:dLbl>
              <c:idx val="1"/>
              <c:layout>
                <c:manualLayout>
                  <c:x val="-0.24941550402607032"/>
                  <c:y val="2.6660617956029618E-2"/>
                </c:manualLayout>
              </c:layout>
              <c:tx>
                <c:rich>
                  <a:bodyPr/>
                  <a:lstStyle/>
                  <a:p>
                    <a:r>
                      <a:rPr lang="en-US" dirty="0" smtClean="0"/>
                      <a:t>82,5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32F-466A-9112-1717663C6E24}"/>
                </c:ext>
                <c:ext xmlns:c15="http://schemas.microsoft.com/office/drawing/2012/chart" uri="{CE6537A1-D6FC-4f65-9D91-7224C49458BB}"/>
              </c:extLst>
            </c:dLbl>
            <c:dLbl>
              <c:idx val="2"/>
              <c:layout>
                <c:manualLayout>
                  <c:x val="-5.7229512977544465E-2"/>
                  <c:y val="-1.4419760029996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32F-466A-9112-1717663C6E24}"/>
                </c:ext>
                <c:ext xmlns:c15="http://schemas.microsoft.com/office/drawing/2012/chart" uri="{CE6537A1-D6FC-4f65-9D91-7224C49458BB}"/>
              </c:extLst>
            </c:dLbl>
            <c:dLbl>
              <c:idx val="3"/>
              <c:tx>
                <c:rich>
                  <a:bodyPr/>
                  <a:lstStyle/>
                  <a:p>
                    <a:r>
                      <a:rPr lang="en-US" smtClean="0"/>
                      <a:t>20,1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10.4</c:v>
                </c:pt>
                <c:pt idx="1">
                  <c:v>82.5</c:v>
                </c:pt>
                <c:pt idx="2">
                  <c:v>2.1</c:v>
                </c:pt>
              </c:numCache>
            </c:numRef>
          </c:val>
          <c:extLst xmlns:c16r2="http://schemas.microsoft.com/office/drawing/2015/06/char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25"/>
        </c:manualLayout>
      </c:layout>
      <c:pie3DChart>
        <c:varyColors val="1"/>
        <c:ser>
          <c:idx val="0"/>
          <c:order val="0"/>
          <c:tx>
            <c:strRef>
              <c:f>Лист1!$B$1</c:f>
              <c:strCache>
                <c:ptCount val="1"/>
                <c:pt idx="0">
                  <c:v>Структура налоговых доходов</c:v>
                </c:pt>
              </c:strCache>
            </c:strRef>
          </c:tx>
          <c:explosion val="6"/>
          <c:dLbls>
            <c:dLbl>
              <c:idx val="0"/>
              <c:layout>
                <c:manualLayout>
                  <c:x val="-3.4631612064146611E-2"/>
                  <c:y val="0.13386791060651648"/>
                </c:manualLayout>
              </c:layout>
              <c:tx>
                <c:rich>
                  <a:bodyPr/>
                  <a:lstStyle/>
                  <a:p>
                    <a:r>
                      <a:rPr lang="en-US" dirty="0" smtClean="0"/>
                      <a:t>2240,7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703-49E8-8401-88389D3DA0FC}"/>
                </c:ext>
                <c:ext xmlns:c15="http://schemas.microsoft.com/office/drawing/2012/chart" uri="{CE6537A1-D6FC-4f65-9D91-7224C49458BB}">
                  <c15:layout>
                    <c:manualLayout>
                      <c:w val="0.24085736677556271"/>
                      <c:h val="0.26128614130139666"/>
                    </c:manualLayout>
                  </c15:layout>
                </c:ext>
              </c:extLst>
            </c:dLbl>
            <c:dLbl>
              <c:idx val="1"/>
              <c:layout>
                <c:manualLayout>
                  <c:x val="6.3828361695670258E-2"/>
                  <c:y val="0.11490520871475798"/>
                </c:manualLayout>
              </c:layout>
              <c:tx>
                <c:rich>
                  <a:bodyPr/>
                  <a:lstStyle/>
                  <a:p>
                    <a:r>
                      <a:rPr lang="en-US" dirty="0" smtClean="0"/>
                      <a:t>208,2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703-49E8-8401-88389D3DA0FC}"/>
                </c:ext>
                <c:ext xmlns:c15="http://schemas.microsoft.com/office/drawing/2012/chart" uri="{CE6537A1-D6FC-4f65-9D91-7224C49458BB}">
                  <c15:layout>
                    <c:manualLayout>
                      <c:w val="0.20685239856890181"/>
                      <c:h val="0.19638048767399474"/>
                    </c:manualLayout>
                  </c15:layout>
                </c:ext>
              </c:extLst>
            </c:dLbl>
            <c:dLbl>
              <c:idx val="2"/>
              <c:layout>
                <c:manualLayout>
                  <c:x val="-1.9580689350378419E-2"/>
                  <c:y val="2.3856660719111168E-2"/>
                </c:manualLayout>
              </c:layout>
              <c:tx>
                <c:rich>
                  <a:bodyPr/>
                  <a:lstStyle/>
                  <a:p>
                    <a:r>
                      <a:rPr lang="en-US" sz="900" dirty="0" smtClean="0"/>
                      <a:t>979,5</a:t>
                    </a:r>
                    <a:endParaRPr lang="en-US" sz="900"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703-49E8-8401-88389D3DA0FC}"/>
                </c:ext>
                <c:ext xmlns:c15="http://schemas.microsoft.com/office/drawing/2012/chart" uri="{CE6537A1-D6FC-4f65-9D91-7224C49458BB}">
                  <c15:layout>
                    <c:manualLayout>
                      <c:w val="0.27088805055473314"/>
                      <c:h val="0.2351616157163674"/>
                    </c:manualLayout>
                  </c15:layout>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2240.6999999999998</c:v>
                </c:pt>
                <c:pt idx="1">
                  <c:v>208.2</c:v>
                </c:pt>
                <c:pt idx="2">
                  <c:v>979.5</c:v>
                </c:pt>
              </c:numCache>
            </c:numRef>
          </c:val>
          <c:extLst xmlns:c16r2="http://schemas.microsoft.com/office/drawing/2015/06/char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6761119642797254E-2"/>
          <c:y val="5.291034393439982E-2"/>
          <c:w val="0.53477002718392319"/>
          <c:h val="0.81491171044231669"/>
        </c:manualLayout>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35,0%</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3823-4F9F-BF6F-9B68E520E5ED}"/>
                </c:ext>
                <c:ext xmlns:c15="http://schemas.microsoft.com/office/drawing/2012/chart" uri="{CE6537A1-D6FC-4f65-9D91-7224C49458BB}"/>
              </c:extLst>
            </c:dLbl>
            <c:dLbl>
              <c:idx val="1"/>
              <c:tx>
                <c:rich>
                  <a:bodyPr/>
                  <a:lstStyle/>
                  <a:p>
                    <a:r>
                      <a:rPr lang="en-US" dirty="0" smtClean="0">
                        <a:latin typeface="Times New Roman" pitchFamily="18" charset="0"/>
                        <a:cs typeface="Times New Roman" pitchFamily="18" charset="0"/>
                      </a:rPr>
                      <a:t>1,3%</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dirty="0" smtClean="0"/>
                      <a:t>0,3%</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dirty="0" smtClean="0"/>
                      <a:t>4,9%</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29,2%</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823-4F9F-BF6F-9B68E520E5ED}"/>
                </c:ext>
                <c:ext xmlns:c15="http://schemas.microsoft.com/office/drawing/2012/chart" uri="{CE6537A1-D6FC-4f65-9D91-7224C49458BB}"/>
              </c:extLst>
            </c:dLbl>
            <c:dLbl>
              <c:idx val="5"/>
              <c:layout>
                <c:manualLayout>
                  <c:x val="4.1788978108225298E-3"/>
                  <c:y val="-0.16054459026900469"/>
                </c:manualLayout>
              </c:layout>
              <c:tx>
                <c:rich>
                  <a:bodyPr/>
                  <a:lstStyle/>
                  <a:p>
                    <a:r>
                      <a:rPr lang="en-US" dirty="0" smtClean="0">
                        <a:latin typeface="Times New Roman" pitchFamily="18" charset="0"/>
                        <a:cs typeface="Times New Roman" pitchFamily="18" charset="0"/>
                      </a:rPr>
                      <a:t>28,5%</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3823-4F9F-BF6F-9B68E520E5ED}"/>
                </c:ext>
                <c:ext xmlns:c15="http://schemas.microsoft.com/office/drawing/2012/chart" uri="{CE6537A1-D6FC-4f65-9D91-7224C49458BB}"/>
              </c:extLst>
            </c:dLbl>
            <c:dLbl>
              <c:idx val="6"/>
              <c:layout>
                <c:manualLayout>
                  <c:x val="3.4836841422165414E-3"/>
                  <c:y val="0.30725109358667757"/>
                </c:manualLayout>
              </c:layout>
              <c:tx>
                <c:rich>
                  <a:bodyPr/>
                  <a:lstStyle/>
                  <a:p>
                    <a:r>
                      <a:rPr lang="en-US" dirty="0" smtClean="0">
                        <a:latin typeface="Times New Roman" pitchFamily="18" charset="0"/>
                        <a:cs typeface="Times New Roman" pitchFamily="18" charset="0"/>
                      </a:rPr>
                      <a:t>0,1%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823-4F9F-BF6F-9B68E520E5ED}"/>
                </c:ext>
                <c:ext xmlns:c15="http://schemas.microsoft.com/office/drawing/2012/chart" uri="{CE6537A1-D6FC-4f65-9D91-7224C49458BB}"/>
              </c:extLst>
            </c:dLbl>
            <c:dLbl>
              <c:idx val="7"/>
              <c:tx>
                <c:rich>
                  <a:bodyPr/>
                  <a:lstStyle/>
                  <a:p>
                    <a:r>
                      <a:rPr lang="en-US" smtClean="0"/>
                      <a:t>0,4</a:t>
                    </a:r>
                    <a:endParaRPr lang="en-US"/>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5648.6</c:v>
                </c:pt>
                <c:pt idx="1">
                  <c:v>208</c:v>
                </c:pt>
                <c:pt idx="2">
                  <c:v>47</c:v>
                </c:pt>
                <c:pt idx="3">
                  <c:v>792.8</c:v>
                </c:pt>
                <c:pt idx="4">
                  <c:v>4711.7</c:v>
                </c:pt>
                <c:pt idx="5">
                  <c:v>20</c:v>
                </c:pt>
                <c:pt idx="6">
                  <c:v>4598.2</c:v>
                </c:pt>
                <c:pt idx="7" formatCode="General">
                  <c:v>20</c:v>
                </c:pt>
                <c:pt idx="8">
                  <c:v>72</c:v>
                </c:pt>
              </c:numCache>
            </c:numRef>
          </c:val>
          <c:extLst xmlns:c16r2="http://schemas.microsoft.com/office/drawing/2015/06/char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89"/>
          <c:y val="1.6516879376516622E-2"/>
          <c:w val="0.3543861755453232"/>
          <c:h val="0.97687449640984469"/>
        </c:manualLayout>
      </c:layout>
      <c:overlay val="0"/>
    </c:legend>
    <c:plotVisOnly val="1"/>
    <c:dispBlanksAs val="zero"/>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05.12.2019</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05.12.2019</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402148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138316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68456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5818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3923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9678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78326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110676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9234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7EF395-FBB7-42F2-BF0A-7AEDE6C5FF30}" type="slidenum">
              <a:rPr lang="ru-RU" smtClean="0"/>
              <a:pPr/>
              <a:t>14</a:t>
            </a:fld>
            <a:endParaRPr lang="ru-RU"/>
          </a:p>
        </p:txBody>
      </p:sp>
    </p:spTree>
    <p:extLst>
      <p:ext uri="{BB962C8B-B14F-4D97-AF65-F5344CB8AC3E}">
        <p14:creationId xmlns:p14="http://schemas.microsoft.com/office/powerpoint/2010/main" val="387430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2F291A6-B5BA-46A3-8379-87FFC55DC0E3}"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139A3653-77B2-4EDF-9457-48A88D63CDB6}" type="slidenum">
              <a:rPr lang="ru-RU" smtClean="0"/>
              <a:pPr>
                <a:defRPr/>
              </a:pPr>
              <a:t>‹#›</a:t>
            </a:fld>
            <a:endParaRPr lang="ru-RU"/>
          </a:p>
        </p:txBody>
      </p:sp>
    </p:spTree>
    <p:extLst>
      <p:ext uri="{BB962C8B-B14F-4D97-AF65-F5344CB8AC3E}">
        <p14:creationId xmlns:p14="http://schemas.microsoft.com/office/powerpoint/2010/main" val="239138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56FBC7E-5C50-4362-8944-99741943EE2C}"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7F993312-7490-4D28-911F-AE7DC2059D71}" type="slidenum">
              <a:rPr lang="ru-RU" smtClean="0"/>
              <a:pPr>
                <a:defRPr/>
              </a:pPr>
              <a:t>‹#›</a:t>
            </a:fld>
            <a:endParaRPr lang="ru-RU"/>
          </a:p>
        </p:txBody>
      </p:sp>
    </p:spTree>
    <p:extLst>
      <p:ext uri="{BB962C8B-B14F-4D97-AF65-F5344CB8AC3E}">
        <p14:creationId xmlns:p14="http://schemas.microsoft.com/office/powerpoint/2010/main" val="31401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56FBC7E-5C50-4362-8944-99741943EE2C}"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7F993312-7490-4D28-911F-AE7DC2059D71}" type="slidenum">
              <a:rPr lang="ru-RU" smtClean="0"/>
              <a:pPr>
                <a:defRPr/>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321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E56FBC7E-5C50-4362-8944-99741943EE2C}" type="datetimeFigureOut">
              <a:rPr lang="ru-RU" smtClean="0"/>
              <a:pPr>
                <a:defRPr/>
              </a:pPr>
              <a:t>05.12.2019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7F993312-7490-4D28-911F-AE7DC2059D71}" type="slidenum">
              <a:rPr lang="ru-RU" smtClean="0"/>
              <a:pPr>
                <a:defRPr/>
              </a:pPr>
              <a:t>‹#›</a:t>
            </a:fld>
            <a:endParaRPr lang="ru-RU"/>
          </a:p>
        </p:txBody>
      </p:sp>
    </p:spTree>
    <p:extLst>
      <p:ext uri="{BB962C8B-B14F-4D97-AF65-F5344CB8AC3E}">
        <p14:creationId xmlns:p14="http://schemas.microsoft.com/office/powerpoint/2010/main" val="182314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E56FBC7E-5C50-4362-8944-99741943EE2C}" type="datetimeFigureOut">
              <a:rPr lang="ru-RU" smtClean="0"/>
              <a:pPr>
                <a:defRPr/>
              </a:pPr>
              <a:t>05.12.2019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7F993312-7490-4D28-911F-AE7DC2059D71}" type="slidenum">
              <a:rPr lang="ru-RU" smtClean="0"/>
              <a:pPr>
                <a:defRPr/>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E56FBC7E-5C50-4362-8944-99741943EE2C}" type="datetimeFigureOut">
              <a:rPr lang="ru-RU" smtClean="0"/>
              <a:pPr>
                <a:defRPr/>
              </a:pPr>
              <a:t>05.12.2019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7F993312-7490-4D28-911F-AE7DC2059D71}" type="slidenum">
              <a:rPr lang="ru-RU" smtClean="0"/>
              <a:pPr>
                <a:defRPr/>
              </a:pPr>
              <a:t>‹#›</a:t>
            </a:fld>
            <a:endParaRPr lang="ru-RU"/>
          </a:p>
        </p:txBody>
      </p:sp>
    </p:spTree>
    <p:extLst>
      <p:ext uri="{BB962C8B-B14F-4D97-AF65-F5344CB8AC3E}">
        <p14:creationId xmlns:p14="http://schemas.microsoft.com/office/powerpoint/2010/main" val="182622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A755F765-080D-4A38-82FC-0AE646C1E4E9}"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extLst>
      <p:ext uri="{BB962C8B-B14F-4D97-AF65-F5344CB8AC3E}">
        <p14:creationId xmlns:p14="http://schemas.microsoft.com/office/powerpoint/2010/main" val="2558325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FAED6C3-6D7B-4EFA-B23A-E9491D7E7429}"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extLst>
      <p:ext uri="{BB962C8B-B14F-4D97-AF65-F5344CB8AC3E}">
        <p14:creationId xmlns:p14="http://schemas.microsoft.com/office/powerpoint/2010/main" val="331963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FC7D3212-87C7-4CB2-A175-26985089D53A}"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extLst>
      <p:ext uri="{BB962C8B-B14F-4D97-AF65-F5344CB8AC3E}">
        <p14:creationId xmlns:p14="http://schemas.microsoft.com/office/powerpoint/2010/main" val="9577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810B672-B7D0-449A-A620-6223B8627FA2}" type="datetimeFigureOut">
              <a:rPr lang="ru-RU" smtClean="0"/>
              <a:pPr>
                <a:defRPr/>
              </a:pPr>
              <a:t>05.12.2019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2CFEBA0A-D762-42AD-B2DA-6523A769CE4D}" type="slidenum">
              <a:rPr lang="ru-RU" smtClean="0"/>
              <a:pPr>
                <a:defRPr/>
              </a:pPr>
              <a:t>‹#›</a:t>
            </a:fld>
            <a:endParaRPr lang="ru-RU"/>
          </a:p>
        </p:txBody>
      </p:sp>
    </p:spTree>
    <p:extLst>
      <p:ext uri="{BB962C8B-B14F-4D97-AF65-F5344CB8AC3E}">
        <p14:creationId xmlns:p14="http://schemas.microsoft.com/office/powerpoint/2010/main" val="301454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9E399DEB-E318-471B-8C06-C6D87A4EE682}" type="datetimeFigureOut">
              <a:rPr lang="ru-RU" smtClean="0"/>
              <a:pPr>
                <a:defRPr/>
              </a:pPr>
              <a:t>05.12.2019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pPr>
              <a:defRPr/>
            </a:pPr>
            <a:fld id="{7A23BD4D-C30A-44AA-8BE7-73ACB87ECE3F}" type="slidenum">
              <a:rPr lang="ru-RU" smtClean="0"/>
              <a:pPr>
                <a:defRPr/>
              </a:pPr>
              <a:t>‹#›</a:t>
            </a:fld>
            <a:endParaRPr lang="ru-RU"/>
          </a:p>
        </p:txBody>
      </p:sp>
    </p:spTree>
    <p:extLst>
      <p:ext uri="{BB962C8B-B14F-4D97-AF65-F5344CB8AC3E}">
        <p14:creationId xmlns:p14="http://schemas.microsoft.com/office/powerpoint/2010/main" val="12272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B6ACE37-B2D2-44B0-B6B9-6A193B83E61E}" type="datetimeFigureOut">
              <a:rPr lang="ru-RU" smtClean="0"/>
              <a:pPr>
                <a:defRPr/>
              </a:pPr>
              <a:t>05.12.2019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B225654C-C303-4D46-A01B-1B2D477CCE55}" type="slidenum">
              <a:rPr lang="ru-RU" smtClean="0"/>
              <a:pPr>
                <a:defRPr/>
              </a:pPr>
              <a:t>‹#›</a:t>
            </a:fld>
            <a:endParaRPr lang="ru-RU"/>
          </a:p>
        </p:txBody>
      </p:sp>
    </p:spTree>
    <p:extLst>
      <p:ext uri="{BB962C8B-B14F-4D97-AF65-F5344CB8AC3E}">
        <p14:creationId xmlns:p14="http://schemas.microsoft.com/office/powerpoint/2010/main" val="329991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F615D620-9C94-491D-B90D-749815CFEA4B}" type="datetimeFigureOut">
              <a:rPr lang="ru-RU" smtClean="0"/>
              <a:pPr>
                <a:defRPr/>
              </a:pPr>
              <a:t>05.12.2019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extLst>
      <p:ext uri="{BB962C8B-B14F-4D97-AF65-F5344CB8AC3E}">
        <p14:creationId xmlns:p14="http://schemas.microsoft.com/office/powerpoint/2010/main" val="18675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472137-01E8-45CC-A35B-B7BDB99A54F8}" type="datetimeFigureOut">
              <a:rPr lang="ru-RU" smtClean="0"/>
              <a:pPr>
                <a:defRPr/>
              </a:pPr>
              <a:t>05.12.2019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Tree>
    <p:extLst>
      <p:ext uri="{BB962C8B-B14F-4D97-AF65-F5344CB8AC3E}">
        <p14:creationId xmlns:p14="http://schemas.microsoft.com/office/powerpoint/2010/main" val="257718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D5F3AE50-F3B8-4F45-890B-882A6546426C}" type="datetimeFigureOut">
              <a:rPr lang="ru-RU" smtClean="0"/>
              <a:pPr>
                <a:defRPr/>
              </a:pPr>
              <a:t>05.12.2019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extLst>
      <p:ext uri="{BB962C8B-B14F-4D97-AF65-F5344CB8AC3E}">
        <p14:creationId xmlns:p14="http://schemas.microsoft.com/office/powerpoint/2010/main" val="225916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1731E96-775B-4EB2-9C40-534E38A926FB}" type="datetimeFigureOut">
              <a:rPr lang="ru-RU" smtClean="0"/>
              <a:pPr>
                <a:defRPr/>
              </a:pPr>
              <a:t>05.12.2019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DD1326D-7C3E-4E1D-A9F6-B59B622EB43F}" type="slidenum">
              <a:rPr lang="ru-RU" smtClean="0"/>
              <a:pPr>
                <a:defRPr/>
              </a:pPr>
              <a:t>‹#›</a:t>
            </a:fld>
            <a:endParaRPr lang="ru-RU"/>
          </a:p>
        </p:txBody>
      </p:sp>
    </p:spTree>
    <p:extLst>
      <p:ext uri="{BB962C8B-B14F-4D97-AF65-F5344CB8AC3E}">
        <p14:creationId xmlns:p14="http://schemas.microsoft.com/office/powerpoint/2010/main" val="16475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56FBC7E-5C50-4362-8944-99741943EE2C}" type="datetimeFigureOut">
              <a:rPr lang="ru-RU" smtClean="0"/>
              <a:pPr>
                <a:defRPr/>
              </a:pPr>
              <a:t>05.12.2019</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7F993312-7490-4D28-911F-AE7DC2059D71}" type="slidenum">
              <a:rPr lang="ru-RU" smtClean="0"/>
              <a:pPr>
                <a:defRPr/>
              </a:pPr>
              <a:t>‹#›</a:t>
            </a:fld>
            <a:endParaRPr lang="ru-RU"/>
          </a:p>
        </p:txBody>
      </p:sp>
    </p:spTree>
    <p:extLst>
      <p:ext uri="{BB962C8B-B14F-4D97-AF65-F5344CB8AC3E}">
        <p14:creationId xmlns:p14="http://schemas.microsoft.com/office/powerpoint/2010/main" val="327824695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1262" y="1166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latin typeface="Times New Roman" panose="02020603050405020304" pitchFamily="18" charset="0"/>
                <a:cs typeface="Times New Roman" panose="02020603050405020304" pitchFamily="18" charset="0"/>
              </a:rPr>
              <a:t>ПРОЕКТ </a:t>
            </a:r>
            <a:r>
              <a:rPr lang="ru-RU" sz="2800" dirty="0" smtClean="0">
                <a:solidFill>
                  <a:schemeClr val="accent1">
                    <a:lumMod val="50000"/>
                  </a:schemeClr>
                </a:solidFill>
                <a:effectLst/>
                <a:latin typeface="Times New Roman" panose="02020603050405020304" pitchFamily="18" charset="0"/>
                <a:cs typeface="Times New Roman" panose="02020603050405020304" pitchFamily="18" charset="0"/>
              </a:rPr>
              <a:t>БЮДЖЕТА БОЖКОВСКОГО СЕЛЬСКОГО ПОСЕЛЕНИЯ </a:t>
            </a:r>
            <a:r>
              <a:rPr lang="ru-RU" sz="2800" dirty="0">
                <a:solidFill>
                  <a:schemeClr val="accent1">
                    <a:lumMod val="50000"/>
                  </a:schemeClr>
                </a:solidFill>
                <a:effectLst/>
                <a:latin typeface="Times New Roman" panose="02020603050405020304" pitchFamily="18" charset="0"/>
                <a:cs typeface="Times New Roman" panose="02020603050405020304" pitchFamily="18" charset="0"/>
              </a:rPr>
              <a:t>К</a:t>
            </a:r>
            <a:r>
              <a:rPr lang="ru-RU" sz="2800" dirty="0" smtClean="0">
                <a:solidFill>
                  <a:schemeClr val="accent1">
                    <a:lumMod val="50000"/>
                  </a:schemeClr>
                </a:solidFill>
                <a:effectLst/>
                <a:latin typeface="Times New Roman" panose="02020603050405020304" pitchFamily="18" charset="0"/>
                <a:cs typeface="Times New Roman" panose="02020603050405020304" pitchFamily="18" charset="0"/>
              </a:rPr>
              <a:t>РАСНОСУЛИНСКОГО  НА </a:t>
            </a:r>
            <a:r>
              <a:rPr lang="ru-RU" sz="3100" dirty="0" smtClean="0">
                <a:solidFill>
                  <a:schemeClr val="accent1">
                    <a:lumMod val="50000"/>
                  </a:schemeClr>
                </a:solidFill>
                <a:effectLst/>
                <a:latin typeface="Times New Roman" panose="02020603050405020304" pitchFamily="18" charset="0"/>
                <a:cs typeface="Times New Roman" panose="02020603050405020304" pitchFamily="18" charset="0"/>
              </a:rPr>
              <a:t>2020</a:t>
            </a:r>
            <a:r>
              <a:rPr lang="ru-RU" sz="2800" dirty="0" smtClean="0">
                <a:solidFill>
                  <a:schemeClr val="accent1">
                    <a:lumMod val="50000"/>
                  </a:schemeClr>
                </a:solidFill>
                <a:effectLst/>
                <a:latin typeface="Times New Roman" panose="02020603050405020304" pitchFamily="18" charset="0"/>
                <a:cs typeface="Times New Roman" panose="02020603050405020304" pitchFamily="18" charset="0"/>
              </a:rPr>
              <a:t> ГОД И НА ПЛАНОВЫЙ ПЕРИОД </a:t>
            </a:r>
            <a:r>
              <a:rPr lang="ru-RU" sz="3100" dirty="0" smtClean="0">
                <a:solidFill>
                  <a:schemeClr val="accent1">
                    <a:lumMod val="50000"/>
                  </a:schemeClr>
                </a:solidFill>
                <a:effectLst/>
                <a:latin typeface="Times New Roman" panose="02020603050405020304" pitchFamily="18" charset="0"/>
                <a:cs typeface="Times New Roman" panose="02020603050405020304" pitchFamily="18" charset="0"/>
              </a:rPr>
              <a:t>2021</a:t>
            </a:r>
            <a:r>
              <a:rPr lang="ru-RU" sz="2800" dirty="0" smtClean="0">
                <a:solidFill>
                  <a:schemeClr val="accent1">
                    <a:lumMod val="50000"/>
                  </a:schemeClr>
                </a:solidFill>
                <a:effectLst/>
                <a:latin typeface="Times New Roman" panose="02020603050405020304" pitchFamily="18" charset="0"/>
                <a:cs typeface="Times New Roman" panose="02020603050405020304" pitchFamily="18" charset="0"/>
              </a:rPr>
              <a:t> И </a:t>
            </a:r>
            <a:r>
              <a:rPr lang="ru-RU" sz="3100" dirty="0" smtClean="0">
                <a:solidFill>
                  <a:schemeClr val="accent1">
                    <a:lumMod val="50000"/>
                  </a:schemeClr>
                </a:solidFill>
                <a:effectLst/>
                <a:latin typeface="Times New Roman" panose="02020603050405020304" pitchFamily="18" charset="0"/>
                <a:cs typeface="Times New Roman" panose="02020603050405020304" pitchFamily="18" charset="0"/>
              </a:rPr>
              <a:t>2022</a:t>
            </a:r>
            <a:r>
              <a:rPr lang="ru-RU" sz="2800" dirty="0" smtClean="0">
                <a:solidFill>
                  <a:schemeClr val="accent1">
                    <a:lumMod val="50000"/>
                  </a:schemeClr>
                </a:solidFill>
                <a:effectLst/>
                <a:latin typeface="Times New Roman" panose="02020603050405020304" pitchFamily="18" charset="0"/>
                <a:cs typeface="Times New Roman" panose="02020603050405020304" pitchFamily="18" charset="0"/>
              </a:rPr>
              <a:t> ГОДОВ</a:t>
            </a:r>
            <a:endParaRPr lang="ru-RU" sz="2800"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1945432"/>
            <a:ext cx="6840760" cy="47239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smtClean="0"/>
                <a:t>Доходы бюджета на 2020-2022 года</a:t>
              </a:r>
              <a:endParaRPr lang="ru-RU" sz="3200" dirty="0"/>
            </a:p>
          </p:txBody>
        </p:sp>
      </p:grpSp>
      <p:graphicFrame>
        <p:nvGraphicFramePr>
          <p:cNvPr id="8" name="Содержимое 3"/>
          <p:cNvGraphicFramePr>
            <a:graphicFrameLocks noGrp="1"/>
          </p:cNvGraphicFramePr>
          <p:nvPr>
            <p:extLst>
              <p:ext uri="{D42A27DB-BD31-4B8C-83A1-F6EECF244321}">
                <p14:modId xmlns:p14="http://schemas.microsoft.com/office/powerpoint/2010/main" val="3082455874"/>
              </p:ext>
            </p:extLst>
          </p:nvPr>
        </p:nvGraphicFramePr>
        <p:xfrm>
          <a:off x="684213" y="981075"/>
          <a:ext cx="7991475" cy="5400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550834393"/>
              </p:ext>
            </p:extLst>
          </p:nvPr>
        </p:nvGraphicFramePr>
        <p:xfrm>
          <a:off x="1043607" y="1052736"/>
          <a:ext cx="7849692" cy="5688631"/>
        </p:xfrm>
        <a:graphic>
          <a:graphicData uri="http://schemas.openxmlformats.org/drawingml/2006/table">
            <a:tbl>
              <a:tblPr/>
              <a:tblGrid>
                <a:gridCol w="1728292">
                  <a:extLst>
                    <a:ext uri="{9D8B030D-6E8A-4147-A177-3AD203B41FA5}">
                      <a16:colId xmlns:a16="http://schemas.microsoft.com/office/drawing/2014/main" xmlns="" val="20000"/>
                    </a:ext>
                  </a:extLst>
                </a:gridCol>
                <a:gridCol w="792162">
                  <a:extLst>
                    <a:ext uri="{9D8B030D-6E8A-4147-A177-3AD203B41FA5}">
                      <a16:colId xmlns:a16="http://schemas.microsoft.com/office/drawing/2014/main" xmlns="" val="20001"/>
                    </a:ext>
                  </a:extLst>
                </a:gridCol>
                <a:gridCol w="792163">
                  <a:extLst>
                    <a:ext uri="{9D8B030D-6E8A-4147-A177-3AD203B41FA5}">
                      <a16:colId xmlns:a16="http://schemas.microsoft.com/office/drawing/2014/main" xmlns="" val="20002"/>
                    </a:ext>
                  </a:extLst>
                </a:gridCol>
                <a:gridCol w="792162">
                  <a:extLst>
                    <a:ext uri="{9D8B030D-6E8A-4147-A177-3AD203B41FA5}">
                      <a16:colId xmlns:a16="http://schemas.microsoft.com/office/drawing/2014/main" xmlns="" val="20003"/>
                    </a:ext>
                  </a:extLst>
                </a:gridCol>
                <a:gridCol w="865188">
                  <a:extLst>
                    <a:ext uri="{9D8B030D-6E8A-4147-A177-3AD203B41FA5}">
                      <a16:colId xmlns:a16="http://schemas.microsoft.com/office/drawing/2014/main" xmlns="" val="20004"/>
                    </a:ext>
                  </a:extLst>
                </a:gridCol>
                <a:gridCol w="2879725">
                  <a:extLst>
                    <a:ext uri="{9D8B030D-6E8A-4147-A177-3AD203B41FA5}">
                      <a16:colId xmlns:a16="http://schemas.microsoft.com/office/drawing/2014/main" xmlns="" val="20005"/>
                    </a:ext>
                  </a:extLst>
                </a:gridCol>
              </a:tblGrid>
              <a:tr h="31869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18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12 594,9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13 380,7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14 039,2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8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95,0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531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3 428,4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214,6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1300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16 118,3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13 694,1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14 142,1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xmlns="" val="10004"/>
                  </a:ext>
                </a:extLst>
              </a:tr>
              <a:tr h="318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12 594,9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13 380,7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14 039,2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31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9 739,1</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10 506,3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11 145,4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6"/>
                  </a:ext>
                </a:extLst>
              </a:tr>
              <a:tr h="743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465,3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3,7%</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483,9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503,3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781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526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2 261,3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2 261,3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2 261,3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bl>
          </a:graphicData>
        </a:graphic>
      </p:graphicFrame>
      <p:graphicFrame>
        <p:nvGraphicFramePr>
          <p:cNvPr id="12" name="Диаграмма 11"/>
          <p:cNvGraphicFramePr/>
          <p:nvPr>
            <p:extLst>
              <p:ext uri="{D42A27DB-BD31-4B8C-83A1-F6EECF244321}">
                <p14:modId xmlns:p14="http://schemas.microsoft.com/office/powerpoint/2010/main" val="3565851401"/>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578911583"/>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082375799"/>
              </p:ext>
            </p:extLst>
          </p:nvPr>
        </p:nvGraphicFramePr>
        <p:xfrm>
          <a:off x="1043608" y="1034573"/>
          <a:ext cx="7992888" cy="5346755"/>
        </p:xfrm>
        <a:graphic>
          <a:graphicData uri="http://schemas.openxmlformats.org/drawingml/2006/table">
            <a:tbl>
              <a:tblPr/>
              <a:tblGrid>
                <a:gridCol w="2433637">
                  <a:extLst>
                    <a:ext uri="{9D8B030D-6E8A-4147-A177-3AD203B41FA5}">
                      <a16:colId xmlns:a16="http://schemas.microsoft.com/office/drawing/2014/main" xmlns="" val="20000"/>
                    </a:ext>
                  </a:extLst>
                </a:gridCol>
                <a:gridCol w="923925">
                  <a:extLst>
                    <a:ext uri="{9D8B030D-6E8A-4147-A177-3AD203B41FA5}">
                      <a16:colId xmlns:a16="http://schemas.microsoft.com/office/drawing/2014/main" xmlns="" val="20001"/>
                    </a:ext>
                  </a:extLst>
                </a:gridCol>
                <a:gridCol w="782638">
                  <a:extLst>
                    <a:ext uri="{9D8B030D-6E8A-4147-A177-3AD203B41FA5}">
                      <a16:colId xmlns:a16="http://schemas.microsoft.com/office/drawing/2014/main" xmlns="" val="20002"/>
                    </a:ext>
                  </a:extLst>
                </a:gridCol>
                <a:gridCol w="854075">
                  <a:extLst>
                    <a:ext uri="{9D8B030D-6E8A-4147-A177-3AD203B41FA5}">
                      <a16:colId xmlns:a16="http://schemas.microsoft.com/office/drawing/2014/main" xmlns="" val="20003"/>
                    </a:ext>
                  </a:extLst>
                </a:gridCol>
                <a:gridCol w="923925">
                  <a:extLst>
                    <a:ext uri="{9D8B030D-6E8A-4147-A177-3AD203B41FA5}">
                      <a16:colId xmlns:a16="http://schemas.microsoft.com/office/drawing/2014/main" xmlns="" val="20004"/>
                    </a:ext>
                  </a:extLst>
                </a:gridCol>
                <a:gridCol w="2074688">
                  <a:extLst>
                    <a:ext uri="{9D8B030D-6E8A-4147-A177-3AD203B41FA5}">
                      <a16:colId xmlns:a16="http://schemas.microsoft.com/office/drawing/2014/main" xmlns="" val="20005"/>
                    </a:ext>
                  </a:extLst>
                </a:gridCol>
              </a:tblGrid>
              <a:tr h="29561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956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76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688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4"/>
                  </a:ext>
                </a:extLst>
              </a:tr>
              <a:tr h="1082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5"/>
                  </a:ext>
                </a:extLst>
              </a:tr>
              <a:tr h="2956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3 428,4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92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2 240,7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688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430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979,5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1146730437"/>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35781138"/>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27"/>
              <a:ext cx="5449" cy="38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062849" y="4113846"/>
            <a:ext cx="2375522"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endParaRPr lang="ru-RU" sz="1600" dirty="0" smtClean="0">
              <a:latin typeface="Arial" charset="0"/>
            </a:endParaRPr>
          </a:p>
          <a:p>
            <a:pPr algn="ctr"/>
            <a:endParaRPr lang="ru-RU" sz="1600" dirty="0" smtClean="0">
              <a:latin typeface="Arial" charset="0"/>
            </a:endParaRPr>
          </a:p>
          <a:p>
            <a:pPr algn="ctr"/>
            <a:r>
              <a:rPr lang="ru-RU" sz="1600" dirty="0" smtClean="0">
                <a:latin typeface="Arial" charset="0"/>
              </a:rPr>
              <a:t>Муниципальные </a:t>
            </a:r>
            <a:endParaRPr lang="ru-RU" sz="1600" dirty="0">
              <a:latin typeface="Arial" charset="0"/>
            </a:endParaRPr>
          </a:p>
          <a:p>
            <a:pPr algn="ctr"/>
            <a:r>
              <a:rPr lang="ru-RU" sz="1600" dirty="0">
                <a:latin typeface="Arial" charset="0"/>
              </a:rPr>
              <a:t>программы (тыс. руб</a:t>
            </a:r>
            <a:r>
              <a:rPr lang="ru-RU" sz="1600" dirty="0" smtClean="0">
                <a:latin typeface="Arial" charset="0"/>
              </a:rPr>
              <a:t>.)</a:t>
            </a:r>
            <a:endParaRPr lang="ru-RU" sz="1600" dirty="0">
              <a:latin typeface="Arial" charset="0"/>
            </a:endParaRPr>
          </a:p>
          <a:p>
            <a:pPr algn="ctr"/>
            <a:r>
              <a:rPr lang="ru-RU" sz="2000" b="1" dirty="0" smtClean="0">
                <a:latin typeface="Arial" charset="0"/>
              </a:rPr>
              <a:t>15 865,1</a:t>
            </a:r>
          </a:p>
          <a:p>
            <a:pPr algn="ctr"/>
            <a:endParaRPr lang="ru-RU" sz="1600" dirty="0" smtClean="0">
              <a:latin typeface="Arial" charset="0"/>
            </a:endParaRPr>
          </a:p>
          <a:p>
            <a:pPr lvl="0" algn="ctr"/>
            <a:r>
              <a:rPr lang="ru-RU" sz="1600" dirty="0">
                <a:solidFill>
                  <a:prstClr val="black"/>
                </a:solidFill>
                <a:latin typeface="Arial" charset="0"/>
              </a:rPr>
              <a:t>Непрограммные </a:t>
            </a:r>
          </a:p>
          <a:p>
            <a:pPr lvl="0" algn="ctr"/>
            <a:r>
              <a:rPr lang="ru-RU" sz="1600" dirty="0">
                <a:solidFill>
                  <a:prstClr val="black"/>
                </a:solidFill>
                <a:latin typeface="Arial" charset="0"/>
              </a:rPr>
              <a:t>расходы (тыс. руб</a:t>
            </a:r>
            <a:r>
              <a:rPr lang="ru-RU" sz="1600" dirty="0" smtClean="0">
                <a:solidFill>
                  <a:prstClr val="black"/>
                </a:solidFill>
                <a:latin typeface="Arial" charset="0"/>
              </a:rPr>
              <a:t>.)</a:t>
            </a:r>
          </a:p>
          <a:p>
            <a:pPr lvl="0" algn="ctr"/>
            <a:r>
              <a:rPr lang="ru-RU" sz="2000" b="1" dirty="0" smtClean="0">
                <a:solidFill>
                  <a:prstClr val="black"/>
                </a:solidFill>
                <a:latin typeface="Arial" charset="0"/>
              </a:rPr>
              <a:t>253,2</a:t>
            </a:r>
            <a:endParaRPr lang="ru-RU" sz="2000" b="1" dirty="0">
              <a:solidFill>
                <a:prstClr val="black"/>
              </a:solidFill>
              <a:latin typeface="Arial" charset="0"/>
            </a:endParaRPr>
          </a:p>
          <a:p>
            <a:pPr algn="ctr"/>
            <a:endParaRPr lang="ru-RU" sz="1600" dirty="0" smtClean="0">
              <a:latin typeface="Arial" charset="0"/>
            </a:endParaRPr>
          </a:p>
          <a:p>
            <a:pPr algn="ctr"/>
            <a:endParaRPr lang="ru-RU" sz="1600" dirty="0">
              <a:latin typeface="Arial" charset="0"/>
            </a:endParaRPr>
          </a:p>
        </p:txBody>
      </p:sp>
      <p:sp>
        <p:nvSpPr>
          <p:cNvPr id="26633" name="AutoShape 9"/>
          <p:cNvSpPr>
            <a:spLocks noChangeArrowheads="1"/>
          </p:cNvSpPr>
          <p:nvPr/>
        </p:nvSpPr>
        <p:spPr bwMode="auto">
          <a:xfrm rot="5400000">
            <a:off x="6652906" y="4093998"/>
            <a:ext cx="2486657"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lvl="0" algn="ctr"/>
            <a:r>
              <a:rPr lang="ru-RU" sz="1600" dirty="0">
                <a:solidFill>
                  <a:prstClr val="black"/>
                </a:solidFill>
                <a:latin typeface="Arial" charset="0"/>
              </a:rPr>
              <a:t>Муниципальные </a:t>
            </a:r>
          </a:p>
          <a:p>
            <a:pPr lvl="0" algn="ctr"/>
            <a:r>
              <a:rPr lang="ru-RU" sz="1600" dirty="0">
                <a:solidFill>
                  <a:prstClr val="black"/>
                </a:solidFill>
                <a:latin typeface="Arial" charset="0"/>
              </a:rPr>
              <a:t>программы (тыс. руб.)</a:t>
            </a:r>
          </a:p>
          <a:p>
            <a:pPr lvl="0" algn="ctr"/>
            <a:r>
              <a:rPr lang="ru-RU" sz="2000" b="1" dirty="0" smtClean="0">
                <a:solidFill>
                  <a:prstClr val="black"/>
                </a:solidFill>
                <a:latin typeface="Arial" charset="0"/>
              </a:rPr>
              <a:t>13 389,8</a:t>
            </a:r>
            <a:endParaRPr lang="ru-RU" sz="2000" b="1" dirty="0">
              <a:solidFill>
                <a:prstClr val="black"/>
              </a:solidFill>
              <a:latin typeface="Arial" charset="0"/>
            </a:endParaRPr>
          </a:p>
          <a:p>
            <a:pPr lvl="0" algn="ctr"/>
            <a:endParaRPr lang="ru-RU" sz="1600" dirty="0">
              <a:solidFill>
                <a:prstClr val="black"/>
              </a:solidFill>
              <a:latin typeface="Arial" charset="0"/>
            </a:endParaRPr>
          </a:p>
          <a:p>
            <a:pPr lvl="0" algn="ctr"/>
            <a:r>
              <a:rPr lang="ru-RU" sz="1600" dirty="0">
                <a:solidFill>
                  <a:prstClr val="black"/>
                </a:solidFill>
                <a:latin typeface="Arial" charset="0"/>
              </a:rPr>
              <a:t>Непрограммные </a:t>
            </a:r>
          </a:p>
          <a:p>
            <a:pPr lvl="0" algn="ctr"/>
            <a:r>
              <a:rPr lang="ru-RU" sz="1600" dirty="0">
                <a:solidFill>
                  <a:prstClr val="black"/>
                </a:solidFill>
                <a:latin typeface="Arial" charset="0"/>
              </a:rPr>
              <a:t>расходы (тыс. руб.)</a:t>
            </a:r>
          </a:p>
          <a:p>
            <a:pPr lvl="0" algn="ctr"/>
            <a:r>
              <a:rPr lang="ru-RU" sz="2000" b="1" dirty="0" smtClean="0">
                <a:solidFill>
                  <a:prstClr val="black"/>
                </a:solidFill>
                <a:latin typeface="Arial" charset="0"/>
              </a:rPr>
              <a:t>752,3</a:t>
            </a:r>
            <a:endParaRPr lang="ru-RU" sz="2000" b="1" dirty="0">
              <a:solidFill>
                <a:prstClr val="black"/>
              </a:solidFill>
              <a:latin typeface="Arial" charset="0"/>
            </a:endParaRP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3867875" y="4005102"/>
            <a:ext cx="2272345"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lvl="0" algn="ctr"/>
            <a:r>
              <a:rPr lang="ru-RU" sz="1600" dirty="0">
                <a:solidFill>
                  <a:prstClr val="black"/>
                </a:solidFill>
                <a:latin typeface="Arial" charset="0"/>
              </a:rPr>
              <a:t>Муниципальные </a:t>
            </a:r>
          </a:p>
          <a:p>
            <a:pPr lvl="0" algn="ctr"/>
            <a:r>
              <a:rPr lang="ru-RU" sz="1600" dirty="0">
                <a:solidFill>
                  <a:prstClr val="black"/>
                </a:solidFill>
                <a:latin typeface="Arial" charset="0"/>
              </a:rPr>
              <a:t>программы (тыс. руб.)</a:t>
            </a:r>
          </a:p>
          <a:p>
            <a:pPr lvl="0" algn="ctr"/>
            <a:r>
              <a:rPr lang="ru-RU" sz="2000" b="1" dirty="0" smtClean="0">
                <a:solidFill>
                  <a:prstClr val="black"/>
                </a:solidFill>
                <a:latin typeface="Arial" charset="0"/>
              </a:rPr>
              <a:t>12 705,2</a:t>
            </a:r>
            <a:endParaRPr lang="ru-RU" sz="2000" b="1" dirty="0">
              <a:solidFill>
                <a:prstClr val="black"/>
              </a:solidFill>
              <a:latin typeface="Arial" charset="0"/>
            </a:endParaRPr>
          </a:p>
          <a:p>
            <a:pPr lvl="0" algn="ctr"/>
            <a:endParaRPr lang="ru-RU" sz="1600" dirty="0">
              <a:solidFill>
                <a:prstClr val="black"/>
              </a:solidFill>
              <a:latin typeface="Arial" charset="0"/>
            </a:endParaRPr>
          </a:p>
          <a:p>
            <a:pPr lvl="0" algn="ctr"/>
            <a:r>
              <a:rPr lang="ru-RU" sz="1600" dirty="0">
                <a:solidFill>
                  <a:prstClr val="black"/>
                </a:solidFill>
                <a:latin typeface="Arial" charset="0"/>
              </a:rPr>
              <a:t>Непрограммные </a:t>
            </a:r>
          </a:p>
          <a:p>
            <a:pPr lvl="0" algn="ctr"/>
            <a:r>
              <a:rPr lang="ru-RU" sz="1600" dirty="0">
                <a:solidFill>
                  <a:prstClr val="black"/>
                </a:solidFill>
                <a:latin typeface="Arial" charset="0"/>
              </a:rPr>
              <a:t>расходы (тыс. руб.)</a:t>
            </a:r>
          </a:p>
          <a:p>
            <a:pPr lvl="0" algn="ctr"/>
            <a:r>
              <a:rPr lang="ru-RU" sz="2000" b="1" dirty="0" smtClean="0">
                <a:solidFill>
                  <a:prstClr val="black"/>
                </a:solidFill>
                <a:latin typeface="Arial" charset="0"/>
              </a:rPr>
              <a:t>988,9</a:t>
            </a:r>
            <a:endParaRPr lang="ru-RU" sz="2000" b="1" dirty="0">
              <a:solidFill>
                <a:prstClr val="black"/>
              </a:solidFill>
              <a:latin typeface="Arial" charset="0"/>
            </a:endParaRPr>
          </a:p>
        </p:txBody>
      </p:sp>
      <p:cxnSp>
        <p:nvCxnSpPr>
          <p:cNvPr id="4" name="Прямая со стрелкой 3"/>
          <p:cNvCxnSpPr/>
          <p:nvPr/>
        </p:nvCxnSpPr>
        <p:spPr>
          <a:xfrm>
            <a:off x="5010776" y="2626291"/>
            <a:ext cx="0" cy="467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Выноска со стрелкой вниз 5"/>
          <p:cNvSpPr/>
          <p:nvPr/>
        </p:nvSpPr>
        <p:spPr>
          <a:xfrm>
            <a:off x="1451545" y="3202676"/>
            <a:ext cx="799064" cy="8101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2020 год</a:t>
            </a:r>
            <a:endParaRPr lang="ru-RU" b="1" dirty="0">
              <a:solidFill>
                <a:schemeClr val="tx1"/>
              </a:solidFill>
            </a:endParaRPr>
          </a:p>
        </p:txBody>
      </p:sp>
      <p:sp>
        <p:nvSpPr>
          <p:cNvPr id="7" name="Выноска со стрелкой вниз 6"/>
          <p:cNvSpPr/>
          <p:nvPr/>
        </p:nvSpPr>
        <p:spPr>
          <a:xfrm>
            <a:off x="4572000" y="3137694"/>
            <a:ext cx="864096" cy="94012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2021 год</a:t>
            </a:r>
            <a:endParaRPr lang="ru-RU" b="1" dirty="0">
              <a:solidFill>
                <a:schemeClr val="tx1"/>
              </a:solidFill>
            </a:endParaRPr>
          </a:p>
        </p:txBody>
      </p:sp>
      <p:sp>
        <p:nvSpPr>
          <p:cNvPr id="8" name="Выноска со стрелкой вниз 7"/>
          <p:cNvSpPr/>
          <p:nvPr/>
        </p:nvSpPr>
        <p:spPr>
          <a:xfrm>
            <a:off x="7896236" y="3137694"/>
            <a:ext cx="852228" cy="82423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2022 год</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p:cNvGraphicFramePr>
            <a:graphicFrameLocks/>
          </p:cNvGraphicFramePr>
          <p:nvPr>
            <p:extLst>
              <p:ext uri="{D42A27DB-BD31-4B8C-83A1-F6EECF244321}">
                <p14:modId xmlns:p14="http://schemas.microsoft.com/office/powerpoint/2010/main" val="3579468960"/>
              </p:ext>
            </p:extLst>
          </p:nvPr>
        </p:nvGraphicFramePr>
        <p:xfrm>
          <a:off x="1043604" y="767181"/>
          <a:ext cx="7992381" cy="6068932"/>
        </p:xfrm>
        <a:graphic>
          <a:graphicData uri="http://schemas.openxmlformats.org/drawingml/2006/table">
            <a:tbl>
              <a:tblPr firstRow="1" bandRow="1"/>
              <a:tblGrid>
                <a:gridCol w="1008116">
                  <a:extLst>
                    <a:ext uri="{9D8B030D-6E8A-4147-A177-3AD203B41FA5}">
                      <a16:colId xmlns="" xmlns:a16="http://schemas.microsoft.com/office/drawing/2014/main" val="20000"/>
                    </a:ext>
                  </a:extLst>
                </a:gridCol>
                <a:gridCol w="3312368">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4"/>
                    </a:ext>
                  </a:extLst>
                </a:gridCol>
                <a:gridCol w="1152128">
                  <a:extLst>
                    <a:ext uri="{9D8B030D-6E8A-4147-A177-3AD203B41FA5}">
                      <a16:colId xmlns="" xmlns:a16="http://schemas.microsoft.com/office/drawing/2014/main" val="20005"/>
                    </a:ext>
                  </a:extLst>
                </a:gridCol>
                <a:gridCol w="1223625">
                  <a:extLst>
                    <a:ext uri="{9D8B030D-6E8A-4147-A177-3AD203B41FA5}">
                      <a16:colId xmlns="" xmlns:a16="http://schemas.microsoft.com/office/drawing/2014/main" val="20006"/>
                    </a:ext>
                  </a:extLst>
                </a:gridCol>
              </a:tblGrid>
              <a:tr h="933627">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r>
                        <a:rPr lang="ru-RU" sz="1600" dirty="0" smtClean="0">
                          <a:solidFill>
                            <a:schemeClr val="tx1"/>
                          </a:solidFill>
                          <a:latin typeface="+mn-lt"/>
                          <a:cs typeface="Times New Roman" pitchFamily="18" charset="0"/>
                        </a:rPr>
                        <a:t>Раздел</a:t>
                      </a:r>
                      <a:endParaRPr lang="ru-RU" sz="1600" dirty="0">
                        <a:solidFill>
                          <a:schemeClr val="tx1"/>
                        </a:solidFill>
                        <a:latin typeface="+mn-lt"/>
                        <a:cs typeface="Times New Roman"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ctr"/>
                      <a:r>
                        <a:rPr lang="ru-RU" sz="1600" dirty="0" smtClean="0">
                          <a:solidFill>
                            <a:schemeClr val="tx1"/>
                          </a:solidFill>
                          <a:latin typeface="+mn-lt"/>
                          <a:cs typeface="Times New Roman" pitchFamily="18" charset="0"/>
                        </a:rPr>
                        <a:t>Наименование</a:t>
                      </a: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ctr"/>
                      <a:r>
                        <a:rPr lang="ru-RU" sz="1600" dirty="0" smtClean="0">
                          <a:solidFill>
                            <a:schemeClr val="tx1"/>
                          </a:solidFill>
                          <a:latin typeface="Times New Roman" panose="02020603050405020304" pitchFamily="18" charset="0"/>
                          <a:cs typeface="Times New Roman" panose="02020603050405020304" pitchFamily="18" charset="0"/>
                        </a:rPr>
                        <a:t>2020</a:t>
                      </a:r>
                    </a:p>
                    <a:p>
                      <a:pPr algn="ctr"/>
                      <a:r>
                        <a:rPr lang="ru-RU" sz="1600" dirty="0" smtClean="0">
                          <a:solidFill>
                            <a:schemeClr val="tx1"/>
                          </a:solidFill>
                          <a:latin typeface="Times New Roman" panose="02020603050405020304" pitchFamily="18" charset="0"/>
                          <a:cs typeface="Times New Roman" panose="02020603050405020304" pitchFamily="18" charset="0"/>
                        </a:rPr>
                        <a:t>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anose="02020603050405020304" pitchFamily="18" charset="0"/>
                          <a:cs typeface="Times New Roman" panose="02020603050405020304" pitchFamily="18" charset="0"/>
                        </a:rPr>
                        <a:t>(</a:t>
                      </a:r>
                      <a:r>
                        <a:rPr lang="ru-RU" sz="1600" dirty="0" err="1" smtClean="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a:t>
                      </a:r>
                    </a:p>
                    <a:p>
                      <a:pPr algn="ctr"/>
                      <a:endParaRPr lang="ru-RU" sz="1600"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ctr"/>
                      <a:r>
                        <a:rPr lang="ru-RU" sz="1600" dirty="0" smtClean="0">
                          <a:solidFill>
                            <a:schemeClr val="tx1"/>
                          </a:solidFill>
                          <a:latin typeface="Times New Roman" panose="02020603050405020304" pitchFamily="18" charset="0"/>
                          <a:cs typeface="Times New Roman" panose="02020603050405020304" pitchFamily="18" charset="0"/>
                        </a:rPr>
                        <a:t>2021</a:t>
                      </a:r>
                    </a:p>
                    <a:p>
                      <a:pPr algn="ctr"/>
                      <a:r>
                        <a:rPr lang="ru-RU" sz="1600" dirty="0" smtClean="0">
                          <a:solidFill>
                            <a:schemeClr val="tx1"/>
                          </a:solidFill>
                          <a:latin typeface="Times New Roman" panose="02020603050405020304" pitchFamily="18" charset="0"/>
                          <a:cs typeface="Times New Roman" panose="02020603050405020304" pitchFamily="18" charset="0"/>
                        </a:rPr>
                        <a:t>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anose="02020603050405020304" pitchFamily="18" charset="0"/>
                          <a:cs typeface="Times New Roman" panose="02020603050405020304" pitchFamily="18" charset="0"/>
                        </a:rPr>
                        <a:t>(</a:t>
                      </a:r>
                      <a:r>
                        <a:rPr lang="ru-RU" sz="1600" dirty="0" err="1" smtClean="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a:t>
                      </a:r>
                    </a:p>
                    <a:p>
                      <a:pPr algn="ctr"/>
                      <a:endParaRPr lang="ru-RU" sz="1600"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anose="02020603050405020304" pitchFamily="18" charset="0"/>
                          <a:cs typeface="Times New Roman" panose="02020603050405020304" pitchFamily="18" charset="0"/>
                        </a:rPr>
                        <a:t>2022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anose="02020603050405020304" pitchFamily="18" charset="0"/>
                          <a:cs typeface="Times New Roman" panose="02020603050405020304" pitchFamily="18" charset="0"/>
                        </a:rPr>
                        <a:t>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anose="02020603050405020304" pitchFamily="18" charset="0"/>
                          <a:cs typeface="Times New Roman" panose="02020603050405020304" pitchFamily="18" charset="0"/>
                        </a:rPr>
                        <a:t>(</a:t>
                      </a:r>
                      <a:r>
                        <a:rPr lang="ru-RU" sz="1600" dirty="0" err="1" smtClean="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solidFill>
                          <a:schemeClr val="tx1"/>
                        </a:solidFill>
                        <a:latin typeface="Times New Roman" panose="02020603050405020304" pitchFamily="18" charset="0"/>
                        <a:cs typeface="Times New Roman" panose="02020603050405020304" pitchFamily="18" charset="0"/>
                      </a:endParaRPr>
                    </a:p>
                    <a:p>
                      <a:pPr algn="ctr"/>
                      <a:endParaRPr lang="ru-RU" sz="1600"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r h="406628">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r>
                        <a:rPr lang="ru-RU" sz="1600" b="1" dirty="0" smtClean="0">
                          <a:solidFill>
                            <a:schemeClr val="tx1"/>
                          </a:solidFill>
                          <a:latin typeface="Times New Roman" panose="02020603050405020304" pitchFamily="18" charset="0"/>
                          <a:cs typeface="Times New Roman" panose="02020603050405020304" pitchFamily="18" charset="0"/>
                        </a:rPr>
                        <a:t>Расходы </a:t>
                      </a:r>
                      <a:r>
                        <a:rPr lang="ru-RU" sz="1600" b="1" baseline="0" dirty="0" smtClean="0">
                          <a:solidFill>
                            <a:schemeClr val="tx1"/>
                          </a:solidFill>
                          <a:latin typeface="Times New Roman" panose="02020603050405020304" pitchFamily="18" charset="0"/>
                          <a:cs typeface="Times New Roman" panose="02020603050405020304" pitchFamily="18" charset="0"/>
                        </a:rPr>
                        <a:t>всего</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16 118,3</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13 694,1</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14 142,1</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422926">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01</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kern="1200" dirty="0" smtClean="0">
                          <a:solidFill>
                            <a:schemeClr val="tx1"/>
                          </a:solidFill>
                          <a:latin typeface="Times New Roman" panose="02020603050405020304" pitchFamily="18" charset="0"/>
                          <a:ea typeface="+mn-ea"/>
                          <a:cs typeface="Times New Roman" panose="02020603050405020304" pitchFamily="18" charset="0"/>
                        </a:rPr>
                        <a:t>Общегосударственные вопросы</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5 648,6</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6 522,6</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6 666,1</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41749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02</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dirty="0" smtClean="0">
                          <a:solidFill>
                            <a:schemeClr val="tx1"/>
                          </a:solidFill>
                          <a:latin typeface="Times New Roman" panose="02020603050405020304" pitchFamily="18" charset="0"/>
                          <a:cs typeface="Times New Roman" panose="02020603050405020304" pitchFamily="18" charset="0"/>
                        </a:rPr>
                        <a:t>Национальная оборона</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208,0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214,4</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r h="836699">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03</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dirty="0" smtClean="0">
                          <a:solidFill>
                            <a:schemeClr val="tx1"/>
                          </a:solidFill>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47,0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47,0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47,0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5"/>
                  </a:ext>
                </a:extLst>
              </a:tr>
              <a:tr h="422926">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04</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dirty="0" smtClean="0">
                          <a:solidFill>
                            <a:schemeClr val="tx1"/>
                          </a:solidFill>
                          <a:latin typeface="Times New Roman" panose="02020603050405020304" pitchFamily="18" charset="0"/>
                          <a:cs typeface="Times New Roman" panose="02020603050405020304" pitchFamily="18" charset="0"/>
                        </a:rPr>
                        <a:t>Национальная экономика</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792,8</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25,0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25,0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6"/>
                  </a:ext>
                </a:extLst>
              </a:tr>
              <a:tr h="58878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05</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kern="1200" dirty="0" smtClean="0">
                          <a:solidFill>
                            <a:schemeClr val="tx1"/>
                          </a:solidFill>
                          <a:latin typeface="Times New Roman" panose="02020603050405020304" pitchFamily="18" charset="0"/>
                          <a:ea typeface="+mn-ea"/>
                          <a:cs typeface="Times New Roman" panose="02020603050405020304" pitchFamily="18" charset="0"/>
                        </a:rPr>
                        <a:t>Жилищно-коммунальное хозяйство</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4 711,7</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1 969,8</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2 249,9</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7"/>
                  </a:ext>
                </a:extLst>
              </a:tr>
              <a:tr h="422926">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07</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kern="1200" dirty="0" smtClean="0">
                          <a:solidFill>
                            <a:schemeClr val="tx1"/>
                          </a:solidFill>
                          <a:latin typeface="Times New Roman" panose="02020603050405020304" pitchFamily="18" charset="0"/>
                          <a:ea typeface="+mn-ea"/>
                          <a:cs typeface="Times New Roman" panose="02020603050405020304" pitchFamily="18" charset="0"/>
                        </a:rPr>
                        <a:t>Образование</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9"/>
                  </a:ext>
                </a:extLst>
              </a:tr>
              <a:tr h="399498">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08</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kern="1200" dirty="0" smtClean="0">
                          <a:solidFill>
                            <a:schemeClr val="tx1"/>
                          </a:solidFill>
                          <a:latin typeface="Times New Roman" panose="02020603050405020304" pitchFamily="18" charset="0"/>
                          <a:ea typeface="+mn-ea"/>
                          <a:cs typeface="Times New Roman" panose="02020603050405020304" pitchFamily="18" charset="0"/>
                        </a:rPr>
                        <a:t>Культура, кинематография</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4 598,2</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4 803,3</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5 042,1</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0"/>
                  </a:ext>
                </a:extLst>
              </a:tr>
              <a:tr h="41749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kern="1200" dirty="0" smtClean="0">
                          <a:solidFill>
                            <a:schemeClr val="tx1"/>
                          </a:solidFill>
                          <a:latin typeface="Times New Roman" panose="02020603050405020304" pitchFamily="18" charset="0"/>
                          <a:ea typeface="+mn-ea"/>
                          <a:cs typeface="Times New Roman" panose="02020603050405020304" pitchFamily="18" charset="0"/>
                        </a:rPr>
                        <a:t>Социальная политика</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72,0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72,0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72,0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12"/>
                  </a:ext>
                </a:extLst>
              </a:tr>
              <a:tr h="422926">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lang="ru-RU" sz="1600" b="1" kern="1200" dirty="0" smtClean="0">
                          <a:solidFill>
                            <a:schemeClr val="tx1"/>
                          </a:solidFill>
                          <a:latin typeface="Times New Roman" panose="02020603050405020304" pitchFamily="18" charset="0"/>
                          <a:ea typeface="+mn-ea"/>
                          <a:cs typeface="Times New Roman" panose="02020603050405020304" pitchFamily="18" charset="0"/>
                        </a:rPr>
                        <a:t>Физическая культура и спорт</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20,0</a:t>
                      </a:r>
                      <a:endParaRPr lang="ru-RU" sz="1600" b="1" dirty="0">
                        <a:solidFill>
                          <a:schemeClr val="tx1"/>
                        </a:solidFill>
                        <a:latin typeface="Times New Roman" panose="02020603050405020304" pitchFamily="18" charset="0"/>
                        <a:cs typeface="Times New Roman" panose="02020603050405020304" pitchFamily="18" charset="0"/>
                      </a:endParaRPr>
                    </a:p>
                  </a:txBody>
                  <a:tcPr marL="91446" marR="91446" marT="45718" marB="4571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13"/>
                  </a:ext>
                </a:extLst>
              </a:tr>
            </a:tbl>
          </a:graphicData>
        </a:graphic>
      </p:graphicFrame>
      <p:sp>
        <p:nvSpPr>
          <p:cNvPr id="4" name="Text Box 2"/>
          <p:cNvSpPr txBox="1">
            <a:spLocks noChangeArrowheads="1"/>
          </p:cNvSpPr>
          <p:nvPr/>
        </p:nvSpPr>
        <p:spPr bwMode="auto">
          <a:xfrm>
            <a:off x="1167841" y="-1"/>
            <a:ext cx="7743905" cy="76718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dirty="0" smtClean="0"/>
              <a:t>Распределение бюджетных ассигнований по разделам классификации расходов бюджета</a:t>
            </a:r>
            <a:endParaRPr lang="ru-RU" sz="2400" b="1" dirty="0"/>
          </a:p>
        </p:txBody>
      </p:sp>
    </p:spTree>
    <p:extLst>
      <p:ext uri="{BB962C8B-B14F-4D97-AF65-F5344CB8AC3E}">
        <p14:creationId xmlns:p14="http://schemas.microsoft.com/office/powerpoint/2010/main" val="57973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a:t>
              </a:r>
              <a:r>
                <a:rPr lang="ru-RU" sz="2000" dirty="0" smtClean="0"/>
                <a:t>разделам </a:t>
              </a:r>
              <a:r>
                <a:rPr lang="ru-RU" sz="2000" dirty="0"/>
                <a:t>в </a:t>
              </a:r>
              <a:r>
                <a:rPr lang="ru-RU" sz="2000" dirty="0" smtClean="0"/>
                <a:t>2020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3742691431"/>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3464" y="404664"/>
            <a:ext cx="6589199" cy="1080120"/>
          </a:xfrm>
        </p:spPr>
        <p:txBody>
          <a:bodyPr>
            <a:normAutofit/>
          </a:bodyPr>
          <a:lstStyle/>
          <a:p>
            <a:pPr algn="ctr"/>
            <a:r>
              <a:rPr lang="ru-RU" sz="4000" b="1" dirty="0" smtClean="0">
                <a:solidFill>
                  <a:schemeClr val="accent1"/>
                </a:solidFill>
              </a:rPr>
              <a:t>СПАСИБО ЗА ВНИМАНИЕ</a:t>
            </a:r>
            <a:endParaRPr lang="ru-RU" sz="4000" b="1" dirty="0">
              <a:solidFill>
                <a:schemeClr val="accent1"/>
              </a:solidFill>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124744"/>
            <a:ext cx="4536504" cy="5544616"/>
          </a:xfrm>
        </p:spPr>
      </p:pic>
    </p:spTree>
    <p:extLst>
      <p:ext uri="{BB962C8B-B14F-4D97-AF65-F5344CB8AC3E}">
        <p14:creationId xmlns:p14="http://schemas.microsoft.com/office/powerpoint/2010/main" val="18119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sz="2200" b="1" dirty="0" smtClean="0">
                <a:solidFill>
                  <a:srgbClr val="CC0000"/>
                </a:solidFill>
                <a:latin typeface="Times New Roman" panose="02020603050405020304" pitchFamily="18" charset="0"/>
                <a:cs typeface="Times New Roman" panose="02020603050405020304" pitchFamily="18" charset="0"/>
              </a:rPr>
              <a:t>Уважаемые жители Божковского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sz="2400"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1620" y="1570453"/>
            <a:ext cx="4222108"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Божковского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a:t>
            </a:r>
            <a:r>
              <a:rPr lang="ru-RU" altLang="ru-RU" i="1" dirty="0" smtClean="0"/>
              <a:t>политики Божковского сельского поселения</a:t>
            </a:r>
            <a:endParaRPr lang="ru-RU" altLang="ru-RU" i="1" dirty="0"/>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5514</TotalTime>
  <Words>862</Words>
  <Application>Microsoft Office PowerPoint</Application>
  <PresentationFormat>Экран (4:3)</PresentationFormat>
  <Paragraphs>259</Paragraphs>
  <Slides>16</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16</vt:i4>
      </vt:variant>
    </vt:vector>
  </HeadingPairs>
  <TitlesOfParts>
    <vt:vector size="26" baseType="lpstr">
      <vt:lpstr>Algerian</vt:lpstr>
      <vt:lpstr>Arial</vt:lpstr>
      <vt:lpstr>Calibri</vt:lpstr>
      <vt:lpstr>Century Gothic</vt:lpstr>
      <vt:lpstr>Constantia</vt:lpstr>
      <vt:lpstr>Garamond</vt:lpstr>
      <vt:lpstr>Times New Roman</vt:lpstr>
      <vt:lpstr>Wingdings 2</vt:lpstr>
      <vt:lpstr>Wingdings 3</vt:lpstr>
      <vt:lpstr>Легкий дым</vt:lpstr>
      <vt:lpstr>ПРОЕКТ БЮДЖЕТА БОЖКОВСКОГО СЕЛЬСКОГО ПОСЕЛЕНИЯ КРАСНОСУЛИНСКОГО  НА 2020 ГОД И НА ПЛАНОВЫЙ ПЕРИОД 2021 И 2022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Кировская область</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274</cp:revision>
  <dcterms:created xsi:type="dcterms:W3CDTF">2013-11-12T07:49:12Z</dcterms:created>
  <dcterms:modified xsi:type="dcterms:W3CDTF">2019-12-05T07:34:56Z</dcterms:modified>
</cp:coreProperties>
</file>