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17928.099999999999</c:v>
                </c:pt>
                <c:pt idx="1">
                  <c:v>14614.5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15467.7</c:v>
                </c:pt>
                <c:pt idx="1">
                  <c:v>17846.8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4092800"/>
        <c:axId val="244094760"/>
        <c:axId val="206158352"/>
      </c:bar3DChart>
      <c:catAx>
        <c:axId val="24409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094760"/>
        <c:crosses val="autoZero"/>
        <c:auto val="1"/>
        <c:lblAlgn val="ctr"/>
        <c:lblOffset val="100"/>
        <c:noMultiLvlLbl val="0"/>
      </c:catAx>
      <c:valAx>
        <c:axId val="244094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092800"/>
        <c:crosses val="autoZero"/>
        <c:crossBetween val="between"/>
      </c:valAx>
      <c:serAx>
        <c:axId val="2061583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094760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БОЖКОВСКОГО СЕЛЬСКОГО ПОСЕЛЕНИЯ</a:t>
            </a: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192538139763779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16654.400000000001</c:v>
                </c:pt>
                <c:pt idx="1">
                  <c:v>13913.8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1273.7</c:v>
                </c:pt>
                <c:pt idx="1">
                  <c:v>700.7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4059984"/>
        <c:axId val="254057240"/>
      </c:barChart>
      <c:catAx>
        <c:axId val="25405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057240"/>
        <c:crosses val="autoZero"/>
        <c:auto val="1"/>
        <c:lblAlgn val="ctr"/>
        <c:lblOffset val="100"/>
        <c:noMultiLvlLbl val="0"/>
      </c:catAx>
      <c:valAx>
        <c:axId val="254057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05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1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и неналоговые доходы бюджета Божковского сельского поселения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1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>
                <a:lumMod val="50000"/>
                <a:alpha val="99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2014год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14377.6</c:v>
                </c:pt>
                <c:pt idx="1">
                  <c:v>13752.1</c:v>
                </c:pt>
              </c:numCache>
            </c:numRef>
          </c:val>
          <c:shape val="cone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2014год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2276.8000000000002</c:v>
                </c:pt>
                <c:pt idx="1">
                  <c:v>161.69999999999999</c:v>
                </c:pt>
              </c:numCache>
            </c:numRef>
          </c:val>
          <c:shape val="cone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9521136"/>
        <c:axId val="259520744"/>
        <c:axId val="0"/>
      </c:bar3DChart>
      <c:catAx>
        <c:axId val="25952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9520744"/>
        <c:crosses val="autoZero"/>
        <c:auto val="1"/>
        <c:lblAlgn val="ctr"/>
        <c:lblOffset val="100"/>
        <c:noMultiLvlLbl val="0"/>
      </c:catAx>
      <c:valAx>
        <c:axId val="259520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  <a:lumOff val="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952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доходов бюджета</a:t>
            </a:r>
            <a:r>
              <a:rPr lang="ru-RU" sz="2400" b="1" i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2015 год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8308599901574801"/>
          <c:y val="1.0113270295065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0000"/>
            </a:solidFill>
          </c:spPr>
          <c:explosion val="3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tx1">
                  <a:lumMod val="8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bg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Арендная плата</c:v>
                </c:pt>
                <c:pt idx="7">
                  <c:v>Штрафы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0.69299999999999995</c:v>
                </c:pt>
                <c:pt idx="1">
                  <c:v>7.6999999999999999E-2</c:v>
                </c:pt>
                <c:pt idx="2" formatCode="0.0%">
                  <c:v>1.2E-2</c:v>
                </c:pt>
                <c:pt idx="3" formatCode="0.0%">
                  <c:v>8.0000000000000002E-3</c:v>
                </c:pt>
                <c:pt idx="4" formatCode="0.0%">
                  <c:v>0.14899999999999999</c:v>
                </c:pt>
                <c:pt idx="5" formatCode="0.0%">
                  <c:v>2E-3</c:v>
                </c:pt>
                <c:pt idx="6" formatCode="0.0%">
                  <c:v>6.0000000000000001E-3</c:v>
                </c:pt>
                <c:pt idx="7" formatCode="0.0%">
                  <c:v>5.0000000000000001E-3</c:v>
                </c:pt>
                <c:pt idx="8" formatCode="0.0%">
                  <c:v>4.8000000000000001E-2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расходов бюджета Божковского сельского поселения</a:t>
            </a:r>
            <a:endParaRPr lang="ru-RU" sz="2400" b="1" i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4708193897637795"/>
          <c:y val="1.0182958089991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17846.8</c:v>
                </c:pt>
              </c:numCache>
            </c:numRef>
          </c:val>
          <c:shape val="pyramid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15467.7</c:v>
                </c:pt>
              </c:numCache>
            </c:numRef>
          </c:val>
          <c:shape val="pyramid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6079800"/>
        <c:axId val="259520352"/>
        <c:axId val="243792592"/>
      </c:bar3DChart>
      <c:catAx>
        <c:axId val="24607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9520352"/>
        <c:crosses val="autoZero"/>
        <c:auto val="1"/>
        <c:lblAlgn val="ctr"/>
        <c:lblOffset val="100"/>
        <c:noMultiLvlLbl val="0"/>
      </c:catAx>
      <c:valAx>
        <c:axId val="25952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079800"/>
        <c:crosses val="autoZero"/>
        <c:crossBetween val="between"/>
      </c:valAx>
      <c:serAx>
        <c:axId val="2437925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9520352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БЮДЖЕТА БОЖКОВСКОГО СЕЛЬСКОГО ПОСЕЛЕНИЯ ЗА 2015 ГОД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4503876798961916"/>
          <c:y val="0.22336415302292761"/>
          <c:w val="0.31235350476718615"/>
          <c:h val="0.54215662433783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effectLst>
              <a:softEdge rad="0"/>
            </a:effectLst>
          </c:spPr>
          <c:explosion val="8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 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0.30199999999999999</c:v>
                </c:pt>
                <c:pt idx="1">
                  <c:v>8.9999999999999993E-3</c:v>
                </c:pt>
                <c:pt idx="2">
                  <c:v>1.2999999999999999E-2</c:v>
                </c:pt>
                <c:pt idx="3">
                  <c:v>9.6000000000000002E-2</c:v>
                </c:pt>
                <c:pt idx="4">
                  <c:v>0.29399999999999998</c:v>
                </c:pt>
                <c:pt idx="5">
                  <c:v>0.248</c:v>
                </c:pt>
                <c:pt idx="6">
                  <c:v>2.5999999999999999E-2</c:v>
                </c:pt>
                <c:pt idx="7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868713090551184"/>
          <c:y val="8.9759996518350843E-2"/>
          <c:w val="0.27981323818897641"/>
          <c:h val="0.82753495269198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</a:t>
            </a:r>
            <a:r>
              <a:rPr lang="ru-RU" sz="2400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МУНИЦИПАЛЬНЫХ ПРОГРАММ В ОБЩЕМ ОБЪЕМЕ РАСХОДОВ ЗА 2015 ГОД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11"/>
          <c:dPt>
            <c:idx val="0"/>
            <c:bubble3D val="0"/>
            <c:explosion val="17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16788.7</c:v>
                </c:pt>
                <c:pt idx="1">
                  <c:v>1058.0999999999999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4610" y="386367"/>
            <a:ext cx="8791575" cy="2762988"/>
          </a:xfrm>
        </p:spPr>
        <p:txBody>
          <a:bodyPr>
            <a:normAutofit/>
          </a:bodyPr>
          <a:lstStyle/>
          <a:p>
            <a:pPr algn="ctr"/>
            <a:r>
              <a:rPr lang="ru-RU" sz="4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бюджета Божковского сельского поселения красносулинского района за 2015 год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90" y="3149355"/>
            <a:ext cx="6027313" cy="347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4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124296" y="2816374"/>
            <a:ext cx="2218543" cy="119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ВСЕГО РАСХОДОВ</a:t>
            </a:r>
          </a:p>
          <a:p>
            <a:pPr algn="ctr"/>
            <a:r>
              <a:rPr lang="ru-RU" dirty="0" smtClean="0">
                <a:solidFill>
                  <a:srgbClr val="00B0F0"/>
                </a:solidFill>
              </a:rPr>
              <a:t>16788,7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2302996" y="4015587"/>
            <a:ext cx="2773180" cy="202367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rot="15463176">
            <a:off x="8178287" y="3457959"/>
            <a:ext cx="2037084" cy="284076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 rot="19101145">
            <a:off x="5310785" y="4593337"/>
            <a:ext cx="2148570" cy="2260420"/>
          </a:xfrm>
          <a:prstGeom prst="teardrop">
            <a:avLst>
              <a:gd name="adj" fmla="val 100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11618850">
            <a:off x="8120148" y="1734706"/>
            <a:ext cx="2305096" cy="182313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3322250">
            <a:off x="2338888" y="1746209"/>
            <a:ext cx="2271733" cy="204493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6688502">
            <a:off x="4099008" y="300249"/>
            <a:ext cx="1814634" cy="235034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Капля 9"/>
          <p:cNvSpPr/>
          <p:nvPr/>
        </p:nvSpPr>
        <p:spPr>
          <a:xfrm rot="10155316">
            <a:off x="6576035" y="287033"/>
            <a:ext cx="1997211" cy="2079773"/>
          </a:xfrm>
          <a:prstGeom prst="teardrop">
            <a:avLst>
              <a:gd name="adj" fmla="val 119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97246" y="1053998"/>
            <a:ext cx="1634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МУНИЦИПАЛЬНАЯ ПОЛИТИКА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208,8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4742" y="793200"/>
            <a:ext cx="1669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УПРАВЛЕНИЕ МУНИЦИПАЛЬНЫМИ ФИНАНСАМИ </a:t>
            </a:r>
            <a:r>
              <a:rPr lang="ru-RU" b="1" dirty="0" smtClean="0">
                <a:solidFill>
                  <a:srgbClr val="FF0000"/>
                </a:solidFill>
              </a:rPr>
              <a:t>4364,8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6440" y="2156754"/>
            <a:ext cx="182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РАЗВИТИЕ ТРАНСПОРТНОЙ СИСТЕМЫ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1719,8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27183" y="1918523"/>
            <a:ext cx="15589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7030A0"/>
                </a:solidFill>
              </a:rPr>
              <a:t>ЗАЩИТА НАСЕЛЕНИЯ И ТЕРРИТОРИИ ОТ ЧС, ОБЕСПЕЧЕНИЕ ПОЖАРНОЙ БЕЗОПАСНОСТИ И БЕЗОПАСНОСТИ НА ВОДНЫХ ОБЪЕКТАХ </a:t>
            </a:r>
            <a:r>
              <a:rPr lang="ru-RU" sz="1400" b="1" dirty="0" smtClean="0">
                <a:solidFill>
                  <a:srgbClr val="7030A0"/>
                </a:solidFill>
              </a:rPr>
              <a:t>227,9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16440" y="4281866"/>
            <a:ext cx="19942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БЛАГОУСТРОЙСТВО ТЕРРИТОРИИ И ЖКХ БОЖКОВСКОГО СЕЛЬСКОГО ПОСЕЛЕНИЯ </a:t>
            </a:r>
            <a:r>
              <a:rPr lang="ru-RU" b="1" dirty="0" smtClean="0">
                <a:solidFill>
                  <a:srgbClr val="0070C0"/>
                </a:solidFill>
              </a:rPr>
              <a:t>5237,3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3230" y="4846384"/>
            <a:ext cx="16728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РАЗВИТИЕ КУЛЬТУРЫ, ФИЗИЧЕСКОЙ КУЛЬТУРЫ И СПОРТА </a:t>
            </a:r>
            <a:r>
              <a:rPr lang="ru-RU" b="1" dirty="0" smtClean="0">
                <a:solidFill>
                  <a:srgbClr val="C00000"/>
                </a:solidFill>
              </a:rPr>
              <a:t>4638,0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68110" y="3955011"/>
            <a:ext cx="23854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ОБЕСПЕЧЕНИЕ ДОСТУПНЫМ И КОМФОРТНЫМ ЖИЛЬЕМ НАСЕЛЕНИЯ БОЖКОВСКОГО СЕЛЬСКОГО ПОСЕЛЕНИЯ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392,1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1003" y="116919"/>
            <a:ext cx="4700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В РАМКАХ МУНИЦИПАЛЬНЫХ ПРОГРАММ 30 2015 ГОД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86161" y="584616"/>
            <a:ext cx="1216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25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2081" y="51968"/>
            <a:ext cx="896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БОЖКОВСКОГО СЕЛЬСКОГО ПОСЕЛЕНИЯ КРАСНОСУЛИНСКОГО РАЙОНА ЗА 2015 ГОД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555307399"/>
              </p:ext>
            </p:extLst>
          </p:nvPr>
        </p:nvGraphicFramePr>
        <p:xfrm>
          <a:off x="2212303" y="759854"/>
          <a:ext cx="8128000" cy="6098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82081" y="6310859"/>
            <a:ext cx="930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Тыс.рублей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6219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02208786"/>
              </p:ext>
            </p:extLst>
          </p:nvPr>
        </p:nvGraphicFramePr>
        <p:xfrm>
          <a:off x="2032000" y="299803"/>
          <a:ext cx="8128000" cy="6220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9075" y="580422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Тыс.рублей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1069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323769347"/>
              </p:ext>
            </p:extLst>
          </p:nvPr>
        </p:nvGraphicFramePr>
        <p:xfrm>
          <a:off x="2032000" y="119922"/>
          <a:ext cx="8128000" cy="647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15" y="1993692"/>
            <a:ext cx="186710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3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68509889"/>
              </p:ext>
            </p:extLst>
          </p:nvPr>
        </p:nvGraphicFramePr>
        <p:xfrm>
          <a:off x="2032000" y="239843"/>
          <a:ext cx="8128000" cy="6475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998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23485450"/>
              </p:ext>
            </p:extLst>
          </p:nvPr>
        </p:nvGraphicFramePr>
        <p:xfrm>
          <a:off x="592944" y="209862"/>
          <a:ext cx="8128000" cy="6370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668" y="1469036"/>
            <a:ext cx="3777522" cy="415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7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79880831"/>
              </p:ext>
            </p:extLst>
          </p:nvPr>
        </p:nvGraphicFramePr>
        <p:xfrm>
          <a:off x="629587" y="232350"/>
          <a:ext cx="10927830" cy="6295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03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48721" y="944381"/>
            <a:ext cx="3657599" cy="212860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Мероприятия по ремонту и содержанию объектов коммунального хозяйства</a:t>
            </a:r>
          </a:p>
          <a:p>
            <a:pPr algn="ctr"/>
            <a:r>
              <a:rPr lang="ru-RU" b="1" dirty="0" smtClean="0"/>
              <a:t>2064,1</a:t>
            </a:r>
            <a:endParaRPr lang="ru-RU" b="1" dirty="0"/>
          </a:p>
        </p:txBody>
      </p:sp>
      <p:sp>
        <p:nvSpPr>
          <p:cNvPr id="3" name="Овал 2"/>
          <p:cNvSpPr/>
          <p:nvPr/>
        </p:nvSpPr>
        <p:spPr>
          <a:xfrm>
            <a:off x="7210269" y="1370164"/>
            <a:ext cx="3867462" cy="21225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Мероприятия по организации и техническому обслуживанию уличного освещения </a:t>
            </a:r>
            <a:r>
              <a:rPr lang="ru-RU" b="1" dirty="0" smtClean="0"/>
              <a:t>645,3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1573968" y="3717561"/>
            <a:ext cx="3732550" cy="220355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Мероприятия по содержанию и ремонту объектов благоустройства и мест общего пользования </a:t>
            </a:r>
            <a:r>
              <a:rPr lang="ru-RU" b="1" dirty="0" smtClean="0"/>
              <a:t>2180,4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7344431" y="4182255"/>
            <a:ext cx="3733299" cy="22485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Мероприятия по уборке мусора и несанкционированных свалок </a:t>
            </a:r>
            <a:r>
              <a:rPr lang="ru-RU" b="1" dirty="0" smtClean="0"/>
              <a:t>347,5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9068301" y="4826833"/>
            <a:ext cx="45719" cy="89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828800" y="202366"/>
            <a:ext cx="8963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РАСХОДЫ НА ЖИЛИЩНО-КОММУНАЛЬНОЕ ХОЗЯЙСТВО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42858" y="880910"/>
            <a:ext cx="1079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Тыс.рублей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3075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97811819"/>
              </p:ext>
            </p:extLst>
          </p:nvPr>
        </p:nvGraphicFramePr>
        <p:xfrm>
          <a:off x="1304145" y="194873"/>
          <a:ext cx="9533744" cy="646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975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259</TotalTime>
  <Words>181</Words>
  <Application>Microsoft Office PowerPoint</Application>
  <PresentationFormat>Широкоэкранный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Контур</vt:lpstr>
      <vt:lpstr>Отчет об исполнении бюджета Божковского сельского поселения красносулинского района за 2015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Божковского сельского поселения красносулинского района за 2015 год</dc:title>
  <dc:creator>1</dc:creator>
  <cp:lastModifiedBy>1</cp:lastModifiedBy>
  <cp:revision>19</cp:revision>
  <dcterms:created xsi:type="dcterms:W3CDTF">2016-06-02T09:12:11Z</dcterms:created>
  <dcterms:modified xsi:type="dcterms:W3CDTF">2016-06-02T13:31:47Z</dcterms:modified>
</cp:coreProperties>
</file>