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14614.5</c:v>
                </c:pt>
                <c:pt idx="1">
                  <c:v>16559.400000000001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17846.8</c:v>
                </c:pt>
                <c:pt idx="1">
                  <c:v>16162.9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89600"/>
        <c:axId val="161141848"/>
        <c:axId val="159980176"/>
      </c:bar3DChart>
      <c:catAx>
        <c:axId val="778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141848"/>
        <c:crosses val="autoZero"/>
        <c:auto val="1"/>
        <c:lblAlgn val="ctr"/>
        <c:lblOffset val="100"/>
        <c:noMultiLvlLbl val="0"/>
      </c:catAx>
      <c:valAx>
        <c:axId val="161141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89600"/>
        <c:crosses val="autoZero"/>
        <c:crossBetween val="between"/>
      </c:valAx>
      <c:serAx>
        <c:axId val="1599801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141848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 БОЖКОВСКОГО СЕЛЬСКОГО ПОСЕЛЕНИЯ ЗА</a:t>
            </a:r>
            <a:r>
              <a:rPr lang="ru-RU" sz="2000" b="1" i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 ГОД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19253813976377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13913.8</c:v>
                </c:pt>
                <c:pt idx="1">
                  <c:v>15061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700.7</c:v>
                </c:pt>
                <c:pt idx="1">
                  <c:v>1498.4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080512"/>
        <c:axId val="162080904"/>
      </c:barChart>
      <c:catAx>
        <c:axId val="16208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080904"/>
        <c:crosses val="autoZero"/>
        <c:auto val="1"/>
        <c:lblAlgn val="ctr"/>
        <c:lblOffset val="100"/>
        <c:noMultiLvlLbl val="0"/>
      </c:catAx>
      <c:valAx>
        <c:axId val="16208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08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1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и неналоговые доходы бюджета Божковского сельского поселения за 2016 год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1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>
                <a:lumMod val="50000"/>
                <a:alpha val="99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13752.1</c:v>
                </c:pt>
                <c:pt idx="1">
                  <c:v>14964.7</c:v>
                </c:pt>
              </c:numCache>
            </c:numRef>
          </c:val>
          <c:shape val="cone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161.69999999999999</c:v>
                </c:pt>
                <c:pt idx="1">
                  <c:v>96.3</c:v>
                </c:pt>
              </c:numCache>
            </c:numRef>
          </c:val>
          <c:shape val="cone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700784"/>
        <c:axId val="162701176"/>
        <c:axId val="0"/>
      </c:bar3DChart>
      <c:catAx>
        <c:axId val="16270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701176"/>
        <c:crosses val="autoZero"/>
        <c:auto val="1"/>
        <c:lblAlgn val="ctr"/>
        <c:lblOffset val="100"/>
        <c:noMultiLvlLbl val="0"/>
      </c:catAx>
      <c:valAx>
        <c:axId val="162701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  <a:lumOff val="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70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доходов бюджета</a:t>
            </a:r>
            <a:r>
              <a:rPr lang="ru-RU" sz="2800" b="1" i="1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2016 год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2058599901574803"/>
          <c:y val="1.5996759602634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0000"/>
            </a:solidFill>
          </c:spPr>
          <c:explosion val="30"/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bg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 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Арендная плата</c:v>
                </c:pt>
                <c:pt idx="6">
                  <c:v>Штрафы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0.64900000000000002</c:v>
                </c:pt>
                <c:pt idx="1">
                  <c:v>9.4E-2</c:v>
                </c:pt>
                <c:pt idx="2">
                  <c:v>1.7000000000000001E-2</c:v>
                </c:pt>
                <c:pt idx="3">
                  <c:v>8.9999999999999993E-3</c:v>
                </c:pt>
                <c:pt idx="4">
                  <c:v>0.13500000000000001</c:v>
                </c:pt>
                <c:pt idx="5">
                  <c:v>4.0000000000000001E-3</c:v>
                </c:pt>
                <c:pt idx="6">
                  <c:v>2E-3</c:v>
                </c:pt>
                <c:pt idx="7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94057578740159"/>
          <c:y val="0.69655093179182825"/>
          <c:w val="0.84236884842519688"/>
          <c:h val="0.29756557890060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Божковского сельского поселения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4708193897637795"/>
          <c:y val="1.0182958089991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16162.9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17846.8</c:v>
                </c:pt>
              </c:numCache>
            </c:numRef>
          </c:val>
          <c:shape val="pyramid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021384"/>
        <c:axId val="206021776"/>
        <c:axId val="205718992"/>
      </c:bar3DChart>
      <c:catAx>
        <c:axId val="20602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021776"/>
        <c:crosses val="autoZero"/>
        <c:auto val="1"/>
        <c:lblAlgn val="ctr"/>
        <c:lblOffset val="100"/>
        <c:noMultiLvlLbl val="0"/>
      </c:catAx>
      <c:valAx>
        <c:axId val="20602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021384"/>
        <c:crosses val="autoZero"/>
        <c:crossBetween val="between"/>
      </c:valAx>
      <c:serAx>
        <c:axId val="2057189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02177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БЮДЖЕТА БОЖКОВСКОГО СЕЛЬСКОГО ПОСЕЛЕНИЯ ЗА 2016 ГОД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7.0675469394931444E-4"/>
          <c:y val="2.54880632190420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503876798961916"/>
          <c:y val="0.22336415302292761"/>
          <c:w val="0.31235350476718615"/>
          <c:h val="0.54215662433783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effectLst>
              <a:softEdge rad="0"/>
            </a:effectLst>
          </c:spPr>
          <c:explosion val="8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0.36199999999999999</c:v>
                </c:pt>
                <c:pt idx="1">
                  <c:v>1.0999999999999999E-2</c:v>
                </c:pt>
                <c:pt idx="2">
                  <c:v>0.01</c:v>
                </c:pt>
                <c:pt idx="3">
                  <c:v>0.10100000000000001</c:v>
                </c:pt>
                <c:pt idx="4">
                  <c:v>0.22</c:v>
                </c:pt>
                <c:pt idx="5">
                  <c:v>0.28599999999999998</c:v>
                </c:pt>
                <c:pt idx="6">
                  <c:v>6.0000000000000001E-3</c:v>
                </c:pt>
                <c:pt idx="7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434455682313366"/>
          <c:y val="0.16622416342495347"/>
          <c:w val="0.31278180787512816"/>
          <c:h val="0.82753495269198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</a:t>
            </a:r>
            <a:r>
              <a:rPr lang="ru-RU" sz="2400" b="1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МУНИЦИПАЛЬНЫХ ПРОГРАММ В ОБЩЕМ ОБЪЕМЕ РАСХОДОВ ЗА 2016 ГОД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5.1847416922460698E-4"/>
          <c:y val="4.127997325392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2742599339776678E-2"/>
          <c:y val="0.214652300967688"/>
          <c:w val="0.44827624907906066"/>
          <c:h val="0.661493539459753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11"/>
          <c:dPt>
            <c:idx val="0"/>
            <c:bubble3D val="0"/>
            <c:explosion val="17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solidFill>
                    <a:srgbClr val="00206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solidFill>
                    <a:srgbClr val="00206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solidFill>
                  <a:srgbClr val="00206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14493.2</c:v>
                </c:pt>
                <c:pt idx="1">
                  <c:v>1669.7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207615392232069E-2"/>
          <c:y val="0.94024418179904534"/>
          <c:w val="0.65653504016889896"/>
          <c:h val="4.99272531404974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4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4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15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1002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38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63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35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94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6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7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0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5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2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2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9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3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3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2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4610" y="386367"/>
            <a:ext cx="8791575" cy="276298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об исполнении бюджета Божковского сельского поселения красносулинского района за 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0" y="3149353"/>
            <a:ext cx="3451539" cy="3137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70" y="3149355"/>
            <a:ext cx="3618962" cy="3137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87" y="3149353"/>
            <a:ext cx="3639355" cy="313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4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03031"/>
            <a:ext cx="10364451" cy="1635617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F0"/>
                </a:solidFill>
              </a:rPr>
              <a:t>СПАСИБО ЗА ВНИМАНИЕ</a:t>
            </a:r>
            <a:endParaRPr lang="ru-RU" sz="6600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" y="1442434"/>
            <a:ext cx="11692128" cy="54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5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2081" y="51968"/>
            <a:ext cx="8963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 БОЖКОВСКОГО СЕЛЬСКОГО ПОСЕЛЕНИЯ КРАСНОСУЛИНСКОГО РАЙОНА ЗА 2016 ГОД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306679966"/>
              </p:ext>
            </p:extLst>
          </p:nvPr>
        </p:nvGraphicFramePr>
        <p:xfrm>
          <a:off x="2212303" y="759854"/>
          <a:ext cx="8128000" cy="609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82081" y="6310859"/>
            <a:ext cx="930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Тыс.рублей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11" y="4565561"/>
            <a:ext cx="2212303" cy="2292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43" y="1281449"/>
            <a:ext cx="3112394" cy="32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9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94128558"/>
              </p:ext>
            </p:extLst>
          </p:nvPr>
        </p:nvGraphicFramePr>
        <p:xfrm>
          <a:off x="2032000" y="299803"/>
          <a:ext cx="8128000" cy="622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9075" y="5804224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Тыс.рублей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4780"/>
            <a:ext cx="2032000" cy="28194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039" y="0"/>
            <a:ext cx="3107962" cy="283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076624863"/>
              </p:ext>
            </p:extLst>
          </p:nvPr>
        </p:nvGraphicFramePr>
        <p:xfrm>
          <a:off x="2032000" y="119922"/>
          <a:ext cx="8128000" cy="647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3852472"/>
            <a:ext cx="1867108" cy="2743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62" y="764106"/>
            <a:ext cx="3889420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3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38844852"/>
              </p:ext>
            </p:extLst>
          </p:nvPr>
        </p:nvGraphicFramePr>
        <p:xfrm>
          <a:off x="2032000" y="239843"/>
          <a:ext cx="8128000" cy="647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1544"/>
            <a:ext cx="4185634" cy="25564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7998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88192351"/>
              </p:ext>
            </p:extLst>
          </p:nvPr>
        </p:nvGraphicFramePr>
        <p:xfrm>
          <a:off x="592944" y="209862"/>
          <a:ext cx="8128000" cy="637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45" y="115910"/>
            <a:ext cx="5391955" cy="41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7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00458952"/>
              </p:ext>
            </p:extLst>
          </p:nvPr>
        </p:nvGraphicFramePr>
        <p:xfrm>
          <a:off x="2717442" y="206593"/>
          <a:ext cx="8878611" cy="6477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1" y="3503054"/>
            <a:ext cx="3889420" cy="335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3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49581467"/>
              </p:ext>
            </p:extLst>
          </p:nvPr>
        </p:nvGraphicFramePr>
        <p:xfrm>
          <a:off x="1304145" y="194873"/>
          <a:ext cx="9533744" cy="646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05" y="1481070"/>
            <a:ext cx="5336146" cy="43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7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124296" y="2816374"/>
            <a:ext cx="2218543" cy="1199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ВСЕГО РАСХОДОВ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14493,2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Капля 3"/>
          <p:cNvSpPr/>
          <p:nvPr/>
        </p:nvSpPr>
        <p:spPr>
          <a:xfrm>
            <a:off x="2302996" y="4015587"/>
            <a:ext cx="2773180" cy="202367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15463176">
            <a:off x="8178287" y="3457959"/>
            <a:ext cx="2037084" cy="284076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Капля 5"/>
          <p:cNvSpPr/>
          <p:nvPr/>
        </p:nvSpPr>
        <p:spPr>
          <a:xfrm rot="19101145">
            <a:off x="5310785" y="4593337"/>
            <a:ext cx="2148570" cy="2260420"/>
          </a:xfrm>
          <a:prstGeom prst="teardrop">
            <a:avLst>
              <a:gd name="adj" fmla="val 100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1618850">
            <a:off x="8120148" y="1734706"/>
            <a:ext cx="2305096" cy="182313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3322250">
            <a:off x="2338888" y="1746209"/>
            <a:ext cx="2271733" cy="204493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6688502">
            <a:off x="4156258" y="245972"/>
            <a:ext cx="1837061" cy="248866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Капля 9"/>
          <p:cNvSpPr/>
          <p:nvPr/>
        </p:nvSpPr>
        <p:spPr>
          <a:xfrm rot="10155316">
            <a:off x="6576035" y="287033"/>
            <a:ext cx="1997211" cy="2079773"/>
          </a:xfrm>
          <a:prstGeom prst="teardrop">
            <a:avLst>
              <a:gd name="adj" fmla="val 119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17364" y="1053998"/>
            <a:ext cx="2188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МУНИЦИПАЛЬНАЯ ПОЛИТИКА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139,0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4742" y="793200"/>
            <a:ext cx="1669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УПРАВЛЕНИЕ МУНИЦИПАЛЬНЫМИ ФИНАНСАМИ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4426,1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6440" y="2156754"/>
            <a:ext cx="182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ТРАНСПОРТНОЙ СИСТЕМЫ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1634,3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27183" y="1918523"/>
            <a:ext cx="15589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ЗАЩИТА НАСЕЛЕНИЯ И ТЕРРИТОРИИ ОТ ЧС, ОБЕСПЕЧЕНИЕ ПОЖАРНОЙ БЕЗОПАСНОСТИ И БЕЗОПАСНОСТИ НА ВОДНЫХ ОБЪЕКТАХ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169,5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6440" y="4281866"/>
            <a:ext cx="19942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БЛАГОУСТРОЙСТВО ТЕРРИТОРИИ И ЖКХ БОЖКОВСКОГО СЕЛЬСКОГО ПОСЕЛЕНИЯ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3052,6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3230" y="4846384"/>
            <a:ext cx="1672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КУЛЬТУРЫ, ФИЗИЧЕСКОЙ КУЛЬТУРЫ И СПОРТА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4693,8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68110" y="3955011"/>
            <a:ext cx="23854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ОБЕСПЕЧЕНИЕ ДОСТУПНЫМ И КОМФОРТНЫМ ЖИЛЬЕМ НАСЕЛЕНИЯ БОЖКОВСКОГО СЕЛЬСКОГО ПОСЕЛЕНИЯ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378,0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003" y="116919"/>
            <a:ext cx="470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В РАМКАХ МУНИЦИПАЛЬНЫХ ПРОГРАММ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ГОД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86161" y="584616"/>
            <a:ext cx="121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6" y="4165088"/>
            <a:ext cx="2210580" cy="26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5398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441</TotalTime>
  <Words>149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Tw Cen MT</vt:lpstr>
      <vt:lpstr>Капля</vt:lpstr>
      <vt:lpstr>Отчет об исполнении бюджета Божковского сельского поселения красносулинского района за 2016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Божковского сельского поселения красносулинского района за 2015 год</dc:title>
  <dc:creator>1</dc:creator>
  <cp:lastModifiedBy>1</cp:lastModifiedBy>
  <cp:revision>30</cp:revision>
  <dcterms:created xsi:type="dcterms:W3CDTF">2016-06-02T09:12:11Z</dcterms:created>
  <dcterms:modified xsi:type="dcterms:W3CDTF">2017-04-13T08:06:35Z</dcterms:modified>
</cp:coreProperties>
</file>