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1"/>
    <p:sldMasterId id="2147483822" r:id="rId2"/>
    <p:sldMasterId id="2147483840" r:id="rId3"/>
    <p:sldMasterId id="2147483858" r:id="rId4"/>
    <p:sldMasterId id="2147483876" r:id="rId5"/>
    <p:sldMasterId id="2147483894" r:id="rId6"/>
    <p:sldMasterId id="2147484080" r:id="rId7"/>
    <p:sldMasterId id="2147484128" r:id="rId8"/>
  </p:sldMasterIdLst>
  <p:notesMasterIdLst>
    <p:notesMasterId r:id="rId28"/>
  </p:notesMasterIdLst>
  <p:sldIdLst>
    <p:sldId id="256" r:id="rId9"/>
    <p:sldId id="257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74" r:id="rId20"/>
    <p:sldId id="273" r:id="rId21"/>
    <p:sldId id="275" r:id="rId22"/>
    <p:sldId id="276" r:id="rId23"/>
    <p:sldId id="268" r:id="rId24"/>
    <p:sldId id="269" r:id="rId25"/>
    <p:sldId id="270" r:id="rId26"/>
    <p:sldId id="27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EE58723-5799-4FCC-BB49-A3CAE6EB6E83}">
          <p14:sldIdLst>
            <p14:sldId id="256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74"/>
            <p14:sldId id="273"/>
            <p14:sldId id="275"/>
            <p14:sldId id="276"/>
            <p14:sldId id="268"/>
            <p14:sldId id="269"/>
            <p14:sldId id="270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FFFF"/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305" autoAdjust="0"/>
  </p:normalViewPr>
  <p:slideViewPr>
    <p:cSldViewPr snapToGrid="0">
      <p:cViewPr varScale="1">
        <p:scale>
          <a:sx n="64" d="100"/>
          <a:sy n="64" d="100"/>
        </p:scale>
        <p:origin x="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Всего </a:t>
            </a:r>
            <a:r>
              <a:rPr lang="ru-RU" sz="1600" dirty="0" smtClean="0"/>
              <a:t>12</a:t>
            </a:r>
            <a:r>
              <a:rPr lang="ru-RU" sz="1600" baseline="0" dirty="0" smtClean="0"/>
              <a:t> 519,6</a:t>
            </a:r>
            <a:r>
              <a:rPr lang="ru-RU" sz="1600" dirty="0" smtClean="0"/>
              <a:t> </a:t>
            </a:r>
            <a:r>
              <a:rPr lang="ru-RU" sz="1600" dirty="0" smtClean="0"/>
              <a:t>тыс</a:t>
            </a:r>
            <a:r>
              <a:rPr lang="ru-RU" sz="1600" dirty="0"/>
              <a:t>. рублей    </a:t>
            </a:r>
          </a:p>
        </c:rich>
      </c:tx>
      <c:layout>
        <c:manualLayout>
          <c:xMode val="edge"/>
          <c:yMode val="edge"/>
          <c:x val="0.17894246762721927"/>
          <c:y val="2.977663376507949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9648997333629613E-2"/>
          <c:y val="0.16524354436808605"/>
          <c:w val="0.49365556604821687"/>
          <c:h val="0.76933334968553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9FF33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rgbClr val="8F1D69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Pt>
            <c:idx val="6"/>
            <c:bubble3D val="0"/>
            <c:spPr>
              <a:solidFill>
                <a:srgbClr val="002060"/>
              </a:solidFill>
            </c:spPr>
          </c:dPt>
          <c:dPt>
            <c:idx val="7"/>
            <c:bubble3D val="0"/>
            <c:spPr>
              <a:solidFill>
                <a:srgbClr val="F6B1FD"/>
              </a:solidFill>
            </c:spPr>
          </c:dPt>
          <c:dPt>
            <c:idx val="8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74,7%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622865977854428E-3"/>
                  <c:y val="2.03806719888266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Штрафы, санкции, возмещение ущерба</c:v>
                </c:pt>
                <c:pt idx="2">
                  <c:v>Единый сельскохозяйственный налог</c:v>
                </c:pt>
                <c:pt idx="3">
                  <c:v>Налог на имущество 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9352</c:v>
                </c:pt>
                <c:pt idx="1">
                  <c:v>2.4</c:v>
                </c:pt>
                <c:pt idx="2">
                  <c:v>613.6</c:v>
                </c:pt>
                <c:pt idx="3">
                  <c:v>156</c:v>
                </c:pt>
                <c:pt idx="4">
                  <c:v>2299.9</c:v>
                </c:pt>
                <c:pt idx="5">
                  <c:v>95.9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765470503277463"/>
          <c:y val="2.2759917007778366E-2"/>
          <c:w val="0.35854118060956192"/>
          <c:h val="0.92298546914700674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Всего </a:t>
            </a:r>
            <a:r>
              <a:rPr lang="ru-RU" sz="1600" dirty="0" smtClean="0"/>
              <a:t>13 002,7 </a:t>
            </a:r>
            <a:r>
              <a:rPr lang="ru-RU" sz="1600" dirty="0" smtClean="0"/>
              <a:t>тыс</a:t>
            </a:r>
            <a:r>
              <a:rPr lang="ru-RU" sz="1600" dirty="0"/>
              <a:t>. рублей    </a:t>
            </a:r>
          </a:p>
        </c:rich>
      </c:tx>
      <c:layout>
        <c:manualLayout>
          <c:xMode val="edge"/>
          <c:yMode val="edge"/>
          <c:x val="0.11508431737339921"/>
          <c:y val="9.162041158485997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6133091693515537E-2"/>
          <c:y val="0.18127711639543675"/>
          <c:w val="0.49365556604821687"/>
          <c:h val="0.76933334968553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9"/>
          <c:dPt>
            <c:idx val="0"/>
            <c:bubble3D val="0"/>
            <c:spPr>
              <a:solidFill>
                <a:srgbClr val="99FF33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rgbClr val="8F1D69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Pt>
            <c:idx val="6"/>
            <c:bubble3D val="0"/>
            <c:spPr>
              <a:solidFill>
                <a:srgbClr val="002060"/>
              </a:solidFill>
            </c:spPr>
          </c:dPt>
          <c:dPt>
            <c:idx val="7"/>
            <c:bubble3D val="0"/>
            <c:spPr>
              <a:solidFill>
                <a:srgbClr val="F6B1FD"/>
              </a:solidFill>
            </c:spPr>
          </c:dPt>
          <c:dPt>
            <c:idx val="8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75,5%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622865977854428E-3"/>
                  <c:y val="2.03806719888266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Штрафы, санкции, возмещение ущерба</c:v>
                </c:pt>
                <c:pt idx="2">
                  <c:v>Единый сельскохозяйственный налог</c:v>
                </c:pt>
                <c:pt idx="3">
                  <c:v>Налог на имущество 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9814.7999999999993</c:v>
                </c:pt>
                <c:pt idx="1">
                  <c:v>2.2999999999999998</c:v>
                </c:pt>
                <c:pt idx="2">
                  <c:v>630.1</c:v>
                </c:pt>
                <c:pt idx="3">
                  <c:v>156</c:v>
                </c:pt>
                <c:pt idx="4">
                  <c:v>2299.9</c:v>
                </c:pt>
                <c:pt idx="5">
                  <c:v>99.6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6879367452580598"/>
          <c:y val="1.1307365559670856E-2"/>
          <c:w val="0.43028458231571259"/>
          <c:h val="0.98869263444032918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Всего </a:t>
            </a:r>
            <a:r>
              <a:rPr lang="ru-RU" sz="1600" dirty="0" smtClean="0"/>
              <a:t>13 573,9 </a:t>
            </a:r>
            <a:r>
              <a:rPr lang="ru-RU" sz="1600" dirty="0" smtClean="0"/>
              <a:t>тыс</a:t>
            </a:r>
            <a:r>
              <a:rPr lang="ru-RU" sz="1600" dirty="0"/>
              <a:t>. рублей    </a:t>
            </a:r>
          </a:p>
        </c:rich>
      </c:tx>
      <c:layout>
        <c:manualLayout>
          <c:xMode val="edge"/>
          <c:yMode val="edge"/>
          <c:x val="8.9036801321337747E-2"/>
          <c:y val="1.832408231697199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6133091693515537E-2"/>
          <c:y val="0.18127711639543675"/>
          <c:w val="0.49365556604821687"/>
          <c:h val="0.76933334968553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9"/>
          <c:dPt>
            <c:idx val="0"/>
            <c:bubble3D val="0"/>
            <c:spPr>
              <a:solidFill>
                <a:srgbClr val="99FF33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rgbClr val="8F1D69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Pt>
            <c:idx val="6"/>
            <c:bubble3D val="0"/>
            <c:spPr>
              <a:solidFill>
                <a:srgbClr val="002060"/>
              </a:solidFill>
            </c:spPr>
          </c:dPt>
          <c:dPt>
            <c:idx val="7"/>
            <c:bubble3D val="0"/>
            <c:spPr>
              <a:solidFill>
                <a:srgbClr val="F6B1FD"/>
              </a:solidFill>
            </c:spPr>
          </c:dPt>
          <c:dPt>
            <c:idx val="8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76,4%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622865977854428E-3"/>
                  <c:y val="2.03806719888266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Штрафы, санкции, возмещение ущерба</c:v>
                </c:pt>
                <c:pt idx="2">
                  <c:v>Единый сельскохозяйственный налог</c:v>
                </c:pt>
                <c:pt idx="3">
                  <c:v>Налог на имущество 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10369.299999999999</c:v>
                </c:pt>
                <c:pt idx="1">
                  <c:v>2.4</c:v>
                </c:pt>
                <c:pt idx="2">
                  <c:v>642.79999999999995</c:v>
                </c:pt>
                <c:pt idx="3">
                  <c:v>156</c:v>
                </c:pt>
                <c:pt idx="4">
                  <c:v>2299.9</c:v>
                </c:pt>
                <c:pt idx="5">
                  <c:v>103.5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765470503277463"/>
          <c:y val="2.9631447876642861E-2"/>
          <c:w val="0.35854118060956192"/>
          <c:h val="0.93901904117435731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0">
                <a:solidFill>
                  <a:srgbClr val="C00000"/>
                </a:solidFill>
                <a:effectLst/>
              </a:defRPr>
            </a:pPr>
            <a:r>
              <a:rPr lang="ru-RU" sz="1600" i="0" dirty="0">
                <a:solidFill>
                  <a:srgbClr val="C00000"/>
                </a:solidFill>
                <a:effectLst/>
              </a:rPr>
              <a:t>Всего </a:t>
            </a:r>
            <a:r>
              <a:rPr lang="ru-RU" sz="1600" i="0" dirty="0" smtClean="0">
                <a:solidFill>
                  <a:srgbClr val="C00000"/>
                </a:solidFill>
                <a:effectLst/>
              </a:rPr>
              <a:t>15</a:t>
            </a:r>
            <a:r>
              <a:rPr lang="ru-RU" sz="1600" i="0" baseline="0" dirty="0" smtClean="0">
                <a:solidFill>
                  <a:srgbClr val="C00000"/>
                </a:solidFill>
                <a:effectLst/>
              </a:rPr>
              <a:t> 892,5 </a:t>
            </a:r>
            <a:r>
              <a:rPr lang="ru-RU" sz="1600" i="0" dirty="0" smtClean="0">
                <a:solidFill>
                  <a:srgbClr val="C00000"/>
                </a:solidFill>
                <a:effectLst/>
              </a:rPr>
              <a:t>тыс</a:t>
            </a:r>
            <a:r>
              <a:rPr lang="ru-RU" sz="1600" i="0" dirty="0">
                <a:solidFill>
                  <a:srgbClr val="C00000"/>
                </a:solidFill>
                <a:effectLst/>
              </a:rPr>
              <a:t>. рублей    </a:t>
            </a:r>
          </a:p>
        </c:rich>
      </c:tx>
      <c:layout>
        <c:manualLayout>
          <c:xMode val="edge"/>
          <c:yMode val="edge"/>
          <c:x val="0.13371766562974488"/>
          <c:y val="5.5325610979762825E-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2012068103544056E-2"/>
          <c:y val="0.16982456494732909"/>
          <c:w val="0.49365556604821687"/>
          <c:h val="0.76933334968553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24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rgbClr val="FFCC00"/>
              </a:solidFill>
            </c:spPr>
          </c:dPt>
          <c:dPt>
            <c:idx val="4"/>
            <c:bubble3D val="0"/>
            <c:spPr>
              <a:solidFill>
                <a:srgbClr val="92D050"/>
              </a:solidFill>
            </c:spPr>
          </c:dPt>
          <c:dPt>
            <c:idx val="5"/>
            <c:bubble3D val="0"/>
            <c:spPr>
              <a:solidFill>
                <a:srgbClr val="002060"/>
              </a:solidFill>
            </c:spPr>
          </c:dPt>
          <c:dPt>
            <c:idx val="6"/>
            <c:bubble3D val="0"/>
            <c:spPr>
              <a:solidFill>
                <a:srgbClr val="F6B1FD"/>
              </a:solidFill>
            </c:spPr>
          </c:dPt>
          <c:dPt>
            <c:idx val="8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39,4%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622865977854437E-3"/>
                  <c:y val="2.038067198882664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0.1%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17,7%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Жилищно-коммунальное хозяйство</c:v>
                </c:pt>
                <c:pt idx="3">
                  <c:v>Культура , кинемотография</c:v>
                </c:pt>
                <c:pt idx="4">
                  <c:v>Национальная оборона</c:v>
                </c:pt>
                <c:pt idx="5">
                  <c:v>Физическая культура и спорт</c:v>
                </c:pt>
                <c:pt idx="6">
                  <c:v>Социальная политика</c:v>
                </c:pt>
                <c:pt idx="7">
                  <c:v>Национальная экономика</c:v>
                </c:pt>
                <c:pt idx="8">
                  <c:v>Образование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6257.4</c:v>
                </c:pt>
                <c:pt idx="1">
                  <c:v>55</c:v>
                </c:pt>
                <c:pt idx="2">
                  <c:v>3825.7</c:v>
                </c:pt>
                <c:pt idx="3">
                  <c:v>4612.6000000000004</c:v>
                </c:pt>
                <c:pt idx="4">
                  <c:v>207.3</c:v>
                </c:pt>
                <c:pt idx="5">
                  <c:v>20</c:v>
                </c:pt>
                <c:pt idx="6">
                  <c:v>72</c:v>
                </c:pt>
                <c:pt idx="7">
                  <c:v>823.5</c:v>
                </c:pt>
                <c:pt idx="8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765470503277463"/>
          <c:y val="7.7732163958694714E-2"/>
          <c:w val="0.35854118060956192"/>
          <c:h val="0.86801322219609311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C00000"/>
                </a:solidFill>
              </a:defRPr>
            </a:pPr>
            <a:r>
              <a:rPr lang="ru-RU" sz="1600" dirty="0">
                <a:solidFill>
                  <a:srgbClr val="C00000"/>
                </a:solidFill>
              </a:rPr>
              <a:t>Всего </a:t>
            </a:r>
            <a:r>
              <a:rPr lang="ru-RU" sz="1600" dirty="0" smtClean="0">
                <a:solidFill>
                  <a:srgbClr val="C00000"/>
                </a:solidFill>
              </a:rPr>
              <a:t>13</a:t>
            </a:r>
            <a:r>
              <a:rPr lang="ru-RU" sz="1600" baseline="0" dirty="0" smtClean="0">
                <a:solidFill>
                  <a:srgbClr val="C00000"/>
                </a:solidFill>
              </a:rPr>
              <a:t> 222,9 </a:t>
            </a:r>
            <a:r>
              <a:rPr lang="ru-RU" sz="1600" dirty="0" smtClean="0">
                <a:solidFill>
                  <a:srgbClr val="C00000"/>
                </a:solidFill>
              </a:rPr>
              <a:t>тыс</a:t>
            </a:r>
            <a:r>
              <a:rPr lang="ru-RU" sz="1600" dirty="0">
                <a:solidFill>
                  <a:srgbClr val="C00000"/>
                </a:solidFill>
              </a:rPr>
              <a:t>. рублей    </a:t>
            </a:r>
          </a:p>
        </c:rich>
      </c:tx>
      <c:layout>
        <c:manualLayout>
          <c:xMode val="edge"/>
          <c:yMode val="edge"/>
          <c:x val="0.35123979280079975"/>
          <c:y val="1.374306173772904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2012068103544056E-2"/>
          <c:y val="0.16982456494732909"/>
          <c:w val="0.49365556604821687"/>
          <c:h val="0.76933334968553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24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rgbClr val="FFCC00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Pt>
            <c:idx val="6"/>
            <c:bubble3D val="0"/>
            <c:spPr>
              <a:solidFill>
                <a:srgbClr val="002060"/>
              </a:solidFill>
            </c:spPr>
          </c:dPt>
          <c:dPt>
            <c:idx val="8"/>
            <c:bubble3D val="0"/>
            <c:spPr>
              <a:solidFill>
                <a:srgbClr val="F6B1FD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46,5%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622865977854437E-3"/>
                  <c:y val="2.03806719888266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36,1%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Жилищно-коммунальное хозяйство</c:v>
                </c:pt>
                <c:pt idx="3">
                  <c:v>Культура , кинемотография</c:v>
                </c:pt>
                <c:pt idx="4">
                  <c:v>Национальная оборона</c:v>
                </c:pt>
                <c:pt idx="5">
                  <c:v>Физическая культура и спорт</c:v>
                </c:pt>
                <c:pt idx="6">
                  <c:v>Социальная политика</c:v>
                </c:pt>
                <c:pt idx="7">
                  <c:v>Национальная экономика</c:v>
                </c:pt>
                <c:pt idx="8">
                  <c:v>Образование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6153.8</c:v>
                </c:pt>
                <c:pt idx="1">
                  <c:v>52</c:v>
                </c:pt>
                <c:pt idx="2">
                  <c:v>1879.8</c:v>
                </c:pt>
                <c:pt idx="3">
                  <c:v>4778.3</c:v>
                </c:pt>
                <c:pt idx="4">
                  <c:v>220</c:v>
                </c:pt>
                <c:pt idx="5">
                  <c:v>20</c:v>
                </c:pt>
                <c:pt idx="6">
                  <c:v>72</c:v>
                </c:pt>
                <c:pt idx="7">
                  <c:v>25</c:v>
                </c:pt>
                <c:pt idx="8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765470503277463"/>
          <c:y val="7.7732163958694714E-2"/>
          <c:w val="0.35854118060956192"/>
          <c:h val="0.86801322219609311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C00000"/>
                </a:solidFill>
              </a:defRPr>
            </a:pPr>
            <a:r>
              <a:rPr lang="ru-RU" sz="1600" dirty="0">
                <a:solidFill>
                  <a:srgbClr val="C00000"/>
                </a:solidFill>
              </a:rPr>
              <a:t>Всего </a:t>
            </a:r>
            <a:r>
              <a:rPr lang="ru-RU" sz="1600" dirty="0" smtClean="0">
                <a:solidFill>
                  <a:srgbClr val="C00000"/>
                </a:solidFill>
              </a:rPr>
              <a:t>13</a:t>
            </a:r>
            <a:r>
              <a:rPr lang="ru-RU" sz="1600" baseline="0" dirty="0" smtClean="0">
                <a:solidFill>
                  <a:srgbClr val="C00000"/>
                </a:solidFill>
              </a:rPr>
              <a:t> 574,1 </a:t>
            </a:r>
            <a:r>
              <a:rPr lang="ru-RU" sz="1600" dirty="0" smtClean="0">
                <a:solidFill>
                  <a:srgbClr val="C00000"/>
                </a:solidFill>
              </a:rPr>
              <a:t>тыс</a:t>
            </a:r>
            <a:r>
              <a:rPr lang="ru-RU" sz="1600" dirty="0">
                <a:solidFill>
                  <a:srgbClr val="C00000"/>
                </a:solidFill>
              </a:rPr>
              <a:t>. рублей    </a:t>
            </a:r>
          </a:p>
        </c:rich>
      </c:tx>
      <c:layout>
        <c:manualLayout>
          <c:xMode val="edge"/>
          <c:yMode val="edge"/>
          <c:x val="0.35123979280079975"/>
          <c:y val="1.374306173772904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7643753767612348E-2"/>
          <c:y val="0.14004793118224959"/>
          <c:w val="0.48316580634974088"/>
          <c:h val="0.7991099834506122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2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rgbClr val="FFCC00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Pt>
            <c:idx val="6"/>
            <c:bubble3D val="0"/>
            <c:spPr>
              <a:solidFill>
                <a:srgbClr val="002060"/>
              </a:solidFill>
            </c:spPr>
          </c:dPt>
          <c:dPt>
            <c:idx val="7"/>
            <c:bubble3D val="0"/>
            <c:spPr>
              <a:solidFill>
                <a:srgbClr val="F6B1FD"/>
              </a:solidFill>
            </c:spPr>
          </c:dPt>
          <c:dPt>
            <c:idx val="8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47,9%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622865977854437E-3"/>
                  <c:y val="2.03806719888266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36,6%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17,7%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Жилищно-коммунальное хозяйство</c:v>
                </c:pt>
                <c:pt idx="3">
                  <c:v>Культура , кинемотография</c:v>
                </c:pt>
                <c:pt idx="4">
                  <c:v>Национальная экономика</c:v>
                </c:pt>
                <c:pt idx="5">
                  <c:v>Физическая культура и спорт</c:v>
                </c:pt>
                <c:pt idx="6">
                  <c:v>Социальная политика</c:v>
                </c:pt>
                <c:pt idx="7">
                  <c:v>Образование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6507.4</c:v>
                </c:pt>
                <c:pt idx="1">
                  <c:v>52</c:v>
                </c:pt>
                <c:pt idx="2">
                  <c:v>1901.8</c:v>
                </c:pt>
                <c:pt idx="3">
                  <c:v>4973.8999999999996</c:v>
                </c:pt>
                <c:pt idx="4">
                  <c:v>25</c:v>
                </c:pt>
                <c:pt idx="5">
                  <c:v>20</c:v>
                </c:pt>
                <c:pt idx="6">
                  <c:v>72</c:v>
                </c:pt>
                <c:pt idx="7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3"/>
      </c:pieChart>
    </c:plotArea>
    <c:legend>
      <c:legendPos val="r"/>
      <c:layout>
        <c:manualLayout>
          <c:xMode val="edge"/>
          <c:yMode val="edge"/>
          <c:x val="0.60765470503277463"/>
          <c:y val="7.7732163958694714E-2"/>
          <c:w val="0.35854118060956192"/>
          <c:h val="0.86801322219609311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5834255239695649"/>
          <c:y val="0.21297323268485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bubble3D val="0"/>
            <c:explosion val="52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085704616533632"/>
                  <c:y val="-0.346700611347444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156233954161415"/>
                      <c:h val="0.1713939236525474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784624002240582E-2"/>
                  <c:y val="-2.47623794347650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081384493301593"/>
                      <c:h val="0.171393923652547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15207.7</c:v>
                </c:pt>
                <c:pt idx="1">
                  <c:v>684.8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5834255239695649"/>
          <c:y val="0.21297323268485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bubble3D val="0"/>
            <c:explosion val="52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085704616533632"/>
                  <c:y val="-0.346700611347444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156233954161415"/>
                      <c:h val="0.1713939236525474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784624002240582E-2"/>
                  <c:y val="-2.47623794347650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081384493301593"/>
                      <c:h val="0.171393923652547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12592.6</c:v>
                </c:pt>
                <c:pt idx="1">
                  <c:v>630.29999999999995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5834255239695649"/>
          <c:y val="0.21297323268485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bubble3D val="0"/>
            <c:explosion val="52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085704616533632"/>
                  <c:y val="-0.346700611347444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156233954161415"/>
                      <c:h val="0.1713939236525474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784624002240582E-2"/>
                  <c:y val="-2.47623794347650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081384493301593"/>
                      <c:h val="0.171393923652547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12810.2</c:v>
                </c:pt>
                <c:pt idx="1">
                  <c:v>763.9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29C900-7787-48FB-9D77-8484C0A8A38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8CC8B0-1983-41BD-882C-3439ED21E6C1}">
      <dgm:prSet phldrT="[Текст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Всего 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15 207,7 тыс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. рублей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A325E56-3377-4970-8D84-BE4389E780CC}" type="parTrans" cxnId="{E0CDC42E-5AC0-48EE-AA27-EA6AADBBB2C1}">
      <dgm:prSet/>
      <dgm:spPr/>
      <dgm:t>
        <a:bodyPr/>
        <a:lstStyle/>
        <a:p>
          <a:endParaRPr lang="ru-RU"/>
        </a:p>
      </dgm:t>
    </dgm:pt>
    <dgm:pt modelId="{2A15DA79-5860-4CDE-A9F6-D911B73D9459}" type="sibTrans" cxnId="{E0CDC42E-5AC0-48EE-AA27-EA6AADBBB2C1}">
      <dgm:prSet/>
      <dgm:spPr/>
      <dgm:t>
        <a:bodyPr/>
        <a:lstStyle/>
        <a:p>
          <a:endParaRPr lang="ru-RU"/>
        </a:p>
      </dgm:t>
    </dgm:pt>
    <dgm:pt modelId="{431CFCAB-EC68-4F42-8790-3AFB3BA106B0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Муниципальная политика</a:t>
          </a: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159,6 </a:t>
          </a:r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DEE688D-E571-40BA-B131-B9A712C06B9D}" type="parTrans" cxnId="{DA021E22-3951-4E45-A9CA-9687CA89F5EE}">
      <dgm:prSet/>
      <dgm:spPr/>
      <dgm:t>
        <a:bodyPr/>
        <a:lstStyle/>
        <a:p>
          <a:endParaRPr lang="ru-RU"/>
        </a:p>
      </dgm:t>
    </dgm:pt>
    <dgm:pt modelId="{270558E9-831D-4B36-8E22-C6BFE7A296C6}" type="sibTrans" cxnId="{DA021E22-3951-4E45-A9CA-9687CA89F5EE}">
      <dgm:prSet/>
      <dgm:spPr/>
      <dgm:t>
        <a:bodyPr/>
        <a:lstStyle/>
        <a:p>
          <a:endParaRPr lang="ru-RU"/>
        </a:p>
      </dgm:t>
    </dgm:pt>
    <dgm:pt modelId="{A01B82FD-AF69-4D93-827B-78B74233BFBD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Развитие культуры, физической культуры и спорта</a:t>
          </a: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4 632,6 </a:t>
          </a:r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89C1B0D-1F00-47BA-A55E-2879C9AC934C}" type="parTrans" cxnId="{EBE5073B-850A-42AF-8651-7F0C4C332CDF}">
      <dgm:prSet/>
      <dgm:spPr/>
      <dgm:t>
        <a:bodyPr/>
        <a:lstStyle/>
        <a:p>
          <a:endParaRPr lang="ru-RU"/>
        </a:p>
      </dgm:t>
    </dgm:pt>
    <dgm:pt modelId="{0B1E03BA-0A16-485F-A0D7-D4FC7E649924}" type="sibTrans" cxnId="{EBE5073B-850A-42AF-8651-7F0C4C332CDF}">
      <dgm:prSet/>
      <dgm:spPr/>
      <dgm:t>
        <a:bodyPr/>
        <a:lstStyle/>
        <a:p>
          <a:endParaRPr lang="ru-RU"/>
        </a:p>
      </dgm:t>
    </dgm:pt>
    <dgm:pt modelId="{5D1AFD90-2AB0-44A2-8CC3-6280C4A9325A}">
      <dgm:prSet custT="1"/>
      <dgm:spPr>
        <a:solidFill>
          <a:srgbClr val="FFFF00"/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Управление муниципальными финансами</a:t>
          </a: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5 736,3 </a:t>
          </a:r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</a:p>
        <a:p>
          <a:endParaRPr lang="ru-RU" sz="1400" dirty="0"/>
        </a:p>
      </dgm:t>
    </dgm:pt>
    <dgm:pt modelId="{AB0F4D8D-3213-4B61-82EF-9AEBF7E734D2}" type="parTrans" cxnId="{36C8A795-6D6F-4A5E-A5E5-5954ADFD20FC}">
      <dgm:prSet/>
      <dgm:spPr/>
      <dgm:t>
        <a:bodyPr/>
        <a:lstStyle/>
        <a:p>
          <a:endParaRPr lang="ru-RU"/>
        </a:p>
      </dgm:t>
    </dgm:pt>
    <dgm:pt modelId="{401557BB-0466-4F2D-AFFB-E73920473D2E}" type="sibTrans" cxnId="{36C8A795-6D6F-4A5E-A5E5-5954ADFD20FC}">
      <dgm:prSet/>
      <dgm:spPr/>
      <dgm:t>
        <a:bodyPr/>
        <a:lstStyle/>
        <a:p>
          <a:endParaRPr lang="ru-RU"/>
        </a:p>
      </dgm:t>
    </dgm:pt>
    <dgm:pt modelId="{074C90A6-348D-47ED-B5EE-172A12F6E2C2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Обеспечение пожарной </a:t>
          </a:r>
          <a:r>
            <a:rPr lang="ru-RU" sz="1400" b="1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безапасности</a:t>
          </a:r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 и безопасности людей на водных объектах, профилактика экстремизма и терроризма на территории Божковского сельского поселения</a:t>
          </a: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55,0 </a:t>
          </a:r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0299067-D889-4A72-9742-ECF26188D52B}" type="parTrans" cxnId="{6AA539EF-248B-4782-BEF7-F464EBC4D2E9}">
      <dgm:prSet/>
      <dgm:spPr/>
      <dgm:t>
        <a:bodyPr/>
        <a:lstStyle/>
        <a:p>
          <a:endParaRPr lang="ru-RU"/>
        </a:p>
      </dgm:t>
    </dgm:pt>
    <dgm:pt modelId="{5415AC98-011A-45E6-847A-2EFA3CC4A6D5}" type="sibTrans" cxnId="{6AA539EF-248B-4782-BEF7-F464EBC4D2E9}">
      <dgm:prSet/>
      <dgm:spPr/>
      <dgm:t>
        <a:bodyPr/>
        <a:lstStyle/>
        <a:p>
          <a:endParaRPr lang="ru-RU"/>
        </a:p>
      </dgm:t>
    </dgm:pt>
    <dgm:pt modelId="{BF2B68B5-A2B1-45A1-B97F-96DCCCBADE00}">
      <dgm:prSet custT="1"/>
      <dgm:spPr>
        <a:solidFill>
          <a:srgbClr val="FF99FF"/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Благоустройство территории и жилищно-коммунальное хозяйство</a:t>
          </a: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13 825,7 </a:t>
          </a:r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066CD48-B5CE-4F25-9A77-4BA8FE434D32}" type="parTrans" cxnId="{1152BD24-2160-494D-87A9-EEB99132C726}">
      <dgm:prSet/>
      <dgm:spPr/>
      <dgm:t>
        <a:bodyPr/>
        <a:lstStyle/>
        <a:p>
          <a:endParaRPr lang="ru-RU"/>
        </a:p>
      </dgm:t>
    </dgm:pt>
    <dgm:pt modelId="{E28557A3-A134-4AB1-B8EE-F47B197B45C7}" type="sibTrans" cxnId="{1152BD24-2160-494D-87A9-EEB99132C726}">
      <dgm:prSet/>
      <dgm:spPr/>
      <dgm:t>
        <a:bodyPr/>
        <a:lstStyle/>
        <a:p>
          <a:endParaRPr lang="ru-RU"/>
        </a:p>
      </dgm:t>
    </dgm:pt>
    <dgm:pt modelId="{5AF4B050-67AD-45EC-92F0-E34CF669D743}" type="pres">
      <dgm:prSet presAssocID="{9F29C900-7787-48FB-9D77-8484C0A8A38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27CC21-991B-4930-A77E-E36584A67069}" type="pres">
      <dgm:prSet presAssocID="{E18CC8B0-1983-41BD-882C-3439ED21E6C1}" presName="centerShape" presStyleLbl="node0" presStyleIdx="0" presStyleCnt="1" custScaleX="185467" custScaleY="70803" custLinFactNeighborX="3952" custLinFactNeighborY="-3896"/>
      <dgm:spPr/>
      <dgm:t>
        <a:bodyPr/>
        <a:lstStyle/>
        <a:p>
          <a:endParaRPr lang="ru-RU"/>
        </a:p>
      </dgm:t>
    </dgm:pt>
    <dgm:pt modelId="{9E3E4BE2-B7F9-4EDB-8550-0D5B061EC523}" type="pres">
      <dgm:prSet presAssocID="{EDEE688D-E571-40BA-B131-B9A712C06B9D}" presName="Name9" presStyleLbl="parChTrans1D2" presStyleIdx="0" presStyleCnt="5"/>
      <dgm:spPr/>
      <dgm:t>
        <a:bodyPr/>
        <a:lstStyle/>
        <a:p>
          <a:endParaRPr lang="ru-RU"/>
        </a:p>
      </dgm:t>
    </dgm:pt>
    <dgm:pt modelId="{8FC0FEE9-96D6-4AA5-B55D-B39E4F31F37A}" type="pres">
      <dgm:prSet presAssocID="{EDEE688D-E571-40BA-B131-B9A712C06B9D}" presName="connTx" presStyleLbl="parChTrans1D2" presStyleIdx="0" presStyleCnt="5"/>
      <dgm:spPr/>
      <dgm:t>
        <a:bodyPr/>
        <a:lstStyle/>
        <a:p>
          <a:endParaRPr lang="ru-RU"/>
        </a:p>
      </dgm:t>
    </dgm:pt>
    <dgm:pt modelId="{88C6EAC7-F063-42F7-A7DE-8C46B565FC17}" type="pres">
      <dgm:prSet presAssocID="{431CFCAB-EC68-4F42-8790-3AFB3BA106B0}" presName="node" presStyleLbl="node1" presStyleIdx="0" presStyleCnt="5" custScaleX="151118" custScaleY="98799" custRadScaleRad="80457" custRadScaleInc="-55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FBAE8-AB39-4202-BCDE-3DC2ABC8FA4C}" type="pres">
      <dgm:prSet presAssocID="{C89C1B0D-1F00-47BA-A55E-2879C9AC934C}" presName="Name9" presStyleLbl="parChTrans1D2" presStyleIdx="1" presStyleCnt="5"/>
      <dgm:spPr/>
      <dgm:t>
        <a:bodyPr/>
        <a:lstStyle/>
        <a:p>
          <a:endParaRPr lang="ru-RU"/>
        </a:p>
      </dgm:t>
    </dgm:pt>
    <dgm:pt modelId="{14A197C0-DB35-47FF-B8B7-D2E4AFFFDFDE}" type="pres">
      <dgm:prSet presAssocID="{C89C1B0D-1F00-47BA-A55E-2879C9AC934C}" presName="connTx" presStyleLbl="parChTrans1D2" presStyleIdx="1" presStyleCnt="5"/>
      <dgm:spPr/>
      <dgm:t>
        <a:bodyPr/>
        <a:lstStyle/>
        <a:p>
          <a:endParaRPr lang="ru-RU"/>
        </a:p>
      </dgm:t>
    </dgm:pt>
    <dgm:pt modelId="{D9CAF390-F236-4864-8020-8BCCDEFE127C}" type="pres">
      <dgm:prSet presAssocID="{A01B82FD-AF69-4D93-827B-78B74233BFBD}" presName="node" presStyleLbl="node1" presStyleIdx="1" presStyleCnt="5" custScaleX="212972" custScaleY="139366" custRadScaleRad="128748" custRadScaleInc="439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41E3F-F26E-4727-8F7C-0C87E9851130}" type="pres">
      <dgm:prSet presAssocID="{AB0F4D8D-3213-4B61-82EF-9AEBF7E734D2}" presName="Name9" presStyleLbl="parChTrans1D2" presStyleIdx="2" presStyleCnt="5"/>
      <dgm:spPr/>
      <dgm:t>
        <a:bodyPr/>
        <a:lstStyle/>
        <a:p>
          <a:endParaRPr lang="ru-RU"/>
        </a:p>
      </dgm:t>
    </dgm:pt>
    <dgm:pt modelId="{B1BC96FF-7359-4168-9DC3-56950CCA7FDE}" type="pres">
      <dgm:prSet presAssocID="{AB0F4D8D-3213-4B61-82EF-9AEBF7E734D2}" presName="connTx" presStyleLbl="parChTrans1D2" presStyleIdx="2" presStyleCnt="5"/>
      <dgm:spPr/>
      <dgm:t>
        <a:bodyPr/>
        <a:lstStyle/>
        <a:p>
          <a:endParaRPr lang="ru-RU"/>
        </a:p>
      </dgm:t>
    </dgm:pt>
    <dgm:pt modelId="{6423915F-21BD-43BC-9B60-E7CE81B3DC00}" type="pres">
      <dgm:prSet presAssocID="{5D1AFD90-2AB0-44A2-8CC3-6280C4A9325A}" presName="node" presStyleLbl="node1" presStyleIdx="2" presStyleCnt="5" custScaleX="176494" custScaleY="153440" custRadScaleRad="140403" custRadScaleInc="384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64DA9-A940-4225-89E4-51D6983F9EB8}" type="pres">
      <dgm:prSet presAssocID="{50299067-D889-4A72-9742-ECF26188D52B}" presName="Name9" presStyleLbl="parChTrans1D2" presStyleIdx="3" presStyleCnt="5"/>
      <dgm:spPr/>
      <dgm:t>
        <a:bodyPr/>
        <a:lstStyle/>
        <a:p>
          <a:endParaRPr lang="ru-RU"/>
        </a:p>
      </dgm:t>
    </dgm:pt>
    <dgm:pt modelId="{E407B458-15B7-4CB8-AD12-34DC1E2392EB}" type="pres">
      <dgm:prSet presAssocID="{50299067-D889-4A72-9742-ECF26188D52B}" presName="connTx" presStyleLbl="parChTrans1D2" presStyleIdx="3" presStyleCnt="5"/>
      <dgm:spPr/>
      <dgm:t>
        <a:bodyPr/>
        <a:lstStyle/>
        <a:p>
          <a:endParaRPr lang="ru-RU"/>
        </a:p>
      </dgm:t>
    </dgm:pt>
    <dgm:pt modelId="{B2968A6F-A5AC-46BF-93ED-B8EDEAA991A2}" type="pres">
      <dgm:prSet presAssocID="{074C90A6-348D-47ED-B5EE-172A12F6E2C2}" presName="node" presStyleLbl="node1" presStyleIdx="3" presStyleCnt="5" custScaleX="162163" custScaleY="157674" custRadScaleRad="150684" custRadScaleInc="-354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0DB52-45E2-4D39-B879-BDB9A1780E90}" type="pres">
      <dgm:prSet presAssocID="{0066CD48-B5CE-4F25-9A77-4BA8FE434D32}" presName="Name9" presStyleLbl="parChTrans1D2" presStyleIdx="4" presStyleCnt="5"/>
      <dgm:spPr/>
      <dgm:t>
        <a:bodyPr/>
        <a:lstStyle/>
        <a:p>
          <a:endParaRPr lang="ru-RU"/>
        </a:p>
      </dgm:t>
    </dgm:pt>
    <dgm:pt modelId="{1463332A-62C8-4773-ABD2-2DA2880C2AAD}" type="pres">
      <dgm:prSet presAssocID="{0066CD48-B5CE-4F25-9A77-4BA8FE434D3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8DFEDF81-2C56-4991-AC5F-A9B5F1733857}" type="pres">
      <dgm:prSet presAssocID="{BF2B68B5-A2B1-45A1-B97F-96DCCCBADE00}" presName="node" presStyleLbl="node1" presStyleIdx="4" presStyleCnt="5" custScaleX="190054" custScaleY="113938" custRadScaleRad="109267" custRadScaleInc="-401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021E22-3951-4E45-A9CA-9687CA89F5EE}" srcId="{E18CC8B0-1983-41BD-882C-3439ED21E6C1}" destId="{431CFCAB-EC68-4F42-8790-3AFB3BA106B0}" srcOrd="0" destOrd="0" parTransId="{EDEE688D-E571-40BA-B131-B9A712C06B9D}" sibTransId="{270558E9-831D-4B36-8E22-C6BFE7A296C6}"/>
    <dgm:cxn modelId="{93E7D170-534A-46EE-B356-1D6AEF05DEB9}" type="presOf" srcId="{5D1AFD90-2AB0-44A2-8CC3-6280C4A9325A}" destId="{6423915F-21BD-43BC-9B60-E7CE81B3DC00}" srcOrd="0" destOrd="0" presId="urn:microsoft.com/office/officeart/2005/8/layout/radial1"/>
    <dgm:cxn modelId="{260A77A2-AC4D-4BC7-9120-1C67AC95F27F}" type="presOf" srcId="{50299067-D889-4A72-9742-ECF26188D52B}" destId="{40164DA9-A940-4225-89E4-51D6983F9EB8}" srcOrd="0" destOrd="0" presId="urn:microsoft.com/office/officeart/2005/8/layout/radial1"/>
    <dgm:cxn modelId="{AF440AD2-882C-4BC2-AF4D-68E2A179A676}" type="presOf" srcId="{0066CD48-B5CE-4F25-9A77-4BA8FE434D32}" destId="{1F50DB52-45E2-4D39-B879-BDB9A1780E90}" srcOrd="0" destOrd="0" presId="urn:microsoft.com/office/officeart/2005/8/layout/radial1"/>
    <dgm:cxn modelId="{36C8A795-6D6F-4A5E-A5E5-5954ADFD20FC}" srcId="{E18CC8B0-1983-41BD-882C-3439ED21E6C1}" destId="{5D1AFD90-2AB0-44A2-8CC3-6280C4A9325A}" srcOrd="2" destOrd="0" parTransId="{AB0F4D8D-3213-4B61-82EF-9AEBF7E734D2}" sibTransId="{401557BB-0466-4F2D-AFFB-E73920473D2E}"/>
    <dgm:cxn modelId="{56D79FC9-CA9C-484C-8893-F081EDA76302}" type="presOf" srcId="{BF2B68B5-A2B1-45A1-B97F-96DCCCBADE00}" destId="{8DFEDF81-2C56-4991-AC5F-A9B5F1733857}" srcOrd="0" destOrd="0" presId="urn:microsoft.com/office/officeart/2005/8/layout/radial1"/>
    <dgm:cxn modelId="{F6F58540-5AFB-4882-89DB-B172A7141B32}" type="presOf" srcId="{9F29C900-7787-48FB-9D77-8484C0A8A38D}" destId="{5AF4B050-67AD-45EC-92F0-E34CF669D743}" srcOrd="0" destOrd="0" presId="urn:microsoft.com/office/officeart/2005/8/layout/radial1"/>
    <dgm:cxn modelId="{E0CDC42E-5AC0-48EE-AA27-EA6AADBBB2C1}" srcId="{9F29C900-7787-48FB-9D77-8484C0A8A38D}" destId="{E18CC8B0-1983-41BD-882C-3439ED21E6C1}" srcOrd="0" destOrd="0" parTransId="{9A325E56-3377-4970-8D84-BE4389E780CC}" sibTransId="{2A15DA79-5860-4CDE-A9F6-D911B73D9459}"/>
    <dgm:cxn modelId="{4BA2958A-B126-4839-B6BD-66B4B3F9A44B}" type="presOf" srcId="{074C90A6-348D-47ED-B5EE-172A12F6E2C2}" destId="{B2968A6F-A5AC-46BF-93ED-B8EDEAA991A2}" srcOrd="0" destOrd="0" presId="urn:microsoft.com/office/officeart/2005/8/layout/radial1"/>
    <dgm:cxn modelId="{702594F6-1209-4FA3-A5F7-510BF453BB22}" type="presOf" srcId="{EDEE688D-E571-40BA-B131-B9A712C06B9D}" destId="{8FC0FEE9-96D6-4AA5-B55D-B39E4F31F37A}" srcOrd="1" destOrd="0" presId="urn:microsoft.com/office/officeart/2005/8/layout/radial1"/>
    <dgm:cxn modelId="{C8D469FC-6422-497B-83D6-BA0E803FE6F7}" type="presOf" srcId="{EDEE688D-E571-40BA-B131-B9A712C06B9D}" destId="{9E3E4BE2-B7F9-4EDB-8550-0D5B061EC523}" srcOrd="0" destOrd="0" presId="urn:microsoft.com/office/officeart/2005/8/layout/radial1"/>
    <dgm:cxn modelId="{1152BD24-2160-494D-87A9-EEB99132C726}" srcId="{E18CC8B0-1983-41BD-882C-3439ED21E6C1}" destId="{BF2B68B5-A2B1-45A1-B97F-96DCCCBADE00}" srcOrd="4" destOrd="0" parTransId="{0066CD48-B5CE-4F25-9A77-4BA8FE434D32}" sibTransId="{E28557A3-A134-4AB1-B8EE-F47B197B45C7}"/>
    <dgm:cxn modelId="{6113F304-B961-4BDF-9BD8-7422CF5B8E67}" type="presOf" srcId="{50299067-D889-4A72-9742-ECF26188D52B}" destId="{E407B458-15B7-4CB8-AD12-34DC1E2392EB}" srcOrd="1" destOrd="0" presId="urn:microsoft.com/office/officeart/2005/8/layout/radial1"/>
    <dgm:cxn modelId="{DBABE581-9398-4F30-A742-228B8D0D688C}" type="presOf" srcId="{A01B82FD-AF69-4D93-827B-78B74233BFBD}" destId="{D9CAF390-F236-4864-8020-8BCCDEFE127C}" srcOrd="0" destOrd="0" presId="urn:microsoft.com/office/officeart/2005/8/layout/radial1"/>
    <dgm:cxn modelId="{6AA539EF-248B-4782-BEF7-F464EBC4D2E9}" srcId="{E18CC8B0-1983-41BD-882C-3439ED21E6C1}" destId="{074C90A6-348D-47ED-B5EE-172A12F6E2C2}" srcOrd="3" destOrd="0" parTransId="{50299067-D889-4A72-9742-ECF26188D52B}" sibTransId="{5415AC98-011A-45E6-847A-2EFA3CC4A6D5}"/>
    <dgm:cxn modelId="{EBE5073B-850A-42AF-8651-7F0C4C332CDF}" srcId="{E18CC8B0-1983-41BD-882C-3439ED21E6C1}" destId="{A01B82FD-AF69-4D93-827B-78B74233BFBD}" srcOrd="1" destOrd="0" parTransId="{C89C1B0D-1F00-47BA-A55E-2879C9AC934C}" sibTransId="{0B1E03BA-0A16-485F-A0D7-D4FC7E649924}"/>
    <dgm:cxn modelId="{C8CF00C7-489A-4C00-8C1F-A5C0C5D3C789}" type="presOf" srcId="{0066CD48-B5CE-4F25-9A77-4BA8FE434D32}" destId="{1463332A-62C8-4773-ABD2-2DA2880C2AAD}" srcOrd="1" destOrd="0" presId="urn:microsoft.com/office/officeart/2005/8/layout/radial1"/>
    <dgm:cxn modelId="{595505F0-E3BE-4F1F-BEF3-6073494A8027}" type="presOf" srcId="{AB0F4D8D-3213-4B61-82EF-9AEBF7E734D2}" destId="{40441E3F-F26E-4727-8F7C-0C87E9851130}" srcOrd="0" destOrd="0" presId="urn:microsoft.com/office/officeart/2005/8/layout/radial1"/>
    <dgm:cxn modelId="{D5C20BFF-2D79-4EB7-BF05-E114FCDCB098}" type="presOf" srcId="{C89C1B0D-1F00-47BA-A55E-2879C9AC934C}" destId="{D54FBAE8-AB39-4202-BCDE-3DC2ABC8FA4C}" srcOrd="0" destOrd="0" presId="urn:microsoft.com/office/officeart/2005/8/layout/radial1"/>
    <dgm:cxn modelId="{D25ED380-3E6B-4D5D-A57E-B2F1C996C1B6}" type="presOf" srcId="{431CFCAB-EC68-4F42-8790-3AFB3BA106B0}" destId="{88C6EAC7-F063-42F7-A7DE-8C46B565FC17}" srcOrd="0" destOrd="0" presId="urn:microsoft.com/office/officeart/2005/8/layout/radial1"/>
    <dgm:cxn modelId="{CDBEF244-F54B-4A22-94EC-852D74339315}" type="presOf" srcId="{C89C1B0D-1F00-47BA-A55E-2879C9AC934C}" destId="{14A197C0-DB35-47FF-B8B7-D2E4AFFFDFDE}" srcOrd="1" destOrd="0" presId="urn:microsoft.com/office/officeart/2005/8/layout/radial1"/>
    <dgm:cxn modelId="{0D90C990-10D0-4647-8B10-3000B4B72DA5}" type="presOf" srcId="{AB0F4D8D-3213-4B61-82EF-9AEBF7E734D2}" destId="{B1BC96FF-7359-4168-9DC3-56950CCA7FDE}" srcOrd="1" destOrd="0" presId="urn:microsoft.com/office/officeart/2005/8/layout/radial1"/>
    <dgm:cxn modelId="{74E9B288-1B5D-43E5-8466-490CC64DFAE8}" type="presOf" srcId="{E18CC8B0-1983-41BD-882C-3439ED21E6C1}" destId="{A527CC21-991B-4930-A77E-E36584A67069}" srcOrd="0" destOrd="0" presId="urn:microsoft.com/office/officeart/2005/8/layout/radial1"/>
    <dgm:cxn modelId="{7FA14C2F-0BAB-402C-A348-CD7331317EF8}" type="presParOf" srcId="{5AF4B050-67AD-45EC-92F0-E34CF669D743}" destId="{A527CC21-991B-4930-A77E-E36584A67069}" srcOrd="0" destOrd="0" presId="urn:microsoft.com/office/officeart/2005/8/layout/radial1"/>
    <dgm:cxn modelId="{59561CE7-A1DF-4A10-8ABC-21965176A987}" type="presParOf" srcId="{5AF4B050-67AD-45EC-92F0-E34CF669D743}" destId="{9E3E4BE2-B7F9-4EDB-8550-0D5B061EC523}" srcOrd="1" destOrd="0" presId="urn:microsoft.com/office/officeart/2005/8/layout/radial1"/>
    <dgm:cxn modelId="{A55CFCEB-B8EF-4F51-90DA-162D35464CB6}" type="presParOf" srcId="{9E3E4BE2-B7F9-4EDB-8550-0D5B061EC523}" destId="{8FC0FEE9-96D6-4AA5-B55D-B39E4F31F37A}" srcOrd="0" destOrd="0" presId="urn:microsoft.com/office/officeart/2005/8/layout/radial1"/>
    <dgm:cxn modelId="{93DE98CD-C76F-4702-B353-52BA20BA07C8}" type="presParOf" srcId="{5AF4B050-67AD-45EC-92F0-E34CF669D743}" destId="{88C6EAC7-F063-42F7-A7DE-8C46B565FC17}" srcOrd="2" destOrd="0" presId="urn:microsoft.com/office/officeart/2005/8/layout/radial1"/>
    <dgm:cxn modelId="{92D073E3-D4FF-4C62-BE13-4DCB0ECA3A93}" type="presParOf" srcId="{5AF4B050-67AD-45EC-92F0-E34CF669D743}" destId="{D54FBAE8-AB39-4202-BCDE-3DC2ABC8FA4C}" srcOrd="3" destOrd="0" presId="urn:microsoft.com/office/officeart/2005/8/layout/radial1"/>
    <dgm:cxn modelId="{3C1E17F2-45B3-44F1-89C1-80B6F0C677F4}" type="presParOf" srcId="{D54FBAE8-AB39-4202-BCDE-3DC2ABC8FA4C}" destId="{14A197C0-DB35-47FF-B8B7-D2E4AFFFDFDE}" srcOrd="0" destOrd="0" presId="urn:microsoft.com/office/officeart/2005/8/layout/radial1"/>
    <dgm:cxn modelId="{5AC3D971-6AF1-435A-B40E-C1784A942C90}" type="presParOf" srcId="{5AF4B050-67AD-45EC-92F0-E34CF669D743}" destId="{D9CAF390-F236-4864-8020-8BCCDEFE127C}" srcOrd="4" destOrd="0" presId="urn:microsoft.com/office/officeart/2005/8/layout/radial1"/>
    <dgm:cxn modelId="{2DD93CD0-997C-47AF-B029-8A2ADA92E3CB}" type="presParOf" srcId="{5AF4B050-67AD-45EC-92F0-E34CF669D743}" destId="{40441E3F-F26E-4727-8F7C-0C87E9851130}" srcOrd="5" destOrd="0" presId="urn:microsoft.com/office/officeart/2005/8/layout/radial1"/>
    <dgm:cxn modelId="{4FE84A7F-EA3C-4F3D-8E36-E653CC892C89}" type="presParOf" srcId="{40441E3F-F26E-4727-8F7C-0C87E9851130}" destId="{B1BC96FF-7359-4168-9DC3-56950CCA7FDE}" srcOrd="0" destOrd="0" presId="urn:microsoft.com/office/officeart/2005/8/layout/radial1"/>
    <dgm:cxn modelId="{17057D0E-0E18-4962-A72F-14A561AEE37D}" type="presParOf" srcId="{5AF4B050-67AD-45EC-92F0-E34CF669D743}" destId="{6423915F-21BD-43BC-9B60-E7CE81B3DC00}" srcOrd="6" destOrd="0" presId="urn:microsoft.com/office/officeart/2005/8/layout/radial1"/>
    <dgm:cxn modelId="{49D8D342-CBEF-47D1-A5A1-2A7C23A722CF}" type="presParOf" srcId="{5AF4B050-67AD-45EC-92F0-E34CF669D743}" destId="{40164DA9-A940-4225-89E4-51D6983F9EB8}" srcOrd="7" destOrd="0" presId="urn:microsoft.com/office/officeart/2005/8/layout/radial1"/>
    <dgm:cxn modelId="{07E7F363-2012-4B86-9A4E-CD2C77FB72F1}" type="presParOf" srcId="{40164DA9-A940-4225-89E4-51D6983F9EB8}" destId="{E407B458-15B7-4CB8-AD12-34DC1E2392EB}" srcOrd="0" destOrd="0" presId="urn:microsoft.com/office/officeart/2005/8/layout/radial1"/>
    <dgm:cxn modelId="{BE7A7D1B-8AFA-483C-BEDE-B2FB76DC6163}" type="presParOf" srcId="{5AF4B050-67AD-45EC-92F0-E34CF669D743}" destId="{B2968A6F-A5AC-46BF-93ED-B8EDEAA991A2}" srcOrd="8" destOrd="0" presId="urn:microsoft.com/office/officeart/2005/8/layout/radial1"/>
    <dgm:cxn modelId="{6E9DF152-397A-4BDD-A812-C194BA98F5A9}" type="presParOf" srcId="{5AF4B050-67AD-45EC-92F0-E34CF669D743}" destId="{1F50DB52-45E2-4D39-B879-BDB9A1780E90}" srcOrd="9" destOrd="0" presId="urn:microsoft.com/office/officeart/2005/8/layout/radial1"/>
    <dgm:cxn modelId="{95F61E3E-2C7D-43F5-93B0-0777AF1314B8}" type="presParOf" srcId="{1F50DB52-45E2-4D39-B879-BDB9A1780E90}" destId="{1463332A-62C8-4773-ABD2-2DA2880C2AAD}" srcOrd="0" destOrd="0" presId="urn:microsoft.com/office/officeart/2005/8/layout/radial1"/>
    <dgm:cxn modelId="{AA212ABC-F30B-4015-9C71-CFBCAC319592}" type="presParOf" srcId="{5AF4B050-67AD-45EC-92F0-E34CF669D743}" destId="{8DFEDF81-2C56-4991-AC5F-A9B5F173385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29C900-7787-48FB-9D77-8484C0A8A38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8CC8B0-1983-41BD-882C-3439ED21E6C1}">
      <dgm:prSet phldrT="[Текст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Всего 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12 592,6 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A325E56-3377-4970-8D84-BE4389E780CC}" type="parTrans" cxnId="{E0CDC42E-5AC0-48EE-AA27-EA6AADBBB2C1}">
      <dgm:prSet/>
      <dgm:spPr/>
      <dgm:t>
        <a:bodyPr/>
        <a:lstStyle/>
        <a:p>
          <a:endParaRPr lang="ru-RU"/>
        </a:p>
      </dgm:t>
    </dgm:pt>
    <dgm:pt modelId="{2A15DA79-5860-4CDE-A9F6-D911B73D9459}" type="sibTrans" cxnId="{E0CDC42E-5AC0-48EE-AA27-EA6AADBBB2C1}">
      <dgm:prSet/>
      <dgm:spPr/>
      <dgm:t>
        <a:bodyPr/>
        <a:lstStyle/>
        <a:p>
          <a:endParaRPr lang="ru-RU"/>
        </a:p>
      </dgm:t>
    </dgm:pt>
    <dgm:pt modelId="{431CFCAB-EC68-4F42-8790-3AFB3BA106B0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Муниципальная политика</a:t>
          </a: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159,6 </a:t>
          </a:r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DEE688D-E571-40BA-B131-B9A712C06B9D}" type="parTrans" cxnId="{DA021E22-3951-4E45-A9CA-9687CA89F5EE}">
      <dgm:prSet/>
      <dgm:spPr/>
      <dgm:t>
        <a:bodyPr/>
        <a:lstStyle/>
        <a:p>
          <a:endParaRPr lang="ru-RU"/>
        </a:p>
      </dgm:t>
    </dgm:pt>
    <dgm:pt modelId="{270558E9-831D-4B36-8E22-C6BFE7A296C6}" type="sibTrans" cxnId="{DA021E22-3951-4E45-A9CA-9687CA89F5EE}">
      <dgm:prSet/>
      <dgm:spPr/>
      <dgm:t>
        <a:bodyPr/>
        <a:lstStyle/>
        <a:p>
          <a:endParaRPr lang="ru-RU"/>
        </a:p>
      </dgm:t>
    </dgm:pt>
    <dgm:pt modelId="{A01B82FD-AF69-4D93-827B-78B74233BFBD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Развитие культуры, физической культуры и спорта</a:t>
          </a: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4 798,3 </a:t>
          </a:r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89C1B0D-1F00-47BA-A55E-2879C9AC934C}" type="parTrans" cxnId="{EBE5073B-850A-42AF-8651-7F0C4C332CDF}">
      <dgm:prSet/>
      <dgm:spPr/>
      <dgm:t>
        <a:bodyPr/>
        <a:lstStyle/>
        <a:p>
          <a:endParaRPr lang="ru-RU"/>
        </a:p>
      </dgm:t>
    </dgm:pt>
    <dgm:pt modelId="{0B1E03BA-0A16-485F-A0D7-D4FC7E649924}" type="sibTrans" cxnId="{EBE5073B-850A-42AF-8651-7F0C4C332CDF}">
      <dgm:prSet/>
      <dgm:spPr/>
      <dgm:t>
        <a:bodyPr/>
        <a:lstStyle/>
        <a:p>
          <a:endParaRPr lang="ru-RU"/>
        </a:p>
      </dgm:t>
    </dgm:pt>
    <dgm:pt modelId="{5D1AFD90-2AB0-44A2-8CC3-6280C4A9325A}">
      <dgm:prSet custT="1"/>
      <dgm:spPr>
        <a:solidFill>
          <a:srgbClr val="99FF33"/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Управление муниципальными финансами</a:t>
          </a: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5 699,9 </a:t>
          </a:r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</a:p>
        <a:p>
          <a:endParaRPr lang="ru-RU" sz="1400" dirty="0"/>
        </a:p>
      </dgm:t>
    </dgm:pt>
    <dgm:pt modelId="{AB0F4D8D-3213-4B61-82EF-9AEBF7E734D2}" type="parTrans" cxnId="{36C8A795-6D6F-4A5E-A5E5-5954ADFD20FC}">
      <dgm:prSet/>
      <dgm:spPr/>
      <dgm:t>
        <a:bodyPr/>
        <a:lstStyle/>
        <a:p>
          <a:endParaRPr lang="ru-RU"/>
        </a:p>
      </dgm:t>
    </dgm:pt>
    <dgm:pt modelId="{401557BB-0466-4F2D-AFFB-E73920473D2E}" type="sibTrans" cxnId="{36C8A795-6D6F-4A5E-A5E5-5954ADFD20FC}">
      <dgm:prSet/>
      <dgm:spPr/>
      <dgm:t>
        <a:bodyPr/>
        <a:lstStyle/>
        <a:p>
          <a:endParaRPr lang="ru-RU"/>
        </a:p>
      </dgm:t>
    </dgm:pt>
    <dgm:pt modelId="{074C90A6-348D-47ED-B5EE-172A12F6E2C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Обеспечение пожарной </a:t>
          </a:r>
          <a:r>
            <a:rPr lang="ru-RU" sz="1400" b="1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безапасности</a:t>
          </a:r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 и безопасности людей на водных объектах, профилактика экстремизма и терроризма на территории Божковского сельского поселения</a:t>
          </a: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55,0 тыс. </a:t>
          </a:r>
          <a:r>
            <a:rPr lang="ru-RU" sz="1400" b="1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рублей</a:t>
          </a:r>
          <a:r>
            <a:rPr lang="ru-RU" sz="14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й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0299067-D889-4A72-9742-ECF26188D52B}" type="parTrans" cxnId="{6AA539EF-248B-4782-BEF7-F464EBC4D2E9}">
      <dgm:prSet/>
      <dgm:spPr/>
      <dgm:t>
        <a:bodyPr/>
        <a:lstStyle/>
        <a:p>
          <a:endParaRPr lang="ru-RU"/>
        </a:p>
      </dgm:t>
    </dgm:pt>
    <dgm:pt modelId="{5415AC98-011A-45E6-847A-2EFA3CC4A6D5}" type="sibTrans" cxnId="{6AA539EF-248B-4782-BEF7-F464EBC4D2E9}">
      <dgm:prSet/>
      <dgm:spPr/>
      <dgm:t>
        <a:bodyPr/>
        <a:lstStyle/>
        <a:p>
          <a:endParaRPr lang="ru-RU"/>
        </a:p>
      </dgm:t>
    </dgm:pt>
    <dgm:pt modelId="{BF2B68B5-A2B1-45A1-B97F-96DCCCBADE00}">
      <dgm:prSet custT="1"/>
      <dgm:spPr>
        <a:solidFill>
          <a:srgbClr val="FFFF00"/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Благоустройство территории и жилищно-коммунальное хозяйство</a:t>
          </a: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1 879,8 </a:t>
          </a:r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066CD48-B5CE-4F25-9A77-4BA8FE434D32}" type="parTrans" cxnId="{1152BD24-2160-494D-87A9-EEB99132C726}">
      <dgm:prSet/>
      <dgm:spPr/>
      <dgm:t>
        <a:bodyPr/>
        <a:lstStyle/>
        <a:p>
          <a:endParaRPr lang="ru-RU"/>
        </a:p>
      </dgm:t>
    </dgm:pt>
    <dgm:pt modelId="{E28557A3-A134-4AB1-B8EE-F47B197B45C7}" type="sibTrans" cxnId="{1152BD24-2160-494D-87A9-EEB99132C726}">
      <dgm:prSet/>
      <dgm:spPr/>
      <dgm:t>
        <a:bodyPr/>
        <a:lstStyle/>
        <a:p>
          <a:endParaRPr lang="ru-RU"/>
        </a:p>
      </dgm:t>
    </dgm:pt>
    <dgm:pt modelId="{5AF4B050-67AD-45EC-92F0-E34CF669D743}" type="pres">
      <dgm:prSet presAssocID="{9F29C900-7787-48FB-9D77-8484C0A8A38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27CC21-991B-4930-A77E-E36584A67069}" type="pres">
      <dgm:prSet presAssocID="{E18CC8B0-1983-41BD-882C-3439ED21E6C1}" presName="centerShape" presStyleLbl="node0" presStyleIdx="0" presStyleCnt="1" custScaleX="199436" custScaleY="70803" custLinFactNeighborX="2784" custLinFactNeighborY="-4165"/>
      <dgm:spPr/>
      <dgm:t>
        <a:bodyPr/>
        <a:lstStyle/>
        <a:p>
          <a:endParaRPr lang="ru-RU"/>
        </a:p>
      </dgm:t>
    </dgm:pt>
    <dgm:pt modelId="{9E3E4BE2-B7F9-4EDB-8550-0D5B061EC523}" type="pres">
      <dgm:prSet presAssocID="{EDEE688D-E571-40BA-B131-B9A712C06B9D}" presName="Name9" presStyleLbl="parChTrans1D2" presStyleIdx="0" presStyleCnt="5"/>
      <dgm:spPr/>
      <dgm:t>
        <a:bodyPr/>
        <a:lstStyle/>
        <a:p>
          <a:endParaRPr lang="ru-RU"/>
        </a:p>
      </dgm:t>
    </dgm:pt>
    <dgm:pt modelId="{8FC0FEE9-96D6-4AA5-B55D-B39E4F31F37A}" type="pres">
      <dgm:prSet presAssocID="{EDEE688D-E571-40BA-B131-B9A712C06B9D}" presName="connTx" presStyleLbl="parChTrans1D2" presStyleIdx="0" presStyleCnt="5"/>
      <dgm:spPr/>
      <dgm:t>
        <a:bodyPr/>
        <a:lstStyle/>
        <a:p>
          <a:endParaRPr lang="ru-RU"/>
        </a:p>
      </dgm:t>
    </dgm:pt>
    <dgm:pt modelId="{88C6EAC7-F063-42F7-A7DE-8C46B565FC17}" type="pres">
      <dgm:prSet presAssocID="{431CFCAB-EC68-4F42-8790-3AFB3BA106B0}" presName="node" presStyleLbl="node1" presStyleIdx="0" presStyleCnt="5" custScaleX="151118" custScaleY="98799" custRadScaleRad="75542" custRadScaleInc="17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FBAE8-AB39-4202-BCDE-3DC2ABC8FA4C}" type="pres">
      <dgm:prSet presAssocID="{C89C1B0D-1F00-47BA-A55E-2879C9AC934C}" presName="Name9" presStyleLbl="parChTrans1D2" presStyleIdx="1" presStyleCnt="5"/>
      <dgm:spPr/>
      <dgm:t>
        <a:bodyPr/>
        <a:lstStyle/>
        <a:p>
          <a:endParaRPr lang="ru-RU"/>
        </a:p>
      </dgm:t>
    </dgm:pt>
    <dgm:pt modelId="{14A197C0-DB35-47FF-B8B7-D2E4AFFFDFDE}" type="pres">
      <dgm:prSet presAssocID="{C89C1B0D-1F00-47BA-A55E-2879C9AC934C}" presName="connTx" presStyleLbl="parChTrans1D2" presStyleIdx="1" presStyleCnt="5"/>
      <dgm:spPr/>
      <dgm:t>
        <a:bodyPr/>
        <a:lstStyle/>
        <a:p>
          <a:endParaRPr lang="ru-RU"/>
        </a:p>
      </dgm:t>
    </dgm:pt>
    <dgm:pt modelId="{D9CAF390-F236-4864-8020-8BCCDEFE127C}" type="pres">
      <dgm:prSet presAssocID="{A01B82FD-AF69-4D93-827B-78B74233BFBD}" presName="node" presStyleLbl="node1" presStyleIdx="1" presStyleCnt="5" custScaleX="212972" custScaleY="139366" custRadScaleRad="132463" custRadScaleInc="440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41E3F-F26E-4727-8F7C-0C87E9851130}" type="pres">
      <dgm:prSet presAssocID="{AB0F4D8D-3213-4B61-82EF-9AEBF7E734D2}" presName="Name9" presStyleLbl="parChTrans1D2" presStyleIdx="2" presStyleCnt="5"/>
      <dgm:spPr/>
      <dgm:t>
        <a:bodyPr/>
        <a:lstStyle/>
        <a:p>
          <a:endParaRPr lang="ru-RU"/>
        </a:p>
      </dgm:t>
    </dgm:pt>
    <dgm:pt modelId="{B1BC96FF-7359-4168-9DC3-56950CCA7FDE}" type="pres">
      <dgm:prSet presAssocID="{AB0F4D8D-3213-4B61-82EF-9AEBF7E734D2}" presName="connTx" presStyleLbl="parChTrans1D2" presStyleIdx="2" presStyleCnt="5"/>
      <dgm:spPr/>
      <dgm:t>
        <a:bodyPr/>
        <a:lstStyle/>
        <a:p>
          <a:endParaRPr lang="ru-RU"/>
        </a:p>
      </dgm:t>
    </dgm:pt>
    <dgm:pt modelId="{6423915F-21BD-43BC-9B60-E7CE81B3DC00}" type="pres">
      <dgm:prSet presAssocID="{5D1AFD90-2AB0-44A2-8CC3-6280C4A9325A}" presName="node" presStyleLbl="node1" presStyleIdx="2" presStyleCnt="5" custScaleX="141095" custScaleY="153440" custRadScaleRad="134970" custRadScaleInc="406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64DA9-A940-4225-89E4-51D6983F9EB8}" type="pres">
      <dgm:prSet presAssocID="{50299067-D889-4A72-9742-ECF26188D52B}" presName="Name9" presStyleLbl="parChTrans1D2" presStyleIdx="3" presStyleCnt="5"/>
      <dgm:spPr/>
      <dgm:t>
        <a:bodyPr/>
        <a:lstStyle/>
        <a:p>
          <a:endParaRPr lang="ru-RU"/>
        </a:p>
      </dgm:t>
    </dgm:pt>
    <dgm:pt modelId="{E407B458-15B7-4CB8-AD12-34DC1E2392EB}" type="pres">
      <dgm:prSet presAssocID="{50299067-D889-4A72-9742-ECF26188D52B}" presName="connTx" presStyleLbl="parChTrans1D2" presStyleIdx="3" presStyleCnt="5"/>
      <dgm:spPr/>
      <dgm:t>
        <a:bodyPr/>
        <a:lstStyle/>
        <a:p>
          <a:endParaRPr lang="ru-RU"/>
        </a:p>
      </dgm:t>
    </dgm:pt>
    <dgm:pt modelId="{B2968A6F-A5AC-46BF-93ED-B8EDEAA991A2}" type="pres">
      <dgm:prSet presAssocID="{074C90A6-348D-47ED-B5EE-172A12F6E2C2}" presName="node" presStyleLbl="node1" presStyleIdx="3" presStyleCnt="5" custScaleX="130616" custScaleY="172302" custRadScaleRad="137675" custRadScaleInc="-389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0DB52-45E2-4D39-B879-BDB9A1780E90}" type="pres">
      <dgm:prSet presAssocID="{0066CD48-B5CE-4F25-9A77-4BA8FE434D32}" presName="Name9" presStyleLbl="parChTrans1D2" presStyleIdx="4" presStyleCnt="5"/>
      <dgm:spPr/>
      <dgm:t>
        <a:bodyPr/>
        <a:lstStyle/>
        <a:p>
          <a:endParaRPr lang="ru-RU"/>
        </a:p>
      </dgm:t>
    </dgm:pt>
    <dgm:pt modelId="{1463332A-62C8-4773-ABD2-2DA2880C2AAD}" type="pres">
      <dgm:prSet presAssocID="{0066CD48-B5CE-4F25-9A77-4BA8FE434D3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8DFEDF81-2C56-4991-AC5F-A9B5F1733857}" type="pres">
      <dgm:prSet presAssocID="{BF2B68B5-A2B1-45A1-B97F-96DCCCBADE00}" presName="node" presStyleLbl="node1" presStyleIdx="4" presStyleCnt="5" custScaleX="190054" custScaleY="113938" custRadScaleRad="130079" custRadScaleInc="-449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A539EF-248B-4782-BEF7-F464EBC4D2E9}" srcId="{E18CC8B0-1983-41BD-882C-3439ED21E6C1}" destId="{074C90A6-348D-47ED-B5EE-172A12F6E2C2}" srcOrd="3" destOrd="0" parTransId="{50299067-D889-4A72-9742-ECF26188D52B}" sibTransId="{5415AC98-011A-45E6-847A-2EFA3CC4A6D5}"/>
    <dgm:cxn modelId="{297795B5-6233-49B6-B196-FD4DB31D655A}" type="presOf" srcId="{0066CD48-B5CE-4F25-9A77-4BA8FE434D32}" destId="{1F50DB52-45E2-4D39-B879-BDB9A1780E90}" srcOrd="0" destOrd="0" presId="urn:microsoft.com/office/officeart/2005/8/layout/radial1"/>
    <dgm:cxn modelId="{D7BC17CF-E847-4E2A-A788-8E6C437601B1}" type="presOf" srcId="{50299067-D889-4A72-9742-ECF26188D52B}" destId="{E407B458-15B7-4CB8-AD12-34DC1E2392EB}" srcOrd="1" destOrd="0" presId="urn:microsoft.com/office/officeart/2005/8/layout/radial1"/>
    <dgm:cxn modelId="{1152BD24-2160-494D-87A9-EEB99132C726}" srcId="{E18CC8B0-1983-41BD-882C-3439ED21E6C1}" destId="{BF2B68B5-A2B1-45A1-B97F-96DCCCBADE00}" srcOrd="4" destOrd="0" parTransId="{0066CD48-B5CE-4F25-9A77-4BA8FE434D32}" sibTransId="{E28557A3-A134-4AB1-B8EE-F47B197B45C7}"/>
    <dgm:cxn modelId="{DA021E22-3951-4E45-A9CA-9687CA89F5EE}" srcId="{E18CC8B0-1983-41BD-882C-3439ED21E6C1}" destId="{431CFCAB-EC68-4F42-8790-3AFB3BA106B0}" srcOrd="0" destOrd="0" parTransId="{EDEE688D-E571-40BA-B131-B9A712C06B9D}" sibTransId="{270558E9-831D-4B36-8E22-C6BFE7A296C6}"/>
    <dgm:cxn modelId="{DAEC28C7-DB0A-4AD6-A997-0B88262ECFDC}" type="presOf" srcId="{AB0F4D8D-3213-4B61-82EF-9AEBF7E734D2}" destId="{40441E3F-F26E-4727-8F7C-0C87E9851130}" srcOrd="0" destOrd="0" presId="urn:microsoft.com/office/officeart/2005/8/layout/radial1"/>
    <dgm:cxn modelId="{3D3F4EDB-5DE4-4739-8541-62BFBF69B2D9}" type="presOf" srcId="{50299067-D889-4A72-9742-ECF26188D52B}" destId="{40164DA9-A940-4225-89E4-51D6983F9EB8}" srcOrd="0" destOrd="0" presId="urn:microsoft.com/office/officeart/2005/8/layout/radial1"/>
    <dgm:cxn modelId="{AFE55F7E-8D3D-44D0-B76A-A5F68180BB11}" type="presOf" srcId="{BF2B68B5-A2B1-45A1-B97F-96DCCCBADE00}" destId="{8DFEDF81-2C56-4991-AC5F-A9B5F1733857}" srcOrd="0" destOrd="0" presId="urn:microsoft.com/office/officeart/2005/8/layout/radial1"/>
    <dgm:cxn modelId="{0DEC421E-C175-45EC-9C7C-2F0BC3C760E0}" type="presOf" srcId="{074C90A6-348D-47ED-B5EE-172A12F6E2C2}" destId="{B2968A6F-A5AC-46BF-93ED-B8EDEAA991A2}" srcOrd="0" destOrd="0" presId="urn:microsoft.com/office/officeart/2005/8/layout/radial1"/>
    <dgm:cxn modelId="{7D78CC63-C7DA-435E-A929-AFB8A5B23930}" type="presOf" srcId="{A01B82FD-AF69-4D93-827B-78B74233BFBD}" destId="{D9CAF390-F236-4864-8020-8BCCDEFE127C}" srcOrd="0" destOrd="0" presId="urn:microsoft.com/office/officeart/2005/8/layout/radial1"/>
    <dgm:cxn modelId="{8C89620D-3653-4C2F-800A-94A10DCB830F}" type="presOf" srcId="{EDEE688D-E571-40BA-B131-B9A712C06B9D}" destId="{9E3E4BE2-B7F9-4EDB-8550-0D5B061EC523}" srcOrd="0" destOrd="0" presId="urn:microsoft.com/office/officeart/2005/8/layout/radial1"/>
    <dgm:cxn modelId="{36C8A795-6D6F-4A5E-A5E5-5954ADFD20FC}" srcId="{E18CC8B0-1983-41BD-882C-3439ED21E6C1}" destId="{5D1AFD90-2AB0-44A2-8CC3-6280C4A9325A}" srcOrd="2" destOrd="0" parTransId="{AB0F4D8D-3213-4B61-82EF-9AEBF7E734D2}" sibTransId="{401557BB-0466-4F2D-AFFB-E73920473D2E}"/>
    <dgm:cxn modelId="{6FDC8BBA-C26F-4D5E-A860-80360AAD35DB}" type="presOf" srcId="{EDEE688D-E571-40BA-B131-B9A712C06B9D}" destId="{8FC0FEE9-96D6-4AA5-B55D-B39E4F31F37A}" srcOrd="1" destOrd="0" presId="urn:microsoft.com/office/officeart/2005/8/layout/radial1"/>
    <dgm:cxn modelId="{87D2A96B-CFC1-4238-AE7C-05896EF79E5E}" type="presOf" srcId="{AB0F4D8D-3213-4B61-82EF-9AEBF7E734D2}" destId="{B1BC96FF-7359-4168-9DC3-56950CCA7FDE}" srcOrd="1" destOrd="0" presId="urn:microsoft.com/office/officeart/2005/8/layout/radial1"/>
    <dgm:cxn modelId="{CF8F9793-933D-4126-980F-BF64837F85D7}" type="presOf" srcId="{C89C1B0D-1F00-47BA-A55E-2879C9AC934C}" destId="{14A197C0-DB35-47FF-B8B7-D2E4AFFFDFDE}" srcOrd="1" destOrd="0" presId="urn:microsoft.com/office/officeart/2005/8/layout/radial1"/>
    <dgm:cxn modelId="{0C94CE7E-F5B1-4999-B61A-B07B15EE3BB1}" type="presOf" srcId="{431CFCAB-EC68-4F42-8790-3AFB3BA106B0}" destId="{88C6EAC7-F063-42F7-A7DE-8C46B565FC17}" srcOrd="0" destOrd="0" presId="urn:microsoft.com/office/officeart/2005/8/layout/radial1"/>
    <dgm:cxn modelId="{EBE5073B-850A-42AF-8651-7F0C4C332CDF}" srcId="{E18CC8B0-1983-41BD-882C-3439ED21E6C1}" destId="{A01B82FD-AF69-4D93-827B-78B74233BFBD}" srcOrd="1" destOrd="0" parTransId="{C89C1B0D-1F00-47BA-A55E-2879C9AC934C}" sibTransId="{0B1E03BA-0A16-485F-A0D7-D4FC7E649924}"/>
    <dgm:cxn modelId="{9C87D9CD-4DAF-4B2E-BF16-816C2FAC0042}" type="presOf" srcId="{9F29C900-7787-48FB-9D77-8484C0A8A38D}" destId="{5AF4B050-67AD-45EC-92F0-E34CF669D743}" srcOrd="0" destOrd="0" presId="urn:microsoft.com/office/officeart/2005/8/layout/radial1"/>
    <dgm:cxn modelId="{2C041B10-41EA-4976-9434-144E59646997}" type="presOf" srcId="{E18CC8B0-1983-41BD-882C-3439ED21E6C1}" destId="{A527CC21-991B-4930-A77E-E36584A67069}" srcOrd="0" destOrd="0" presId="urn:microsoft.com/office/officeart/2005/8/layout/radial1"/>
    <dgm:cxn modelId="{B61F786A-4E0D-4449-9E0E-3AF450A68A60}" type="presOf" srcId="{C89C1B0D-1F00-47BA-A55E-2879C9AC934C}" destId="{D54FBAE8-AB39-4202-BCDE-3DC2ABC8FA4C}" srcOrd="0" destOrd="0" presId="urn:microsoft.com/office/officeart/2005/8/layout/radial1"/>
    <dgm:cxn modelId="{6C554E8B-3507-40C0-91CF-BFA27F4B8B0C}" type="presOf" srcId="{5D1AFD90-2AB0-44A2-8CC3-6280C4A9325A}" destId="{6423915F-21BD-43BC-9B60-E7CE81B3DC00}" srcOrd="0" destOrd="0" presId="urn:microsoft.com/office/officeart/2005/8/layout/radial1"/>
    <dgm:cxn modelId="{E0CDC42E-5AC0-48EE-AA27-EA6AADBBB2C1}" srcId="{9F29C900-7787-48FB-9D77-8484C0A8A38D}" destId="{E18CC8B0-1983-41BD-882C-3439ED21E6C1}" srcOrd="0" destOrd="0" parTransId="{9A325E56-3377-4970-8D84-BE4389E780CC}" sibTransId="{2A15DA79-5860-4CDE-A9F6-D911B73D9459}"/>
    <dgm:cxn modelId="{6E4E33EB-3E7B-49C1-84BC-D347FA12541F}" type="presOf" srcId="{0066CD48-B5CE-4F25-9A77-4BA8FE434D32}" destId="{1463332A-62C8-4773-ABD2-2DA2880C2AAD}" srcOrd="1" destOrd="0" presId="urn:microsoft.com/office/officeart/2005/8/layout/radial1"/>
    <dgm:cxn modelId="{5A6F34FD-6E85-4955-BDA8-B3D36580E457}" type="presParOf" srcId="{5AF4B050-67AD-45EC-92F0-E34CF669D743}" destId="{A527CC21-991B-4930-A77E-E36584A67069}" srcOrd="0" destOrd="0" presId="urn:microsoft.com/office/officeart/2005/8/layout/radial1"/>
    <dgm:cxn modelId="{44F6EB1C-13D9-4159-A0B3-F721E1AFC54F}" type="presParOf" srcId="{5AF4B050-67AD-45EC-92F0-E34CF669D743}" destId="{9E3E4BE2-B7F9-4EDB-8550-0D5B061EC523}" srcOrd="1" destOrd="0" presId="urn:microsoft.com/office/officeart/2005/8/layout/radial1"/>
    <dgm:cxn modelId="{9CDE03DE-084F-408D-B7CA-54252CE65756}" type="presParOf" srcId="{9E3E4BE2-B7F9-4EDB-8550-0D5B061EC523}" destId="{8FC0FEE9-96D6-4AA5-B55D-B39E4F31F37A}" srcOrd="0" destOrd="0" presId="urn:microsoft.com/office/officeart/2005/8/layout/radial1"/>
    <dgm:cxn modelId="{C6AA5DD8-4BA4-476A-9622-3C8FD6BF96FF}" type="presParOf" srcId="{5AF4B050-67AD-45EC-92F0-E34CF669D743}" destId="{88C6EAC7-F063-42F7-A7DE-8C46B565FC17}" srcOrd="2" destOrd="0" presId="urn:microsoft.com/office/officeart/2005/8/layout/radial1"/>
    <dgm:cxn modelId="{F346CFD5-7B07-4292-9CA3-501B97B6C89E}" type="presParOf" srcId="{5AF4B050-67AD-45EC-92F0-E34CF669D743}" destId="{D54FBAE8-AB39-4202-BCDE-3DC2ABC8FA4C}" srcOrd="3" destOrd="0" presId="urn:microsoft.com/office/officeart/2005/8/layout/radial1"/>
    <dgm:cxn modelId="{3B3AD9A0-A0BE-4108-8AEF-BF012F2BDAAD}" type="presParOf" srcId="{D54FBAE8-AB39-4202-BCDE-3DC2ABC8FA4C}" destId="{14A197C0-DB35-47FF-B8B7-D2E4AFFFDFDE}" srcOrd="0" destOrd="0" presId="urn:microsoft.com/office/officeart/2005/8/layout/radial1"/>
    <dgm:cxn modelId="{579BE150-F983-4788-98A5-B08917435CE2}" type="presParOf" srcId="{5AF4B050-67AD-45EC-92F0-E34CF669D743}" destId="{D9CAF390-F236-4864-8020-8BCCDEFE127C}" srcOrd="4" destOrd="0" presId="urn:microsoft.com/office/officeart/2005/8/layout/radial1"/>
    <dgm:cxn modelId="{75D06985-8A40-4E4B-8083-3103E307B503}" type="presParOf" srcId="{5AF4B050-67AD-45EC-92F0-E34CF669D743}" destId="{40441E3F-F26E-4727-8F7C-0C87E9851130}" srcOrd="5" destOrd="0" presId="urn:microsoft.com/office/officeart/2005/8/layout/radial1"/>
    <dgm:cxn modelId="{042C05DA-1741-4888-90DC-6CA22F9D9F3B}" type="presParOf" srcId="{40441E3F-F26E-4727-8F7C-0C87E9851130}" destId="{B1BC96FF-7359-4168-9DC3-56950CCA7FDE}" srcOrd="0" destOrd="0" presId="urn:microsoft.com/office/officeart/2005/8/layout/radial1"/>
    <dgm:cxn modelId="{87C82286-5110-48BA-8FB0-17CD0CD11C39}" type="presParOf" srcId="{5AF4B050-67AD-45EC-92F0-E34CF669D743}" destId="{6423915F-21BD-43BC-9B60-E7CE81B3DC00}" srcOrd="6" destOrd="0" presId="urn:microsoft.com/office/officeart/2005/8/layout/radial1"/>
    <dgm:cxn modelId="{828B81F0-8E07-48E4-8474-0838359FEFD7}" type="presParOf" srcId="{5AF4B050-67AD-45EC-92F0-E34CF669D743}" destId="{40164DA9-A940-4225-89E4-51D6983F9EB8}" srcOrd="7" destOrd="0" presId="urn:microsoft.com/office/officeart/2005/8/layout/radial1"/>
    <dgm:cxn modelId="{3AC42E2F-0102-4125-972E-22E1B3DF0C86}" type="presParOf" srcId="{40164DA9-A940-4225-89E4-51D6983F9EB8}" destId="{E407B458-15B7-4CB8-AD12-34DC1E2392EB}" srcOrd="0" destOrd="0" presId="urn:microsoft.com/office/officeart/2005/8/layout/radial1"/>
    <dgm:cxn modelId="{39B564F5-D55B-4714-9FE3-D72BDE92C5C9}" type="presParOf" srcId="{5AF4B050-67AD-45EC-92F0-E34CF669D743}" destId="{B2968A6F-A5AC-46BF-93ED-B8EDEAA991A2}" srcOrd="8" destOrd="0" presId="urn:microsoft.com/office/officeart/2005/8/layout/radial1"/>
    <dgm:cxn modelId="{D46899B4-F67A-4B3D-B056-2CAA6C23F6ED}" type="presParOf" srcId="{5AF4B050-67AD-45EC-92F0-E34CF669D743}" destId="{1F50DB52-45E2-4D39-B879-BDB9A1780E90}" srcOrd="9" destOrd="0" presId="urn:microsoft.com/office/officeart/2005/8/layout/radial1"/>
    <dgm:cxn modelId="{AE4C30A2-237B-4284-9C8A-BC9C5B0F0D5B}" type="presParOf" srcId="{1F50DB52-45E2-4D39-B879-BDB9A1780E90}" destId="{1463332A-62C8-4773-ABD2-2DA2880C2AAD}" srcOrd="0" destOrd="0" presId="urn:microsoft.com/office/officeart/2005/8/layout/radial1"/>
    <dgm:cxn modelId="{FAC1B612-EDA1-457E-8483-487AF40B99AB}" type="presParOf" srcId="{5AF4B050-67AD-45EC-92F0-E34CF669D743}" destId="{8DFEDF81-2C56-4991-AC5F-A9B5F173385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29C900-7787-48FB-9D77-8484C0A8A38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8CC8B0-1983-41BD-882C-3439ED21E6C1}">
      <dgm:prSet phldrT="[Текст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Всего 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12 810,2 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A325E56-3377-4970-8D84-BE4389E780CC}" type="parTrans" cxnId="{E0CDC42E-5AC0-48EE-AA27-EA6AADBBB2C1}">
      <dgm:prSet/>
      <dgm:spPr/>
      <dgm:t>
        <a:bodyPr/>
        <a:lstStyle/>
        <a:p>
          <a:endParaRPr lang="ru-RU"/>
        </a:p>
      </dgm:t>
    </dgm:pt>
    <dgm:pt modelId="{2A15DA79-5860-4CDE-A9F6-D911B73D9459}" type="sibTrans" cxnId="{E0CDC42E-5AC0-48EE-AA27-EA6AADBBB2C1}">
      <dgm:prSet/>
      <dgm:spPr/>
      <dgm:t>
        <a:bodyPr/>
        <a:lstStyle/>
        <a:p>
          <a:endParaRPr lang="ru-RU"/>
        </a:p>
      </dgm:t>
    </dgm:pt>
    <dgm:pt modelId="{431CFCAB-EC68-4F42-8790-3AFB3BA106B0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Муниципальная политика</a:t>
          </a: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159,6 тыс</a:t>
          </a:r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. рублей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DEE688D-E571-40BA-B131-B9A712C06B9D}" type="parTrans" cxnId="{DA021E22-3951-4E45-A9CA-9687CA89F5EE}">
      <dgm:prSet/>
      <dgm:spPr/>
      <dgm:t>
        <a:bodyPr/>
        <a:lstStyle/>
        <a:p>
          <a:endParaRPr lang="ru-RU"/>
        </a:p>
      </dgm:t>
    </dgm:pt>
    <dgm:pt modelId="{270558E9-831D-4B36-8E22-C6BFE7A296C6}" type="sibTrans" cxnId="{DA021E22-3951-4E45-A9CA-9687CA89F5EE}">
      <dgm:prSet/>
      <dgm:spPr/>
      <dgm:t>
        <a:bodyPr/>
        <a:lstStyle/>
        <a:p>
          <a:endParaRPr lang="ru-RU"/>
        </a:p>
      </dgm:t>
    </dgm:pt>
    <dgm:pt modelId="{A01B82FD-AF69-4D93-827B-78B74233BFBD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Развитие культуры, физической культуры и спорта</a:t>
          </a: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4 993,9 </a:t>
          </a:r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89C1B0D-1F00-47BA-A55E-2879C9AC934C}" type="parTrans" cxnId="{EBE5073B-850A-42AF-8651-7F0C4C332CDF}">
      <dgm:prSet/>
      <dgm:spPr/>
      <dgm:t>
        <a:bodyPr/>
        <a:lstStyle/>
        <a:p>
          <a:endParaRPr lang="ru-RU"/>
        </a:p>
      </dgm:t>
    </dgm:pt>
    <dgm:pt modelId="{0B1E03BA-0A16-485F-A0D7-D4FC7E649924}" type="sibTrans" cxnId="{EBE5073B-850A-42AF-8651-7F0C4C332CDF}">
      <dgm:prSet/>
      <dgm:spPr/>
      <dgm:t>
        <a:bodyPr/>
        <a:lstStyle/>
        <a:p>
          <a:endParaRPr lang="ru-RU"/>
        </a:p>
      </dgm:t>
    </dgm:pt>
    <dgm:pt modelId="{5D1AFD90-2AB0-44A2-8CC3-6280C4A9325A}">
      <dgm:prSet custT="1"/>
      <dgm:spPr>
        <a:solidFill>
          <a:srgbClr val="99FF33"/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Управление муниципальными финансами</a:t>
          </a: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5 699,9 </a:t>
          </a:r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</a:p>
        <a:p>
          <a:endParaRPr lang="ru-RU" sz="1400" dirty="0"/>
        </a:p>
      </dgm:t>
    </dgm:pt>
    <dgm:pt modelId="{AB0F4D8D-3213-4B61-82EF-9AEBF7E734D2}" type="parTrans" cxnId="{36C8A795-6D6F-4A5E-A5E5-5954ADFD20FC}">
      <dgm:prSet/>
      <dgm:spPr/>
      <dgm:t>
        <a:bodyPr/>
        <a:lstStyle/>
        <a:p>
          <a:endParaRPr lang="ru-RU"/>
        </a:p>
      </dgm:t>
    </dgm:pt>
    <dgm:pt modelId="{401557BB-0466-4F2D-AFFB-E73920473D2E}" type="sibTrans" cxnId="{36C8A795-6D6F-4A5E-A5E5-5954ADFD20FC}">
      <dgm:prSet/>
      <dgm:spPr/>
      <dgm:t>
        <a:bodyPr/>
        <a:lstStyle/>
        <a:p>
          <a:endParaRPr lang="ru-RU"/>
        </a:p>
      </dgm:t>
    </dgm:pt>
    <dgm:pt modelId="{074C90A6-348D-47ED-B5EE-172A12F6E2C2}">
      <dgm:prSet custT="1"/>
      <dgm:spPr>
        <a:solidFill>
          <a:srgbClr val="FF99FF"/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Обеспечение пожарной </a:t>
          </a:r>
          <a:r>
            <a:rPr lang="ru-RU" sz="1400" b="1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безапасности</a:t>
          </a:r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 и безопасности людей на водных объектах, профилактика экстремизма и терроризма на территории Божковского сельского поселения</a:t>
          </a: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55,0 тыс. рублей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0299067-D889-4A72-9742-ECF26188D52B}" type="parTrans" cxnId="{6AA539EF-248B-4782-BEF7-F464EBC4D2E9}">
      <dgm:prSet/>
      <dgm:spPr/>
      <dgm:t>
        <a:bodyPr/>
        <a:lstStyle/>
        <a:p>
          <a:endParaRPr lang="ru-RU"/>
        </a:p>
      </dgm:t>
    </dgm:pt>
    <dgm:pt modelId="{5415AC98-011A-45E6-847A-2EFA3CC4A6D5}" type="sibTrans" cxnId="{6AA539EF-248B-4782-BEF7-F464EBC4D2E9}">
      <dgm:prSet/>
      <dgm:spPr/>
      <dgm:t>
        <a:bodyPr/>
        <a:lstStyle/>
        <a:p>
          <a:endParaRPr lang="ru-RU"/>
        </a:p>
      </dgm:t>
    </dgm:pt>
    <dgm:pt modelId="{BF2B68B5-A2B1-45A1-B97F-96DCCCBADE00}">
      <dgm:prSet custT="1"/>
      <dgm:spPr>
        <a:solidFill>
          <a:srgbClr val="FFFF00"/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Благоустройство территории и жилищно-коммунальное хозяйство</a:t>
          </a: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1 901,8 </a:t>
          </a:r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066CD48-B5CE-4F25-9A77-4BA8FE434D32}" type="parTrans" cxnId="{1152BD24-2160-494D-87A9-EEB99132C726}">
      <dgm:prSet/>
      <dgm:spPr/>
      <dgm:t>
        <a:bodyPr/>
        <a:lstStyle/>
        <a:p>
          <a:endParaRPr lang="ru-RU"/>
        </a:p>
      </dgm:t>
    </dgm:pt>
    <dgm:pt modelId="{E28557A3-A134-4AB1-B8EE-F47B197B45C7}" type="sibTrans" cxnId="{1152BD24-2160-494D-87A9-EEB99132C726}">
      <dgm:prSet/>
      <dgm:spPr/>
      <dgm:t>
        <a:bodyPr/>
        <a:lstStyle/>
        <a:p>
          <a:endParaRPr lang="ru-RU"/>
        </a:p>
      </dgm:t>
    </dgm:pt>
    <dgm:pt modelId="{5AF4B050-67AD-45EC-92F0-E34CF669D743}" type="pres">
      <dgm:prSet presAssocID="{9F29C900-7787-48FB-9D77-8484C0A8A38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27CC21-991B-4930-A77E-E36584A67069}" type="pres">
      <dgm:prSet presAssocID="{E18CC8B0-1983-41BD-882C-3439ED21E6C1}" presName="centerShape" presStyleLbl="node0" presStyleIdx="0" presStyleCnt="1" custScaleX="185467" custScaleY="70803" custLinFactNeighborX="717" custLinFactNeighborY="-3626"/>
      <dgm:spPr/>
      <dgm:t>
        <a:bodyPr/>
        <a:lstStyle/>
        <a:p>
          <a:endParaRPr lang="ru-RU"/>
        </a:p>
      </dgm:t>
    </dgm:pt>
    <dgm:pt modelId="{9E3E4BE2-B7F9-4EDB-8550-0D5B061EC523}" type="pres">
      <dgm:prSet presAssocID="{EDEE688D-E571-40BA-B131-B9A712C06B9D}" presName="Name9" presStyleLbl="parChTrans1D2" presStyleIdx="0" presStyleCnt="5"/>
      <dgm:spPr/>
      <dgm:t>
        <a:bodyPr/>
        <a:lstStyle/>
        <a:p>
          <a:endParaRPr lang="ru-RU"/>
        </a:p>
      </dgm:t>
    </dgm:pt>
    <dgm:pt modelId="{8FC0FEE9-96D6-4AA5-B55D-B39E4F31F37A}" type="pres">
      <dgm:prSet presAssocID="{EDEE688D-E571-40BA-B131-B9A712C06B9D}" presName="connTx" presStyleLbl="parChTrans1D2" presStyleIdx="0" presStyleCnt="5"/>
      <dgm:spPr/>
      <dgm:t>
        <a:bodyPr/>
        <a:lstStyle/>
        <a:p>
          <a:endParaRPr lang="ru-RU"/>
        </a:p>
      </dgm:t>
    </dgm:pt>
    <dgm:pt modelId="{88C6EAC7-F063-42F7-A7DE-8C46B565FC17}" type="pres">
      <dgm:prSet presAssocID="{431CFCAB-EC68-4F42-8790-3AFB3BA106B0}" presName="node" presStyleLbl="node1" presStyleIdx="0" presStyleCnt="5" custScaleX="151118" custScaleY="98799" custRadScaleRad="75542" custRadScaleInc="17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FBAE8-AB39-4202-BCDE-3DC2ABC8FA4C}" type="pres">
      <dgm:prSet presAssocID="{C89C1B0D-1F00-47BA-A55E-2879C9AC934C}" presName="Name9" presStyleLbl="parChTrans1D2" presStyleIdx="1" presStyleCnt="5"/>
      <dgm:spPr/>
      <dgm:t>
        <a:bodyPr/>
        <a:lstStyle/>
        <a:p>
          <a:endParaRPr lang="ru-RU"/>
        </a:p>
      </dgm:t>
    </dgm:pt>
    <dgm:pt modelId="{14A197C0-DB35-47FF-B8B7-D2E4AFFFDFDE}" type="pres">
      <dgm:prSet presAssocID="{C89C1B0D-1F00-47BA-A55E-2879C9AC934C}" presName="connTx" presStyleLbl="parChTrans1D2" presStyleIdx="1" presStyleCnt="5"/>
      <dgm:spPr/>
      <dgm:t>
        <a:bodyPr/>
        <a:lstStyle/>
        <a:p>
          <a:endParaRPr lang="ru-RU"/>
        </a:p>
      </dgm:t>
    </dgm:pt>
    <dgm:pt modelId="{D9CAF390-F236-4864-8020-8BCCDEFE127C}" type="pres">
      <dgm:prSet presAssocID="{A01B82FD-AF69-4D93-827B-78B74233BFBD}" presName="node" presStyleLbl="node1" presStyleIdx="1" presStyleCnt="5" custScaleX="212972" custScaleY="118820" custRadScaleRad="120845" custRadScaleInc="452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41E3F-F26E-4727-8F7C-0C87E9851130}" type="pres">
      <dgm:prSet presAssocID="{AB0F4D8D-3213-4B61-82EF-9AEBF7E734D2}" presName="Name9" presStyleLbl="parChTrans1D2" presStyleIdx="2" presStyleCnt="5"/>
      <dgm:spPr/>
      <dgm:t>
        <a:bodyPr/>
        <a:lstStyle/>
        <a:p>
          <a:endParaRPr lang="ru-RU"/>
        </a:p>
      </dgm:t>
    </dgm:pt>
    <dgm:pt modelId="{B1BC96FF-7359-4168-9DC3-56950CCA7FDE}" type="pres">
      <dgm:prSet presAssocID="{AB0F4D8D-3213-4B61-82EF-9AEBF7E734D2}" presName="connTx" presStyleLbl="parChTrans1D2" presStyleIdx="2" presStyleCnt="5"/>
      <dgm:spPr/>
      <dgm:t>
        <a:bodyPr/>
        <a:lstStyle/>
        <a:p>
          <a:endParaRPr lang="ru-RU"/>
        </a:p>
      </dgm:t>
    </dgm:pt>
    <dgm:pt modelId="{6423915F-21BD-43BC-9B60-E7CE81B3DC00}" type="pres">
      <dgm:prSet presAssocID="{5D1AFD90-2AB0-44A2-8CC3-6280C4A9325A}" presName="node" presStyleLbl="node1" presStyleIdx="2" presStyleCnt="5" custScaleX="141095" custScaleY="153440" custRadScaleRad="134970" custRadScaleInc="406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64DA9-A940-4225-89E4-51D6983F9EB8}" type="pres">
      <dgm:prSet presAssocID="{50299067-D889-4A72-9742-ECF26188D52B}" presName="Name9" presStyleLbl="parChTrans1D2" presStyleIdx="3" presStyleCnt="5"/>
      <dgm:spPr/>
      <dgm:t>
        <a:bodyPr/>
        <a:lstStyle/>
        <a:p>
          <a:endParaRPr lang="ru-RU"/>
        </a:p>
      </dgm:t>
    </dgm:pt>
    <dgm:pt modelId="{E407B458-15B7-4CB8-AD12-34DC1E2392EB}" type="pres">
      <dgm:prSet presAssocID="{50299067-D889-4A72-9742-ECF26188D52B}" presName="connTx" presStyleLbl="parChTrans1D2" presStyleIdx="3" presStyleCnt="5"/>
      <dgm:spPr/>
      <dgm:t>
        <a:bodyPr/>
        <a:lstStyle/>
        <a:p>
          <a:endParaRPr lang="ru-RU"/>
        </a:p>
      </dgm:t>
    </dgm:pt>
    <dgm:pt modelId="{B2968A6F-A5AC-46BF-93ED-B8EDEAA991A2}" type="pres">
      <dgm:prSet presAssocID="{074C90A6-348D-47ED-B5EE-172A12F6E2C2}" presName="node" presStyleLbl="node1" presStyleIdx="3" presStyleCnt="5" custScaleX="130616" custScaleY="174128" custRadScaleRad="137675" custRadScaleInc="-389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0DB52-45E2-4D39-B879-BDB9A1780E90}" type="pres">
      <dgm:prSet presAssocID="{0066CD48-B5CE-4F25-9A77-4BA8FE434D32}" presName="Name9" presStyleLbl="parChTrans1D2" presStyleIdx="4" presStyleCnt="5"/>
      <dgm:spPr/>
      <dgm:t>
        <a:bodyPr/>
        <a:lstStyle/>
        <a:p>
          <a:endParaRPr lang="ru-RU"/>
        </a:p>
      </dgm:t>
    </dgm:pt>
    <dgm:pt modelId="{1463332A-62C8-4773-ABD2-2DA2880C2AAD}" type="pres">
      <dgm:prSet presAssocID="{0066CD48-B5CE-4F25-9A77-4BA8FE434D3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8DFEDF81-2C56-4991-AC5F-A9B5F1733857}" type="pres">
      <dgm:prSet presAssocID="{BF2B68B5-A2B1-45A1-B97F-96DCCCBADE00}" presName="node" presStyleLbl="node1" presStyleIdx="4" presStyleCnt="5" custScaleX="190054" custScaleY="113938" custRadScaleRad="129644" custRadScaleInc="-449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021E22-3951-4E45-A9CA-9687CA89F5EE}" srcId="{E18CC8B0-1983-41BD-882C-3439ED21E6C1}" destId="{431CFCAB-EC68-4F42-8790-3AFB3BA106B0}" srcOrd="0" destOrd="0" parTransId="{EDEE688D-E571-40BA-B131-B9A712C06B9D}" sibTransId="{270558E9-831D-4B36-8E22-C6BFE7A296C6}"/>
    <dgm:cxn modelId="{ADF5CD7F-807C-4D12-83B5-3817580D4D59}" type="presOf" srcId="{431CFCAB-EC68-4F42-8790-3AFB3BA106B0}" destId="{88C6EAC7-F063-42F7-A7DE-8C46B565FC17}" srcOrd="0" destOrd="0" presId="urn:microsoft.com/office/officeart/2005/8/layout/radial1"/>
    <dgm:cxn modelId="{A8215D19-F3A1-4BC3-93F2-FD8E07223716}" type="presOf" srcId="{C89C1B0D-1F00-47BA-A55E-2879C9AC934C}" destId="{14A197C0-DB35-47FF-B8B7-D2E4AFFFDFDE}" srcOrd="1" destOrd="0" presId="urn:microsoft.com/office/officeart/2005/8/layout/radial1"/>
    <dgm:cxn modelId="{D7977FFF-0889-48FD-B1CC-CD82493A422C}" type="presOf" srcId="{9F29C900-7787-48FB-9D77-8484C0A8A38D}" destId="{5AF4B050-67AD-45EC-92F0-E34CF669D743}" srcOrd="0" destOrd="0" presId="urn:microsoft.com/office/officeart/2005/8/layout/radial1"/>
    <dgm:cxn modelId="{916CF1E4-3784-487E-A464-CA349CCF7374}" type="presOf" srcId="{BF2B68B5-A2B1-45A1-B97F-96DCCCBADE00}" destId="{8DFEDF81-2C56-4991-AC5F-A9B5F1733857}" srcOrd="0" destOrd="0" presId="urn:microsoft.com/office/officeart/2005/8/layout/radial1"/>
    <dgm:cxn modelId="{EF9E66F7-298E-4CDF-B92C-DA924D4F8056}" type="presOf" srcId="{EDEE688D-E571-40BA-B131-B9A712C06B9D}" destId="{9E3E4BE2-B7F9-4EDB-8550-0D5B061EC523}" srcOrd="0" destOrd="0" presId="urn:microsoft.com/office/officeart/2005/8/layout/radial1"/>
    <dgm:cxn modelId="{36C8A795-6D6F-4A5E-A5E5-5954ADFD20FC}" srcId="{E18CC8B0-1983-41BD-882C-3439ED21E6C1}" destId="{5D1AFD90-2AB0-44A2-8CC3-6280C4A9325A}" srcOrd="2" destOrd="0" parTransId="{AB0F4D8D-3213-4B61-82EF-9AEBF7E734D2}" sibTransId="{401557BB-0466-4F2D-AFFB-E73920473D2E}"/>
    <dgm:cxn modelId="{E0CDC42E-5AC0-48EE-AA27-EA6AADBBB2C1}" srcId="{9F29C900-7787-48FB-9D77-8484C0A8A38D}" destId="{E18CC8B0-1983-41BD-882C-3439ED21E6C1}" srcOrd="0" destOrd="0" parTransId="{9A325E56-3377-4970-8D84-BE4389E780CC}" sibTransId="{2A15DA79-5860-4CDE-A9F6-D911B73D9459}"/>
    <dgm:cxn modelId="{3E767188-D018-49BF-9DD0-09516391ABE0}" type="presOf" srcId="{50299067-D889-4A72-9742-ECF26188D52B}" destId="{40164DA9-A940-4225-89E4-51D6983F9EB8}" srcOrd="0" destOrd="0" presId="urn:microsoft.com/office/officeart/2005/8/layout/radial1"/>
    <dgm:cxn modelId="{0BE265B0-8DD7-4483-9796-DB1DCEFAA5CA}" type="presOf" srcId="{C89C1B0D-1F00-47BA-A55E-2879C9AC934C}" destId="{D54FBAE8-AB39-4202-BCDE-3DC2ABC8FA4C}" srcOrd="0" destOrd="0" presId="urn:microsoft.com/office/officeart/2005/8/layout/radial1"/>
    <dgm:cxn modelId="{EFFC56C0-ADEC-4819-BBCD-A58B1C1D3F44}" type="presOf" srcId="{EDEE688D-E571-40BA-B131-B9A712C06B9D}" destId="{8FC0FEE9-96D6-4AA5-B55D-B39E4F31F37A}" srcOrd="1" destOrd="0" presId="urn:microsoft.com/office/officeart/2005/8/layout/radial1"/>
    <dgm:cxn modelId="{55F8DC3E-BCEF-424E-B6F7-E9C5634CF8A5}" type="presOf" srcId="{AB0F4D8D-3213-4B61-82EF-9AEBF7E734D2}" destId="{B1BC96FF-7359-4168-9DC3-56950CCA7FDE}" srcOrd="1" destOrd="0" presId="urn:microsoft.com/office/officeart/2005/8/layout/radial1"/>
    <dgm:cxn modelId="{1152BD24-2160-494D-87A9-EEB99132C726}" srcId="{E18CC8B0-1983-41BD-882C-3439ED21E6C1}" destId="{BF2B68B5-A2B1-45A1-B97F-96DCCCBADE00}" srcOrd="4" destOrd="0" parTransId="{0066CD48-B5CE-4F25-9A77-4BA8FE434D32}" sibTransId="{E28557A3-A134-4AB1-B8EE-F47B197B45C7}"/>
    <dgm:cxn modelId="{6AA539EF-248B-4782-BEF7-F464EBC4D2E9}" srcId="{E18CC8B0-1983-41BD-882C-3439ED21E6C1}" destId="{074C90A6-348D-47ED-B5EE-172A12F6E2C2}" srcOrd="3" destOrd="0" parTransId="{50299067-D889-4A72-9742-ECF26188D52B}" sibTransId="{5415AC98-011A-45E6-847A-2EFA3CC4A6D5}"/>
    <dgm:cxn modelId="{2F1955AA-E73C-45A7-BF56-4A97B0395EFF}" type="presOf" srcId="{AB0F4D8D-3213-4B61-82EF-9AEBF7E734D2}" destId="{40441E3F-F26E-4727-8F7C-0C87E9851130}" srcOrd="0" destOrd="0" presId="urn:microsoft.com/office/officeart/2005/8/layout/radial1"/>
    <dgm:cxn modelId="{C9F3F67A-AD5C-4B12-A50F-C03A4966B473}" type="presOf" srcId="{A01B82FD-AF69-4D93-827B-78B74233BFBD}" destId="{D9CAF390-F236-4864-8020-8BCCDEFE127C}" srcOrd="0" destOrd="0" presId="urn:microsoft.com/office/officeart/2005/8/layout/radial1"/>
    <dgm:cxn modelId="{EBE5073B-850A-42AF-8651-7F0C4C332CDF}" srcId="{E18CC8B0-1983-41BD-882C-3439ED21E6C1}" destId="{A01B82FD-AF69-4D93-827B-78B74233BFBD}" srcOrd="1" destOrd="0" parTransId="{C89C1B0D-1F00-47BA-A55E-2879C9AC934C}" sibTransId="{0B1E03BA-0A16-485F-A0D7-D4FC7E649924}"/>
    <dgm:cxn modelId="{499AFDC9-01C5-485B-8B15-4EC7BAF07891}" type="presOf" srcId="{5D1AFD90-2AB0-44A2-8CC3-6280C4A9325A}" destId="{6423915F-21BD-43BC-9B60-E7CE81B3DC00}" srcOrd="0" destOrd="0" presId="urn:microsoft.com/office/officeart/2005/8/layout/radial1"/>
    <dgm:cxn modelId="{29AF1A65-BEBE-4252-9574-B117BEC6EF5B}" type="presOf" srcId="{50299067-D889-4A72-9742-ECF26188D52B}" destId="{E407B458-15B7-4CB8-AD12-34DC1E2392EB}" srcOrd="1" destOrd="0" presId="urn:microsoft.com/office/officeart/2005/8/layout/radial1"/>
    <dgm:cxn modelId="{2DD958DB-D48A-4EC2-903C-9A582F4BD01F}" type="presOf" srcId="{0066CD48-B5CE-4F25-9A77-4BA8FE434D32}" destId="{1F50DB52-45E2-4D39-B879-BDB9A1780E90}" srcOrd="0" destOrd="0" presId="urn:microsoft.com/office/officeart/2005/8/layout/radial1"/>
    <dgm:cxn modelId="{02A7D2EC-3DBE-4A5C-90C0-5EB25513D311}" type="presOf" srcId="{E18CC8B0-1983-41BD-882C-3439ED21E6C1}" destId="{A527CC21-991B-4930-A77E-E36584A67069}" srcOrd="0" destOrd="0" presId="urn:microsoft.com/office/officeart/2005/8/layout/radial1"/>
    <dgm:cxn modelId="{8EC18038-7D8C-4C3E-A589-3960C9C594C4}" type="presOf" srcId="{0066CD48-B5CE-4F25-9A77-4BA8FE434D32}" destId="{1463332A-62C8-4773-ABD2-2DA2880C2AAD}" srcOrd="1" destOrd="0" presId="urn:microsoft.com/office/officeart/2005/8/layout/radial1"/>
    <dgm:cxn modelId="{EE4731A6-9FCC-4825-B764-E551D1AFEDB7}" type="presOf" srcId="{074C90A6-348D-47ED-B5EE-172A12F6E2C2}" destId="{B2968A6F-A5AC-46BF-93ED-B8EDEAA991A2}" srcOrd="0" destOrd="0" presId="urn:microsoft.com/office/officeart/2005/8/layout/radial1"/>
    <dgm:cxn modelId="{256476BC-93B5-4D64-8BE7-3E0D340E4E13}" type="presParOf" srcId="{5AF4B050-67AD-45EC-92F0-E34CF669D743}" destId="{A527CC21-991B-4930-A77E-E36584A67069}" srcOrd="0" destOrd="0" presId="urn:microsoft.com/office/officeart/2005/8/layout/radial1"/>
    <dgm:cxn modelId="{D7128C92-BEDB-4040-899B-0E42B1FA9997}" type="presParOf" srcId="{5AF4B050-67AD-45EC-92F0-E34CF669D743}" destId="{9E3E4BE2-B7F9-4EDB-8550-0D5B061EC523}" srcOrd="1" destOrd="0" presId="urn:microsoft.com/office/officeart/2005/8/layout/radial1"/>
    <dgm:cxn modelId="{630E3BD8-6BFE-49EA-B19E-257A2FC3E971}" type="presParOf" srcId="{9E3E4BE2-B7F9-4EDB-8550-0D5B061EC523}" destId="{8FC0FEE9-96D6-4AA5-B55D-B39E4F31F37A}" srcOrd="0" destOrd="0" presId="urn:microsoft.com/office/officeart/2005/8/layout/radial1"/>
    <dgm:cxn modelId="{E72DE8F4-CAE6-48A0-81C2-D52F8E8278DE}" type="presParOf" srcId="{5AF4B050-67AD-45EC-92F0-E34CF669D743}" destId="{88C6EAC7-F063-42F7-A7DE-8C46B565FC17}" srcOrd="2" destOrd="0" presId="urn:microsoft.com/office/officeart/2005/8/layout/radial1"/>
    <dgm:cxn modelId="{712A1D60-EF43-427E-96CB-81FEB3C7DF3B}" type="presParOf" srcId="{5AF4B050-67AD-45EC-92F0-E34CF669D743}" destId="{D54FBAE8-AB39-4202-BCDE-3DC2ABC8FA4C}" srcOrd="3" destOrd="0" presId="urn:microsoft.com/office/officeart/2005/8/layout/radial1"/>
    <dgm:cxn modelId="{43B12915-5F61-47A4-B517-51249A6B29E5}" type="presParOf" srcId="{D54FBAE8-AB39-4202-BCDE-3DC2ABC8FA4C}" destId="{14A197C0-DB35-47FF-B8B7-D2E4AFFFDFDE}" srcOrd="0" destOrd="0" presId="urn:microsoft.com/office/officeart/2005/8/layout/radial1"/>
    <dgm:cxn modelId="{B53626E1-2E5A-4D56-B2F0-FA7CC8A6CCF9}" type="presParOf" srcId="{5AF4B050-67AD-45EC-92F0-E34CF669D743}" destId="{D9CAF390-F236-4864-8020-8BCCDEFE127C}" srcOrd="4" destOrd="0" presId="urn:microsoft.com/office/officeart/2005/8/layout/radial1"/>
    <dgm:cxn modelId="{6A49A1DA-5A01-4864-9BDF-1E87A6813460}" type="presParOf" srcId="{5AF4B050-67AD-45EC-92F0-E34CF669D743}" destId="{40441E3F-F26E-4727-8F7C-0C87E9851130}" srcOrd="5" destOrd="0" presId="urn:microsoft.com/office/officeart/2005/8/layout/radial1"/>
    <dgm:cxn modelId="{368C4A43-B9DC-4D7B-92C9-9F35E3FD9274}" type="presParOf" srcId="{40441E3F-F26E-4727-8F7C-0C87E9851130}" destId="{B1BC96FF-7359-4168-9DC3-56950CCA7FDE}" srcOrd="0" destOrd="0" presId="urn:microsoft.com/office/officeart/2005/8/layout/radial1"/>
    <dgm:cxn modelId="{C6708F5F-2905-4D26-882F-43646AE2324E}" type="presParOf" srcId="{5AF4B050-67AD-45EC-92F0-E34CF669D743}" destId="{6423915F-21BD-43BC-9B60-E7CE81B3DC00}" srcOrd="6" destOrd="0" presId="urn:microsoft.com/office/officeart/2005/8/layout/radial1"/>
    <dgm:cxn modelId="{2C1EE89A-F09B-4188-A226-B42D258A5D07}" type="presParOf" srcId="{5AF4B050-67AD-45EC-92F0-E34CF669D743}" destId="{40164DA9-A940-4225-89E4-51D6983F9EB8}" srcOrd="7" destOrd="0" presId="urn:microsoft.com/office/officeart/2005/8/layout/radial1"/>
    <dgm:cxn modelId="{4F987079-4990-4BC8-96BC-A802AF12C39E}" type="presParOf" srcId="{40164DA9-A940-4225-89E4-51D6983F9EB8}" destId="{E407B458-15B7-4CB8-AD12-34DC1E2392EB}" srcOrd="0" destOrd="0" presId="urn:microsoft.com/office/officeart/2005/8/layout/radial1"/>
    <dgm:cxn modelId="{539C913F-6B3E-444E-B829-6C7F0A34198B}" type="presParOf" srcId="{5AF4B050-67AD-45EC-92F0-E34CF669D743}" destId="{B2968A6F-A5AC-46BF-93ED-B8EDEAA991A2}" srcOrd="8" destOrd="0" presId="urn:microsoft.com/office/officeart/2005/8/layout/radial1"/>
    <dgm:cxn modelId="{51188C33-6C39-4742-9FA4-3C3339EF5E5B}" type="presParOf" srcId="{5AF4B050-67AD-45EC-92F0-E34CF669D743}" destId="{1F50DB52-45E2-4D39-B879-BDB9A1780E90}" srcOrd="9" destOrd="0" presId="urn:microsoft.com/office/officeart/2005/8/layout/radial1"/>
    <dgm:cxn modelId="{589A2B49-BD05-4AA0-8652-C0FE89AC5A4C}" type="presParOf" srcId="{1F50DB52-45E2-4D39-B879-BDB9A1780E90}" destId="{1463332A-62C8-4773-ABD2-2DA2880C2AAD}" srcOrd="0" destOrd="0" presId="urn:microsoft.com/office/officeart/2005/8/layout/radial1"/>
    <dgm:cxn modelId="{2C806811-9476-4149-BFBD-2E0F48E8319F}" type="presParOf" srcId="{5AF4B050-67AD-45EC-92F0-E34CF669D743}" destId="{8DFEDF81-2C56-4991-AC5F-A9B5F173385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7CC21-991B-4930-A77E-E36584A67069}">
      <dsp:nvSpPr>
        <dsp:cNvPr id="0" name=""/>
        <dsp:cNvSpPr/>
      </dsp:nvSpPr>
      <dsp:spPr>
        <a:xfrm>
          <a:off x="3374370" y="2159020"/>
          <a:ext cx="3300196" cy="1259867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Всего </a:t>
          </a: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15 207,7 тыс</a:t>
          </a: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. рублей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857673" y="2343523"/>
        <a:ext cx="2333590" cy="890861"/>
      </dsp:txXfrm>
    </dsp:sp>
    <dsp:sp modelId="{9E3E4BE2-B7F9-4EDB-8550-0D5B061EC523}">
      <dsp:nvSpPr>
        <dsp:cNvPr id="0" name=""/>
        <dsp:cNvSpPr/>
      </dsp:nvSpPr>
      <dsp:spPr>
        <a:xfrm rot="14542609">
          <a:off x="4601379" y="2094595"/>
          <a:ext cx="136414" cy="32396"/>
        </a:xfrm>
        <a:custGeom>
          <a:avLst/>
          <a:gdLst/>
          <a:ahLst/>
          <a:cxnLst/>
          <a:rect l="0" t="0" r="0" b="0"/>
          <a:pathLst>
            <a:path>
              <a:moveTo>
                <a:pt x="0" y="16198"/>
              </a:moveTo>
              <a:lnTo>
                <a:pt x="136414" y="161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666175" y="2107383"/>
        <a:ext cx="6820" cy="6820"/>
      </dsp:txXfrm>
    </dsp:sp>
    <dsp:sp modelId="{88C6EAC7-F063-42F7-A7DE-8C46B565FC17}">
      <dsp:nvSpPr>
        <dsp:cNvPr id="0" name=""/>
        <dsp:cNvSpPr/>
      </dsp:nvSpPr>
      <dsp:spPr>
        <a:xfrm>
          <a:off x="2858242" y="339661"/>
          <a:ext cx="2688991" cy="175802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Муниципальная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159,6 </a:t>
          </a: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252036" y="597118"/>
        <a:ext cx="1901403" cy="1243113"/>
      </dsp:txXfrm>
    </dsp:sp>
    <dsp:sp modelId="{D54FBAE8-AB39-4202-BCDE-3DC2ABC8FA4C}">
      <dsp:nvSpPr>
        <dsp:cNvPr id="0" name=""/>
        <dsp:cNvSpPr/>
      </dsp:nvSpPr>
      <dsp:spPr>
        <a:xfrm rot="8467718">
          <a:off x="3667133" y="3571798"/>
          <a:ext cx="732116" cy="32396"/>
        </a:xfrm>
        <a:custGeom>
          <a:avLst/>
          <a:gdLst/>
          <a:ahLst/>
          <a:cxnLst/>
          <a:rect l="0" t="0" r="0" b="0"/>
          <a:pathLst>
            <a:path>
              <a:moveTo>
                <a:pt x="0" y="16198"/>
              </a:moveTo>
              <a:lnTo>
                <a:pt x="732116" y="161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014888" y="3569693"/>
        <a:ext cx="36605" cy="36605"/>
      </dsp:txXfrm>
    </dsp:sp>
    <dsp:sp modelId="{D9CAF390-F236-4864-8020-8BCCDEFE127C}">
      <dsp:nvSpPr>
        <dsp:cNvPr id="0" name=""/>
        <dsp:cNvSpPr/>
      </dsp:nvSpPr>
      <dsp:spPr>
        <a:xfrm>
          <a:off x="659133" y="3540440"/>
          <a:ext cx="3789620" cy="2479876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Развитие культуры, физической культуры и спорта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4 632,6 </a:t>
          </a: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214110" y="3903609"/>
        <a:ext cx="2679666" cy="1753538"/>
      </dsp:txXfrm>
    </dsp:sp>
    <dsp:sp modelId="{40441E3F-F26E-4727-8F7C-0C87E9851130}">
      <dsp:nvSpPr>
        <dsp:cNvPr id="0" name=""/>
        <dsp:cNvSpPr/>
      </dsp:nvSpPr>
      <dsp:spPr>
        <a:xfrm rot="11319036">
          <a:off x="3208832" y="2518160"/>
          <a:ext cx="284398" cy="32396"/>
        </a:xfrm>
        <a:custGeom>
          <a:avLst/>
          <a:gdLst/>
          <a:ahLst/>
          <a:cxnLst/>
          <a:rect l="0" t="0" r="0" b="0"/>
          <a:pathLst>
            <a:path>
              <a:moveTo>
                <a:pt x="0" y="16198"/>
              </a:moveTo>
              <a:lnTo>
                <a:pt x="284398" y="161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43921" y="2527248"/>
        <a:ext cx="14219" cy="14219"/>
      </dsp:txXfrm>
    </dsp:sp>
    <dsp:sp modelId="{6423915F-21BD-43BC-9B60-E7CE81B3DC00}">
      <dsp:nvSpPr>
        <dsp:cNvPr id="0" name=""/>
        <dsp:cNvSpPr/>
      </dsp:nvSpPr>
      <dsp:spPr>
        <a:xfrm>
          <a:off x="93424" y="912493"/>
          <a:ext cx="3140531" cy="2730308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Управление муниципальными финансами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5 736,3 </a:t>
          </a: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53344" y="1312337"/>
        <a:ext cx="2220691" cy="1930620"/>
      </dsp:txXfrm>
    </dsp:sp>
    <dsp:sp modelId="{40164DA9-A940-4225-89E4-51D6983F9EB8}">
      <dsp:nvSpPr>
        <dsp:cNvPr id="0" name=""/>
        <dsp:cNvSpPr/>
      </dsp:nvSpPr>
      <dsp:spPr>
        <a:xfrm rot="77889">
          <a:off x="6671640" y="2812530"/>
          <a:ext cx="216076" cy="32396"/>
        </a:xfrm>
        <a:custGeom>
          <a:avLst/>
          <a:gdLst/>
          <a:ahLst/>
          <a:cxnLst/>
          <a:rect l="0" t="0" r="0" b="0"/>
          <a:pathLst>
            <a:path>
              <a:moveTo>
                <a:pt x="0" y="16198"/>
              </a:moveTo>
              <a:lnTo>
                <a:pt x="216076" y="161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774276" y="2823326"/>
        <a:ext cx="10803" cy="10803"/>
      </dsp:txXfrm>
    </dsp:sp>
    <dsp:sp modelId="{B2968A6F-A5AC-46BF-93ED-B8EDEAA991A2}">
      <dsp:nvSpPr>
        <dsp:cNvPr id="0" name=""/>
        <dsp:cNvSpPr/>
      </dsp:nvSpPr>
      <dsp:spPr>
        <a:xfrm>
          <a:off x="6887297" y="1461037"/>
          <a:ext cx="2885525" cy="2805648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Обеспечение пожарной </a:t>
          </a:r>
          <a:r>
            <a:rPr lang="ru-RU" sz="1400" b="1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безапасности</a:t>
          </a: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и безопасности людей на водных объектах, профилактика экстремизма и терроризма на территории Божковского сельского поселения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55,0 </a:t>
          </a: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7309872" y="1871915"/>
        <a:ext cx="2040375" cy="1983892"/>
      </dsp:txXfrm>
    </dsp:sp>
    <dsp:sp modelId="{1F50DB52-45E2-4D39-B879-BDB9A1780E90}">
      <dsp:nvSpPr>
        <dsp:cNvPr id="0" name=""/>
        <dsp:cNvSpPr/>
      </dsp:nvSpPr>
      <dsp:spPr>
        <a:xfrm rot="3555302">
          <a:off x="5205493" y="3711239"/>
          <a:ext cx="754407" cy="32396"/>
        </a:xfrm>
        <a:custGeom>
          <a:avLst/>
          <a:gdLst/>
          <a:ahLst/>
          <a:cxnLst/>
          <a:rect l="0" t="0" r="0" b="0"/>
          <a:pathLst>
            <a:path>
              <a:moveTo>
                <a:pt x="0" y="16198"/>
              </a:moveTo>
              <a:lnTo>
                <a:pt x="754407" y="161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63836" y="3708577"/>
        <a:ext cx="37720" cy="37720"/>
      </dsp:txXfrm>
    </dsp:sp>
    <dsp:sp modelId="{8DFEDF81-2C56-4991-AC5F-A9B5F1733857}">
      <dsp:nvSpPr>
        <dsp:cNvPr id="0" name=""/>
        <dsp:cNvSpPr/>
      </dsp:nvSpPr>
      <dsp:spPr>
        <a:xfrm>
          <a:off x="4652562" y="3992734"/>
          <a:ext cx="3381817" cy="2027410"/>
        </a:xfrm>
        <a:prstGeom prst="ellipse">
          <a:avLst/>
        </a:prstGeom>
        <a:solidFill>
          <a:srgbClr val="FF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Благоустройство территории и 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13 825,7 </a:t>
          </a: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147818" y="4289641"/>
        <a:ext cx="2391305" cy="14335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7CC21-991B-4930-A77E-E36584A67069}">
      <dsp:nvSpPr>
        <dsp:cNvPr id="0" name=""/>
        <dsp:cNvSpPr/>
      </dsp:nvSpPr>
      <dsp:spPr>
        <a:xfrm>
          <a:off x="2810162" y="2096278"/>
          <a:ext cx="3578150" cy="1270301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Всего </a:t>
          </a: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12 592,6 </a:t>
          </a: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334170" y="2282309"/>
        <a:ext cx="2530134" cy="898239"/>
      </dsp:txXfrm>
    </dsp:sp>
    <dsp:sp modelId="{9E3E4BE2-B7F9-4EDB-8550-0D5B061EC523}">
      <dsp:nvSpPr>
        <dsp:cNvPr id="0" name=""/>
        <dsp:cNvSpPr/>
      </dsp:nvSpPr>
      <dsp:spPr>
        <a:xfrm rot="16336518">
          <a:off x="4606172" y="2059643"/>
          <a:ext cx="38109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38109" y="176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24274" y="2076349"/>
        <a:ext cx="1905" cy="1905"/>
      </dsp:txXfrm>
    </dsp:sp>
    <dsp:sp modelId="{88C6EAC7-F063-42F7-A7DE-8C46B565FC17}">
      <dsp:nvSpPr>
        <dsp:cNvPr id="0" name=""/>
        <dsp:cNvSpPr/>
      </dsp:nvSpPr>
      <dsp:spPr>
        <a:xfrm>
          <a:off x="3305556" y="285973"/>
          <a:ext cx="2711260" cy="177258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Муниципальная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159,6 </a:t>
          </a: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702611" y="545562"/>
        <a:ext cx="1917150" cy="1253409"/>
      </dsp:txXfrm>
    </dsp:sp>
    <dsp:sp modelId="{D54FBAE8-AB39-4202-BCDE-3DC2ABC8FA4C}">
      <dsp:nvSpPr>
        <dsp:cNvPr id="0" name=""/>
        <dsp:cNvSpPr/>
      </dsp:nvSpPr>
      <dsp:spPr>
        <a:xfrm rot="8428033">
          <a:off x="3167974" y="3557511"/>
          <a:ext cx="817832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817832" y="176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56444" y="3554724"/>
        <a:ext cx="40891" cy="40891"/>
      </dsp:txXfrm>
    </dsp:sp>
    <dsp:sp modelId="{D9CAF390-F236-4864-8020-8BCCDEFE127C}">
      <dsp:nvSpPr>
        <dsp:cNvPr id="0" name=""/>
        <dsp:cNvSpPr/>
      </dsp:nvSpPr>
      <dsp:spPr>
        <a:xfrm>
          <a:off x="164009" y="3564873"/>
          <a:ext cx="3821004" cy="2500413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Развитие культуры, физической культуры и спорта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4 798,3 </a:t>
          </a: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723582" y="3931050"/>
        <a:ext cx="2701858" cy="1768059"/>
      </dsp:txXfrm>
    </dsp:sp>
    <dsp:sp modelId="{40441E3F-F26E-4727-8F7C-0C87E9851130}">
      <dsp:nvSpPr>
        <dsp:cNvPr id="0" name=""/>
        <dsp:cNvSpPr/>
      </dsp:nvSpPr>
      <dsp:spPr>
        <a:xfrm rot="11770990">
          <a:off x="2724867" y="2242233"/>
          <a:ext cx="499094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499094" y="176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961937" y="2247414"/>
        <a:ext cx="24954" cy="24954"/>
      </dsp:txXfrm>
    </dsp:sp>
    <dsp:sp modelId="{6423915F-21BD-43BC-9B60-E7CE81B3DC00}">
      <dsp:nvSpPr>
        <dsp:cNvPr id="0" name=""/>
        <dsp:cNvSpPr/>
      </dsp:nvSpPr>
      <dsp:spPr>
        <a:xfrm>
          <a:off x="246117" y="458979"/>
          <a:ext cx="2531434" cy="2752920"/>
        </a:xfrm>
        <a:prstGeom prst="ellipse">
          <a:avLst/>
        </a:prstGeom>
        <a:solidFill>
          <a:srgbClr val="99FF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Управление муниципальными финансами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5 699,9 </a:t>
          </a: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616837" y="862135"/>
        <a:ext cx="1789994" cy="1946608"/>
      </dsp:txXfrm>
    </dsp:sp>
    <dsp:sp modelId="{40164DA9-A940-4225-89E4-51D6983F9EB8}">
      <dsp:nvSpPr>
        <dsp:cNvPr id="0" name=""/>
        <dsp:cNvSpPr/>
      </dsp:nvSpPr>
      <dsp:spPr>
        <a:xfrm rot="20923758">
          <a:off x="6156683" y="2376158"/>
          <a:ext cx="273289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273289" y="176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86496" y="2386985"/>
        <a:ext cx="13664" cy="13664"/>
      </dsp:txXfrm>
    </dsp:sp>
    <dsp:sp modelId="{B2968A6F-A5AC-46BF-93ED-B8EDEAA991A2}">
      <dsp:nvSpPr>
        <dsp:cNvPr id="0" name=""/>
        <dsp:cNvSpPr/>
      </dsp:nvSpPr>
      <dsp:spPr>
        <a:xfrm>
          <a:off x="6414191" y="590557"/>
          <a:ext cx="2343426" cy="3091329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Обеспечение пожарной </a:t>
          </a:r>
          <a:r>
            <a:rPr lang="ru-RU" sz="1400" b="1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безапасности</a:t>
          </a: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и безопасности людей на водных объектах, профилактика экстремизма и терроризма на территории Божковского сельского поселения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55,0 тыс. </a:t>
          </a:r>
          <a:r>
            <a:rPr lang="ru-RU" sz="1400" b="1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рублей</a:t>
          </a:r>
          <a:r>
            <a:rPr lang="ru-RU" sz="140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й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757378" y="1043272"/>
        <a:ext cx="1657052" cy="2185899"/>
      </dsp:txXfrm>
    </dsp:sp>
    <dsp:sp modelId="{1F50DB52-45E2-4D39-B879-BDB9A1780E90}">
      <dsp:nvSpPr>
        <dsp:cNvPr id="0" name=""/>
        <dsp:cNvSpPr/>
      </dsp:nvSpPr>
      <dsp:spPr>
        <a:xfrm rot="2431399">
          <a:off x="5181619" y="3581633"/>
          <a:ext cx="865835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865835" y="176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92891" y="3577646"/>
        <a:ext cx="43291" cy="43291"/>
      </dsp:txXfrm>
    </dsp:sp>
    <dsp:sp modelId="{8DFEDF81-2C56-4991-AC5F-A9B5F1733857}">
      <dsp:nvSpPr>
        <dsp:cNvPr id="0" name=""/>
        <dsp:cNvSpPr/>
      </dsp:nvSpPr>
      <dsp:spPr>
        <a:xfrm>
          <a:off x="5217670" y="3695289"/>
          <a:ext cx="3409824" cy="2044201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Благоустройство территории и 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1 879,8 </a:t>
          </a: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717027" y="3994655"/>
        <a:ext cx="2411110" cy="14454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7CC21-991B-4930-A77E-E36584A67069}">
      <dsp:nvSpPr>
        <dsp:cNvPr id="0" name=""/>
        <dsp:cNvSpPr/>
      </dsp:nvSpPr>
      <dsp:spPr>
        <a:xfrm>
          <a:off x="2847484" y="2102807"/>
          <a:ext cx="3311095" cy="1264028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Всего </a:t>
          </a: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12 810,2 </a:t>
          </a: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332383" y="2287920"/>
        <a:ext cx="2341297" cy="893802"/>
      </dsp:txXfrm>
    </dsp:sp>
    <dsp:sp modelId="{9E3E4BE2-B7F9-4EDB-8550-0D5B061EC523}">
      <dsp:nvSpPr>
        <dsp:cNvPr id="0" name=""/>
        <dsp:cNvSpPr/>
      </dsp:nvSpPr>
      <dsp:spPr>
        <a:xfrm rot="16542762">
          <a:off x="4536924" y="2053333"/>
          <a:ext cx="65048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65048" y="175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67822" y="2069278"/>
        <a:ext cx="3252" cy="3252"/>
      </dsp:txXfrm>
    </dsp:sp>
    <dsp:sp modelId="{88C6EAC7-F063-42F7-A7DE-8C46B565FC17}">
      <dsp:nvSpPr>
        <dsp:cNvPr id="0" name=""/>
        <dsp:cNvSpPr/>
      </dsp:nvSpPr>
      <dsp:spPr>
        <a:xfrm>
          <a:off x="3311786" y="276588"/>
          <a:ext cx="2697871" cy="1763833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Муниципальная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159,6 тыс</a:t>
          </a: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. рублей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706880" y="534895"/>
        <a:ext cx="1907683" cy="1247219"/>
      </dsp:txXfrm>
    </dsp:sp>
    <dsp:sp modelId="{D54FBAE8-AB39-4202-BCDE-3DC2ABC8FA4C}">
      <dsp:nvSpPr>
        <dsp:cNvPr id="0" name=""/>
        <dsp:cNvSpPr/>
      </dsp:nvSpPr>
      <dsp:spPr>
        <a:xfrm rot="8552918">
          <a:off x="3231419" y="3463628"/>
          <a:ext cx="594402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594402" y="175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13760" y="3466340"/>
        <a:ext cx="29720" cy="29720"/>
      </dsp:txXfrm>
    </dsp:sp>
    <dsp:sp modelId="{D9CAF390-F236-4864-8020-8BCCDEFE127C}">
      <dsp:nvSpPr>
        <dsp:cNvPr id="0" name=""/>
        <dsp:cNvSpPr/>
      </dsp:nvSpPr>
      <dsp:spPr>
        <a:xfrm>
          <a:off x="272360" y="3458617"/>
          <a:ext cx="3802135" cy="2121263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Развитие культуры, физической культуры и спорта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4 993,9 </a:t>
          </a: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829170" y="3769269"/>
        <a:ext cx="2688515" cy="1499959"/>
      </dsp:txXfrm>
    </dsp:sp>
    <dsp:sp modelId="{40441E3F-F26E-4727-8F7C-0C87E9851130}">
      <dsp:nvSpPr>
        <dsp:cNvPr id="0" name=""/>
        <dsp:cNvSpPr/>
      </dsp:nvSpPr>
      <dsp:spPr>
        <a:xfrm rot="11827109">
          <a:off x="2728100" y="2247189"/>
          <a:ext cx="497458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497458" y="175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964393" y="2252324"/>
        <a:ext cx="24872" cy="24872"/>
      </dsp:txXfrm>
    </dsp:sp>
    <dsp:sp modelId="{6423915F-21BD-43BC-9B60-E7CE81B3DC00}">
      <dsp:nvSpPr>
        <dsp:cNvPr id="0" name=""/>
        <dsp:cNvSpPr/>
      </dsp:nvSpPr>
      <dsp:spPr>
        <a:xfrm>
          <a:off x="267848" y="448657"/>
          <a:ext cx="2518933" cy="2739325"/>
        </a:xfrm>
        <a:prstGeom prst="ellipse">
          <a:avLst/>
        </a:prstGeom>
        <a:solidFill>
          <a:srgbClr val="99FF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Управление муниципальными финансами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5 699,9 </a:t>
          </a: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636737" y="849822"/>
        <a:ext cx="1781155" cy="1936995"/>
      </dsp:txXfrm>
    </dsp:sp>
    <dsp:sp modelId="{40164DA9-A940-4225-89E4-51D6983F9EB8}">
      <dsp:nvSpPr>
        <dsp:cNvPr id="0" name=""/>
        <dsp:cNvSpPr/>
      </dsp:nvSpPr>
      <dsp:spPr>
        <a:xfrm rot="20917396">
          <a:off x="5963088" y="2377270"/>
          <a:ext cx="459186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459186" y="175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181201" y="2383362"/>
        <a:ext cx="22959" cy="22959"/>
      </dsp:txXfrm>
    </dsp:sp>
    <dsp:sp modelId="{B2968A6F-A5AC-46BF-93ED-B8EDEAA991A2}">
      <dsp:nvSpPr>
        <dsp:cNvPr id="0" name=""/>
        <dsp:cNvSpPr/>
      </dsp:nvSpPr>
      <dsp:spPr>
        <a:xfrm>
          <a:off x="6404705" y="563248"/>
          <a:ext cx="2331854" cy="3108663"/>
        </a:xfrm>
        <a:prstGeom prst="ellipse">
          <a:avLst/>
        </a:prstGeom>
        <a:solidFill>
          <a:srgbClr val="FF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Обеспечение пожарной </a:t>
          </a:r>
          <a:r>
            <a:rPr lang="ru-RU" sz="1400" b="1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безапасности</a:t>
          </a: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и безопасности людей на водных объектах, профилактика экстремизма и терроризма на территории Божковского сельского поселения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55,0 тыс. рублей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746197" y="1018501"/>
        <a:ext cx="1648870" cy="2198157"/>
      </dsp:txXfrm>
    </dsp:sp>
    <dsp:sp modelId="{1F50DB52-45E2-4D39-B879-BDB9A1780E90}">
      <dsp:nvSpPr>
        <dsp:cNvPr id="0" name=""/>
        <dsp:cNvSpPr/>
      </dsp:nvSpPr>
      <dsp:spPr>
        <a:xfrm rot="2349797">
          <a:off x="5106121" y="3569262"/>
          <a:ext cx="885898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885898" y="175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26923" y="3564686"/>
        <a:ext cx="44294" cy="44294"/>
      </dsp:txXfrm>
    </dsp:sp>
    <dsp:sp modelId="{8DFEDF81-2C56-4991-AC5F-A9B5F1733857}">
      <dsp:nvSpPr>
        <dsp:cNvPr id="0" name=""/>
        <dsp:cNvSpPr/>
      </dsp:nvSpPr>
      <dsp:spPr>
        <a:xfrm>
          <a:off x="5201653" y="3668621"/>
          <a:ext cx="3392986" cy="2034106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Благоустройство территории и 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1 901,8 </a:t>
          </a: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тыс. рублей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698544" y="3966509"/>
        <a:ext cx="2399204" cy="1438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39C09-552A-4EBE-B6CE-0D95450A0433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48FDB-9235-427B-B295-48AEB6024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468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3C5C-CA0B-48AF-B09C-37655A2938EF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17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3C5C-CA0B-48AF-B09C-37655A2938EF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16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901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4" y="2226504"/>
            <a:ext cx="789023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4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1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27.01.2021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4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92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020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0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59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7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7" y="484820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6" y="483755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352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5" y="6387911"/>
            <a:ext cx="1320799" cy="228659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78" y="6387910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67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7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5" y="1211129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2" y="6365498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02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04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066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12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07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179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9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2673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488024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96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8130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987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032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96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95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3560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0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077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371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903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1" y="651691"/>
            <a:ext cx="80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2" y="2900293"/>
            <a:ext cx="825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1" y="927100"/>
            <a:ext cx="8213847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5" y="3809279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5000817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48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9802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042437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435622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1585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767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2057400"/>
            <a:ext cx="8562673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09"/>
            <a:ext cx="8562672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2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47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19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8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4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65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0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59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7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7" y="484820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6" y="483755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96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5" y="6387911"/>
            <a:ext cx="1320799" cy="228659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78" y="6387910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74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7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5" y="1211129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2" y="6365498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38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4" y="2226504"/>
            <a:ext cx="789023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4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1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27.01.2021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4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19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1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196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2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76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1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061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1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1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2" y="2489201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36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02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083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36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6" y="3086846"/>
            <a:ext cx="3616785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183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926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514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2673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488024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81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1" y="651691"/>
            <a:ext cx="80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2" y="2900293"/>
            <a:ext cx="825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1" y="927100"/>
            <a:ext cx="8213847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5" y="3809279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5000817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94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2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53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2057400"/>
            <a:ext cx="8562673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09"/>
            <a:ext cx="8562672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13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47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19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8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4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24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0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59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7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7" y="484820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6" y="483755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367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5" y="6387911"/>
            <a:ext cx="1320799" cy="228659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78" y="6387910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823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7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5" y="1211129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2" y="6365498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05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4" y="2226504"/>
            <a:ext cx="789023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4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1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27.01.2021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4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629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41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2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5720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1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77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1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1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2" y="2489201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36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89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1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31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65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96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6" y="3086846"/>
            <a:ext cx="3616785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868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289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222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2673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488024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59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1" y="651691"/>
            <a:ext cx="80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2" y="2900293"/>
            <a:ext cx="825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1" y="927100"/>
            <a:ext cx="8213847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5" y="3809279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5000817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28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2057400"/>
            <a:ext cx="8562673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09"/>
            <a:ext cx="8562672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23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47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19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8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4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2936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0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59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7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7" y="484820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6" y="483755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7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1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1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2" y="2489201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36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68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5" y="6387911"/>
            <a:ext cx="1320799" cy="228659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78" y="6387910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61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7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5" y="1211129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2" y="6365498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59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4" y="2226504"/>
            <a:ext cx="789023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4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1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27.01.2021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4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17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461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2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12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1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246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1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1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2" y="2489201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36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31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3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34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6" y="3086846"/>
            <a:ext cx="3616785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18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0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96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943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2673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488024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82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1" y="651691"/>
            <a:ext cx="80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2" y="2900293"/>
            <a:ext cx="825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1" y="927100"/>
            <a:ext cx="8213847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5" y="3809279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5000817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2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2057400"/>
            <a:ext cx="8562673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09"/>
            <a:ext cx="8562672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0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47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19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8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4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2816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0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59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7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7" y="484820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6" y="483755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2353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5" y="6387911"/>
            <a:ext cx="1320799" cy="228659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78" y="6387910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7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5" y="1211129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2" y="6365498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987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4" y="2226504"/>
            <a:ext cx="789023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4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1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27.01.2021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4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08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87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4940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2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762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1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94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1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1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2" y="2489201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36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79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13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69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6" y="3086846"/>
            <a:ext cx="3616785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48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98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848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2673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488024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98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6" y="3086846"/>
            <a:ext cx="3616785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567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1" y="651691"/>
            <a:ext cx="80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2" y="2900293"/>
            <a:ext cx="825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1" y="927100"/>
            <a:ext cx="8213847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5" y="3809279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5000817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9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2057400"/>
            <a:ext cx="8562673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09"/>
            <a:ext cx="8562672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544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47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19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8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4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718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0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59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7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7" y="484820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6" y="483755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957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5" y="6387911"/>
            <a:ext cx="1320799" cy="228659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78" y="6387910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01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7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5" y="1211129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2" y="6365498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82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4" y="2226504"/>
            <a:ext cx="789023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4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1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27.01.2021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4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23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223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2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6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1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169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701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1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1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2" y="2489201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36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78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25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076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6" y="3086846"/>
            <a:ext cx="3616785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13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60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348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2673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488024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54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1" y="651691"/>
            <a:ext cx="80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2" y="2900293"/>
            <a:ext cx="825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1" y="927100"/>
            <a:ext cx="8213847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5" y="3809279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5000817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67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2057400"/>
            <a:ext cx="8562673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09"/>
            <a:ext cx="8562672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516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47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19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8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4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45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0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58" y="6365499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2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9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0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58" y="6365499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2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0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58" y="6365499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2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0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58" y="6365499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2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54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0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58" y="6365499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2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5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0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58" y="6365499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2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4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6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27.01.2021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1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61708" y="1593273"/>
            <a:ext cx="9068586" cy="3768436"/>
          </a:xfrm>
        </p:spPr>
        <p:txBody>
          <a:bodyPr/>
          <a:lstStyle/>
          <a:p>
            <a:r>
              <a:rPr lang="ru-RU" sz="4800" b="1" dirty="0" smtClean="0"/>
              <a:t>Проект</a:t>
            </a:r>
            <a:r>
              <a:rPr lang="ru-RU" sz="4800" dirty="0" smtClean="0"/>
              <a:t> </a:t>
            </a:r>
            <a:r>
              <a:rPr lang="ru-RU" sz="4800" b="1" dirty="0" smtClean="0"/>
              <a:t>бюджета Божковского сельского поселения на 2021 год и плановый период 2022 и 2023 годов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96845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9550" y="188640"/>
            <a:ext cx="10663706" cy="648072"/>
          </a:xfr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Расходы бюджета Божковского сельского  поселения Красносулинского района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2022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году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742628"/>
              </p:ext>
            </p:extLst>
          </p:nvPr>
        </p:nvGraphicFramePr>
        <p:xfrm>
          <a:off x="423238" y="1142888"/>
          <a:ext cx="864096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118" y="3580326"/>
            <a:ext cx="3485882" cy="327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8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1298">
        <p14:reveal/>
      </p:transition>
    </mc:Choice>
    <mc:Fallback xmlns="">
      <p:transition spd="slow" advClick="0" advTm="212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8186" y="188640"/>
            <a:ext cx="10779617" cy="648072"/>
          </a:xfrm>
          <a:solidFill>
            <a:srgbClr val="00FF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Расходы бюджета Божковского сельского  поселения Красносулинского района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2023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году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159696"/>
              </p:ext>
            </p:extLst>
          </p:nvPr>
        </p:nvGraphicFramePr>
        <p:xfrm>
          <a:off x="798490" y="1052736"/>
          <a:ext cx="917026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http://scr.templates.com/screenshots/illustrations/vector-illustration-picturing-a-calculator-a-pen-papers-rouleaus-of-coins-and-heaps-of-banknotes.2100.21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242" y="3490176"/>
            <a:ext cx="2875299" cy="322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7539" y="3670479"/>
            <a:ext cx="3014461" cy="349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7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1298">
        <p14:reveal/>
      </p:transition>
    </mc:Choice>
    <mc:Fallback xmlns="">
      <p:transition spd="slow" advClick="0" advTm="212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кругленный прямоугольник 1"/>
          <p:cNvGrpSpPr>
            <a:grpSpLocks/>
          </p:cNvGrpSpPr>
          <p:nvPr/>
        </p:nvGrpSpPr>
        <p:grpSpPr bwMode="auto">
          <a:xfrm>
            <a:off x="1676400" y="152400"/>
            <a:ext cx="8796338" cy="768350"/>
            <a:chOff x="73" y="96"/>
            <a:chExt cx="5564" cy="484"/>
          </a:xfrm>
        </p:grpSpPr>
        <p:pic>
          <p:nvPicPr>
            <p:cNvPr id="26625" name="Скругленный прямоугольник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" y="96"/>
              <a:ext cx="5564" cy="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26" name="Text Box 2"/>
            <p:cNvSpPr txBox="1">
              <a:spLocks noChangeArrowheads="1"/>
            </p:cNvSpPr>
            <p:nvPr/>
          </p:nvSpPr>
          <p:spPr bwMode="auto">
            <a:xfrm>
              <a:off x="133" y="127"/>
              <a:ext cx="5449" cy="3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5" rIns="91431" bIns="45715" anchor="ctr"/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>
                  <a:solidFill>
                    <a:prstClr val="black"/>
                  </a:solidFill>
                </a:rPr>
                <a:t>Структура расходов по программному принципу</a:t>
              </a:r>
            </a:p>
          </p:txBody>
        </p:sp>
      </p:grpSp>
      <p:sp>
        <p:nvSpPr>
          <p:cNvPr id="26630" name="AutoShape 6"/>
          <p:cNvSpPr>
            <a:spLocks noChangeArrowheads="1"/>
          </p:cNvSpPr>
          <p:nvPr/>
        </p:nvSpPr>
        <p:spPr bwMode="auto">
          <a:xfrm rot="5400000">
            <a:off x="6094010" y="-1692039"/>
            <a:ext cx="432271" cy="5921376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Arial" charset="0"/>
              </a:rPr>
              <a:t>БЮДЖЕТ</a:t>
            </a: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 rot="5400000">
            <a:off x="6024649" y="-405363"/>
            <a:ext cx="720229" cy="5220308"/>
          </a:xfrm>
          <a:prstGeom prst="flowChartAlternateProcess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</a:rPr>
              <a:t>Программные и непрограммные расходы</a:t>
            </a: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 rot="5400000">
            <a:off x="1932714" y="4098742"/>
            <a:ext cx="2375522" cy="230346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Муниципальные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программы (тыс. руб.)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15 207,7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Непрограммные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расходы (тыс. руб.)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684,8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 rot="5400000">
            <a:off x="8200280" y="4117373"/>
            <a:ext cx="2439909" cy="223202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Муниципальные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программы (тыс. руб.)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12 810,2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Непрограммные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расходы (тыс. руб.)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763,9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6258862" y="155679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39" name="Freeform 15"/>
          <p:cNvSpPr>
            <a:spLocks/>
          </p:cNvSpPr>
          <p:nvPr/>
        </p:nvSpPr>
        <p:spPr bwMode="auto">
          <a:xfrm>
            <a:off x="8950892" y="2418556"/>
            <a:ext cx="799063" cy="719138"/>
          </a:xfrm>
          <a:custGeom>
            <a:avLst/>
            <a:gdLst>
              <a:gd name="T0" fmla="*/ 0 w 589"/>
              <a:gd name="T1" fmla="*/ 0 h 453"/>
              <a:gd name="T2" fmla="*/ 581 w 589"/>
              <a:gd name="T3" fmla="*/ 1 h 453"/>
              <a:gd name="T4" fmla="*/ 589 w 589"/>
              <a:gd name="T5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9" h="453">
                <a:moveTo>
                  <a:pt x="0" y="0"/>
                </a:moveTo>
                <a:lnTo>
                  <a:pt x="581" y="1"/>
                </a:lnTo>
                <a:lnTo>
                  <a:pt x="589" y="45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40" name="Freeform 16"/>
          <p:cNvSpPr>
            <a:spLocks/>
          </p:cNvSpPr>
          <p:nvPr/>
        </p:nvSpPr>
        <p:spPr bwMode="auto">
          <a:xfrm>
            <a:off x="2975545" y="2418557"/>
            <a:ext cx="953350" cy="725487"/>
          </a:xfrm>
          <a:custGeom>
            <a:avLst/>
            <a:gdLst>
              <a:gd name="T0" fmla="*/ 365 w 365"/>
              <a:gd name="T1" fmla="*/ 3 h 457"/>
              <a:gd name="T2" fmla="*/ 0 w 365"/>
              <a:gd name="T3" fmla="*/ 0 h 457"/>
              <a:gd name="T4" fmla="*/ 2 w 365"/>
              <a:gd name="T5" fmla="*/ 457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5" h="457">
                <a:moveTo>
                  <a:pt x="365" y="3"/>
                </a:moveTo>
                <a:lnTo>
                  <a:pt x="0" y="0"/>
                </a:lnTo>
                <a:lnTo>
                  <a:pt x="2" y="45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 rot="5400000">
            <a:off x="5120393" y="4003115"/>
            <a:ext cx="2379503" cy="252095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Муниципальные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программы (тыс. руб.)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Arial" charset="0"/>
              </a:rPr>
              <a:t>12 </a:t>
            </a: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592,6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Непрограммные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расходы (тыс. руб.)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630,3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6317810" y="2633082"/>
            <a:ext cx="0" cy="4675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Выноска со стрелкой вниз 5"/>
          <p:cNvSpPr/>
          <p:nvPr/>
        </p:nvSpPr>
        <p:spPr>
          <a:xfrm>
            <a:off x="2616814" y="3138294"/>
            <a:ext cx="799064" cy="875137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</a:rPr>
              <a:t>2021 год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5885762" y="3168834"/>
            <a:ext cx="864096" cy="940121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</a:rPr>
              <a:t>2022 год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9270833" y="3183279"/>
            <a:ext cx="852228" cy="824233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</a:rPr>
              <a:t>2023 год</a:t>
            </a:r>
          </a:p>
        </p:txBody>
      </p:sp>
    </p:spTree>
    <p:extLst>
      <p:ext uri="{BB962C8B-B14F-4D97-AF65-F5344CB8AC3E}">
        <p14:creationId xmlns:p14="http://schemas.microsoft.com/office/powerpoint/2010/main" val="359244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Заголовок 3"/>
          <p:cNvSpPr>
            <a:spLocks noGrp="1"/>
          </p:cNvSpPr>
          <p:nvPr>
            <p:ph type="title"/>
          </p:nvPr>
        </p:nvSpPr>
        <p:spPr>
          <a:xfrm>
            <a:off x="1919288" y="115889"/>
            <a:ext cx="8424862" cy="136842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Доля расходов бюджета в рамках муниципальных программ в общем объеме расходов в 2021 году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818301275"/>
              </p:ext>
            </p:extLst>
          </p:nvPr>
        </p:nvGraphicFramePr>
        <p:xfrm>
          <a:off x="1919288" y="1397000"/>
          <a:ext cx="8569200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163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Заголовок 3"/>
          <p:cNvSpPr>
            <a:spLocks noGrp="1"/>
          </p:cNvSpPr>
          <p:nvPr>
            <p:ph type="title"/>
          </p:nvPr>
        </p:nvSpPr>
        <p:spPr>
          <a:xfrm>
            <a:off x="1919288" y="115889"/>
            <a:ext cx="8424862" cy="136842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Доля расходов бюджета в рамках муниципальных программ в общем объеме расходов в 2022 году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201089432"/>
              </p:ext>
            </p:extLst>
          </p:nvPr>
        </p:nvGraphicFramePr>
        <p:xfrm>
          <a:off x="1919288" y="1397000"/>
          <a:ext cx="8569200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391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Заголовок 3"/>
          <p:cNvSpPr>
            <a:spLocks noGrp="1"/>
          </p:cNvSpPr>
          <p:nvPr>
            <p:ph type="title"/>
          </p:nvPr>
        </p:nvSpPr>
        <p:spPr>
          <a:xfrm>
            <a:off x="1919288" y="115889"/>
            <a:ext cx="8424862" cy="136842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Доля расходов бюджета в рамках муниципальных программ в общем объеме расходов в 2023 году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629857971"/>
              </p:ext>
            </p:extLst>
          </p:nvPr>
        </p:nvGraphicFramePr>
        <p:xfrm>
          <a:off x="1919288" y="1397000"/>
          <a:ext cx="8569200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16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10335616"/>
              </p:ext>
            </p:extLst>
          </p:nvPr>
        </p:nvGraphicFramePr>
        <p:xfrm>
          <a:off x="1524000" y="650306"/>
          <a:ext cx="9886682" cy="6020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75520" y="188642"/>
            <a:ext cx="8784976" cy="83099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2400" b="1" i="1" dirty="0">
                <a:solidFill>
                  <a:srgbClr val="FF0000"/>
                </a:solidFill>
              </a:rPr>
              <a:t>Структура расходов бюджета поселения на </a:t>
            </a:r>
            <a:r>
              <a:rPr lang="ru-RU" sz="2400" b="1" i="1" dirty="0" smtClean="0">
                <a:solidFill>
                  <a:srgbClr val="FF0000"/>
                </a:solidFill>
              </a:rPr>
              <a:t>2021 год </a:t>
            </a:r>
            <a:r>
              <a:rPr lang="ru-RU" sz="2400" b="1" i="1" dirty="0">
                <a:solidFill>
                  <a:srgbClr val="FF0000"/>
                </a:solidFill>
              </a:rPr>
              <a:t>по муниципальным программам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7839856" y="2248525"/>
            <a:ext cx="629587" cy="794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7300210" y="1019639"/>
            <a:ext cx="2653259" cy="122888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Развитие транспортной системы 798,5 тыс. 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03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68424925"/>
              </p:ext>
            </p:extLst>
          </p:nvPr>
        </p:nvGraphicFramePr>
        <p:xfrm>
          <a:off x="1524000" y="650306"/>
          <a:ext cx="9144000" cy="606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29555" y="188642"/>
            <a:ext cx="9388699" cy="830997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Структура расходов бюджета поселения на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2022 год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 муниципальным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программам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39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85820330"/>
              </p:ext>
            </p:extLst>
          </p:nvPr>
        </p:nvGraphicFramePr>
        <p:xfrm>
          <a:off x="1524000" y="650306"/>
          <a:ext cx="9144000" cy="6035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03512" y="188642"/>
            <a:ext cx="8712968" cy="830997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2400" b="1" i="1" dirty="0">
                <a:solidFill>
                  <a:srgbClr val="FF0000"/>
                </a:solidFill>
              </a:rPr>
              <a:t>Структура расходов бюджета поселения на </a:t>
            </a:r>
            <a:r>
              <a:rPr lang="ru-RU" sz="2400" b="1" i="1" dirty="0" smtClean="0">
                <a:solidFill>
                  <a:srgbClr val="FF0000"/>
                </a:solidFill>
              </a:rPr>
              <a:t>2023 </a:t>
            </a:r>
            <a:r>
              <a:rPr lang="ru-RU" sz="2400" b="1" i="1" dirty="0">
                <a:solidFill>
                  <a:srgbClr val="FF0000"/>
                </a:solidFill>
              </a:rPr>
              <a:t>год по муниципальным </a:t>
            </a:r>
            <a:r>
              <a:rPr lang="ru-RU" sz="2400" b="1" i="1" dirty="0" smtClean="0">
                <a:solidFill>
                  <a:srgbClr val="FF0000"/>
                </a:solidFill>
              </a:rPr>
              <a:t>программам</a:t>
            </a:r>
            <a:endParaRPr lang="ru-RU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0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6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04" y="2286000"/>
            <a:ext cx="5834130" cy="4333741"/>
          </a:xfrm>
        </p:spPr>
      </p:pic>
    </p:spTree>
    <p:extLst>
      <p:ext uri="{BB962C8B-B14F-4D97-AF65-F5344CB8AC3E}">
        <p14:creationId xmlns:p14="http://schemas.microsoft.com/office/powerpoint/2010/main" val="7306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104" y="784262"/>
            <a:ext cx="10058400" cy="1371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92" y="110836"/>
            <a:ext cx="6027117" cy="338050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92" y="3325093"/>
            <a:ext cx="6027117" cy="35329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" y="124691"/>
            <a:ext cx="5911403" cy="3186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" y="3311237"/>
            <a:ext cx="5911404" cy="354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6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620687"/>
          </a:xfr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600" b="1" i="1" dirty="0">
                <a:solidFill>
                  <a:srgbClr val="FF0000"/>
                </a:solidFill>
                <a:cs typeface="Aharoni" panose="02010803020104030203" pitchFamily="2" charset="-79"/>
              </a:rPr>
              <a:t>ОСНОВНЫЕ ПАРАМЕТРЫ БЮДЖЕТА БОЖКОВСКОГО СЕЛЬСКОГО ПОСЕЛЕНИЯ  </a:t>
            </a:r>
            <a:br>
              <a:rPr lang="ru-RU" sz="1600" b="1" i="1" dirty="0">
                <a:solidFill>
                  <a:srgbClr val="FF0000"/>
                </a:solidFill>
                <a:cs typeface="Aharoni" panose="02010803020104030203" pitchFamily="2" charset="-79"/>
              </a:rPr>
            </a:br>
            <a:r>
              <a:rPr lang="ru-RU" sz="1600" b="1" i="1" dirty="0">
                <a:solidFill>
                  <a:srgbClr val="FF0000"/>
                </a:solidFill>
                <a:cs typeface="Aharoni" panose="02010803020104030203" pitchFamily="2" charset="-79"/>
              </a:rPr>
              <a:t>КРАСНОСУЛИНСКОГО РАЙОНА НА </a:t>
            </a:r>
            <a:r>
              <a:rPr lang="ru-RU" sz="1600" b="1" i="1" dirty="0" smtClean="0">
                <a:solidFill>
                  <a:srgbClr val="FF0000"/>
                </a:solidFill>
                <a:cs typeface="Aharoni" panose="02010803020104030203" pitchFamily="2" charset="-79"/>
              </a:rPr>
              <a:t>2021 </a:t>
            </a:r>
            <a:r>
              <a:rPr lang="ru-RU" sz="1600" b="1" i="1" dirty="0">
                <a:solidFill>
                  <a:srgbClr val="FF0000"/>
                </a:solidFill>
                <a:cs typeface="Aharoni" panose="02010803020104030203" pitchFamily="2" charset="-79"/>
              </a:rPr>
              <a:t>ГОД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156969"/>
              </p:ext>
            </p:extLst>
          </p:nvPr>
        </p:nvGraphicFramePr>
        <p:xfrm>
          <a:off x="0" y="620688"/>
          <a:ext cx="12192000" cy="6257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2790"/>
                <a:gridCol w="6279210"/>
              </a:tblGrid>
              <a:tr h="6009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Доходы бюджета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15 892,5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Расходы бюджета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15 892,5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4653">
                <a:tc gridSpan="2"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тыс. рублей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17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Налог на доходы физических лиц  </a:t>
                      </a:r>
                      <a:r>
                        <a:rPr lang="ru-RU" sz="1400" baseline="0" dirty="0" smtClean="0"/>
                        <a:t>9 352,0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Общегосударственные </a:t>
                      </a:r>
                      <a:r>
                        <a:rPr lang="ru-RU" sz="1400" dirty="0" smtClean="0"/>
                        <a:t>вопросы</a:t>
                      </a:r>
                      <a:r>
                        <a:rPr lang="ru-RU" sz="1400" baseline="0" dirty="0" smtClean="0"/>
                        <a:t>  </a:t>
                      </a:r>
                      <a:r>
                        <a:rPr lang="ru-RU" sz="1400" dirty="0" smtClean="0"/>
                        <a:t>6 257,4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88430"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Земельный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smtClean="0"/>
                        <a:t>налог   </a:t>
                      </a:r>
                      <a:r>
                        <a:rPr lang="ru-RU" sz="1400" dirty="0" smtClean="0"/>
                        <a:t>2 299,9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Национальная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оборона 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207,3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59076"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Налог </a:t>
                      </a:r>
                      <a:r>
                        <a:rPr lang="ru-RU" sz="1400" dirty="0" smtClean="0"/>
                        <a:t>на имущество </a:t>
                      </a:r>
                      <a:r>
                        <a:rPr lang="ru-RU" sz="1400" dirty="0" err="1" smtClean="0"/>
                        <a:t>физ.лиц</a:t>
                      </a:r>
                      <a:r>
                        <a:rPr lang="ru-RU" sz="1400" baseline="0" dirty="0" smtClean="0"/>
                        <a:t>  </a:t>
                      </a:r>
                      <a:r>
                        <a:rPr lang="ru-RU" sz="1400" dirty="0" smtClean="0"/>
                        <a:t>156,0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>
                        <a:effectLst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   52,0</a:t>
                      </a:r>
                    </a:p>
                    <a:p>
                      <a:pPr algn="ctr"/>
                      <a:endParaRPr lang="ru-RU" sz="140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3222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effectLst/>
                      </a:endParaRPr>
                    </a:p>
                    <a:p>
                      <a:pPr algn="ctr"/>
                      <a:r>
                        <a:rPr lang="ru-RU" sz="1400" dirty="0" smtClean="0">
                          <a:effectLst/>
                        </a:rPr>
                        <a:t>Единый </a:t>
                      </a:r>
                      <a:r>
                        <a:rPr lang="ru-RU" sz="1400" dirty="0" smtClean="0">
                          <a:effectLst/>
                        </a:rPr>
                        <a:t>сельскохозяйственный налог</a:t>
                      </a:r>
                      <a:r>
                        <a:rPr lang="ru-RU" sz="1400" baseline="0" dirty="0" smtClean="0">
                          <a:effectLst/>
                        </a:rPr>
                        <a:t>  </a:t>
                      </a:r>
                      <a:r>
                        <a:rPr lang="ru-RU" sz="1400" dirty="0" smtClean="0">
                          <a:effectLst/>
                        </a:rPr>
                        <a:t>613,6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Национальная экономика 823,5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5907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 от использования имущества, находящегося в государственной собственности</a:t>
                      </a:r>
                      <a:r>
                        <a:rPr lang="ru-RU" sz="1400" baseline="0" dirty="0" smtClean="0"/>
                        <a:t>  </a:t>
                      </a:r>
                      <a:r>
                        <a:rPr lang="ru-RU" sz="1400" dirty="0" smtClean="0"/>
                        <a:t>95,9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  3 825,7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Образование  22,0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66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Штрафы</a:t>
                      </a:r>
                      <a:r>
                        <a:rPr lang="ru-RU" sz="1400" dirty="0" smtClean="0"/>
                        <a:t>, санкции,</a:t>
                      </a:r>
                      <a:r>
                        <a:rPr lang="ru-RU" sz="1400" baseline="0" dirty="0" smtClean="0"/>
                        <a:t> возмещение ущерба  </a:t>
                      </a:r>
                      <a:r>
                        <a:rPr lang="ru-RU" sz="1400" baseline="0" dirty="0" smtClean="0"/>
                        <a:t>2,2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кинематография 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4 612,6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376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Безвозмездные </a:t>
                      </a:r>
                      <a:r>
                        <a:rPr lang="ru-RU" sz="1400" dirty="0" smtClean="0"/>
                        <a:t>поступления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3 372,9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Социальная политика 72,0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Физическая культура и спорт 20,0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082563"/>
      </p:ext>
    </p:extLst>
  </p:cSld>
  <p:clrMapOvr>
    <a:masterClrMapping/>
  </p:clrMapOvr>
  <p:transition spd="slow" advClick="0" advTm="21437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20688"/>
          </a:xfrm>
          <a:solidFill>
            <a:srgbClr val="00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600" b="1" i="1" dirty="0">
                <a:solidFill>
                  <a:srgbClr val="0070C0"/>
                </a:solidFill>
                <a:cs typeface="Aharoni" panose="02010803020104030203" pitchFamily="2" charset="-79"/>
              </a:rPr>
              <a:t>ОСНОВНЫЕ ПАРАМЕТРЫ БЮДЖЕТА БОЖКОВСКОГО СЕЛЬСКОГО ПОСЕЛЕНИЯ  </a:t>
            </a:r>
            <a:br>
              <a:rPr lang="ru-RU" sz="1600" b="1" i="1" dirty="0">
                <a:solidFill>
                  <a:srgbClr val="0070C0"/>
                </a:solidFill>
                <a:cs typeface="Aharoni" panose="02010803020104030203" pitchFamily="2" charset="-79"/>
              </a:rPr>
            </a:br>
            <a:r>
              <a:rPr lang="ru-RU" sz="1600" b="1" i="1" dirty="0">
                <a:solidFill>
                  <a:srgbClr val="0070C0"/>
                </a:solidFill>
                <a:cs typeface="Aharoni" panose="02010803020104030203" pitchFamily="2" charset="-79"/>
              </a:rPr>
              <a:t>КРАСНОСУЛИНСКОГО РАЙОНА НА </a:t>
            </a:r>
            <a:r>
              <a:rPr lang="ru-RU" sz="1600" b="1" i="1" dirty="0" smtClean="0">
                <a:solidFill>
                  <a:srgbClr val="0070C0"/>
                </a:solidFill>
                <a:cs typeface="Aharoni" panose="02010803020104030203" pitchFamily="2" charset="-79"/>
              </a:rPr>
              <a:t>2022 </a:t>
            </a:r>
            <a:r>
              <a:rPr lang="ru-RU" sz="1600" b="1" i="1" dirty="0">
                <a:solidFill>
                  <a:srgbClr val="0070C0"/>
                </a:solidFill>
                <a:cs typeface="Aharoni" panose="02010803020104030203" pitchFamily="2" charset="-79"/>
              </a:rPr>
              <a:t>ГОД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510190"/>
              </p:ext>
            </p:extLst>
          </p:nvPr>
        </p:nvGraphicFramePr>
        <p:xfrm>
          <a:off x="0" y="620688"/>
          <a:ext cx="12192000" cy="6350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5761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Доходы бюджета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13 222,9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Расходы бюджета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13 222,9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2890">
                <a:tc gridSpan="2"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тыс. рублей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545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Налог на доходы физических лиц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9 814,8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Общегосударственные вопросы</a:t>
                      </a:r>
                      <a:r>
                        <a:rPr lang="ru-RU" sz="1400" baseline="0" dirty="0" smtClean="0"/>
                        <a:t>  </a:t>
                      </a:r>
                      <a:endParaRPr lang="ru-RU" sz="1400" baseline="0" dirty="0" smtClean="0"/>
                    </a:p>
                    <a:p>
                      <a:pPr algn="ctr"/>
                      <a:r>
                        <a:rPr lang="ru-RU" sz="1400" dirty="0" smtClean="0"/>
                        <a:t>6 </a:t>
                      </a:r>
                      <a:r>
                        <a:rPr lang="ru-RU" sz="1400" dirty="0" smtClean="0"/>
                        <a:t>257,4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77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Земельный</a:t>
                      </a:r>
                      <a:r>
                        <a:rPr lang="ru-RU" sz="1400" baseline="0" dirty="0" smtClean="0"/>
                        <a:t> налог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2 299,9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Национальная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оборона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207,3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314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Налог на имущество </a:t>
                      </a:r>
                      <a:r>
                        <a:rPr lang="ru-RU" sz="1400" dirty="0" err="1" smtClean="0"/>
                        <a:t>физ.лиц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156,0</a:t>
                      </a:r>
                      <a:endParaRPr lang="ru-RU" sz="1400" dirty="0">
                        <a:effectLst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   52,0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54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Единый сельскохозяйственный налог</a:t>
                      </a:r>
                    </a:p>
                    <a:p>
                      <a:pPr algn="ctr"/>
                      <a:r>
                        <a:rPr lang="ru-RU" sz="1400" dirty="0" smtClean="0">
                          <a:effectLst/>
                        </a:rPr>
                        <a:t>630,1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Национальная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экономика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25,0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936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 от использования имущества, находящегося в государственной собственности</a:t>
                      </a:r>
                      <a:r>
                        <a:rPr lang="ru-RU" sz="1400" baseline="0" dirty="0" smtClean="0"/>
                        <a:t>      </a:t>
                      </a:r>
                      <a:r>
                        <a:rPr lang="ru-RU" sz="1400" dirty="0" smtClean="0"/>
                        <a:t>99,6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 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1 879,8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Образование  22,0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319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Штрафы</a:t>
                      </a:r>
                      <a:r>
                        <a:rPr lang="ru-RU" sz="1400" dirty="0" smtClean="0"/>
                        <a:t>, санкции,</a:t>
                      </a:r>
                      <a:r>
                        <a:rPr lang="ru-RU" sz="1400" baseline="0" dirty="0" smtClean="0"/>
                        <a:t> возмещение ущерба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2,3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Культура, кинематография 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4 778,3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54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Безвозмездные поступления</a:t>
                      </a:r>
                    </a:p>
                    <a:p>
                      <a:pPr algn="ctr"/>
                      <a:r>
                        <a:rPr lang="ru-RU" sz="1400" dirty="0" smtClean="0"/>
                        <a:t>220,2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Социальная политика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72,0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5458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Физическая культура и спорт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20,0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67019"/>
      </p:ext>
    </p:extLst>
  </p:cSld>
  <p:clrMapOvr>
    <a:masterClrMapping/>
  </p:clrMapOvr>
  <p:transition spd="slow" advClick="0" advTm="21437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14488"/>
          </a:xfrm>
          <a:solidFill>
            <a:srgbClr val="FF33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ОСНОВНЫЕ ПАРАМЕТРЫ БЮДЖЕТА БОЖКОВСКОГО СЕЛЬСКОГО ПОСЕЛЕНИЯ  </a:t>
            </a:r>
            <a:b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</a:b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КРАСНОСУЛИНСКОГО РАЙОНА НА </a:t>
            </a: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2023 </a:t>
            </a: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ГОД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814067"/>
              </p:ext>
            </p:extLst>
          </p:nvPr>
        </p:nvGraphicFramePr>
        <p:xfrm>
          <a:off x="-1" y="614488"/>
          <a:ext cx="12192000" cy="6620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53789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Доходы бюджета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13 574,1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Расходы бюджета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13 574,1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6407">
                <a:tc gridSpan="2"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тыс. рублей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789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Налог на доходы физических лиц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10 369,3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Общегосударственные вопросы</a:t>
                      </a:r>
                    </a:p>
                    <a:p>
                      <a:pPr algn="ctr"/>
                      <a:r>
                        <a:rPr lang="ru-RU" sz="1400" dirty="0" smtClean="0"/>
                        <a:t>6 507,4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93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Земельный</a:t>
                      </a:r>
                      <a:r>
                        <a:rPr lang="ru-RU" sz="1400" baseline="0" dirty="0" smtClean="0"/>
                        <a:t> налог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2 299,9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52,0</a:t>
                      </a:r>
                    </a:p>
                    <a:p>
                      <a:pPr algn="ctr"/>
                      <a:endParaRPr lang="ru-RU" sz="1400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593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Налог на имущество </a:t>
                      </a:r>
                      <a:r>
                        <a:rPr lang="ru-RU" sz="1400" dirty="0" err="1" smtClean="0"/>
                        <a:t>физ.лиц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156,0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>
                        <a:effectLst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Национальная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экономика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25,0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40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789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Единый сельскохозяйственный налог</a:t>
                      </a:r>
                    </a:p>
                    <a:p>
                      <a:pPr algn="ctr"/>
                      <a:r>
                        <a:rPr lang="ru-RU" sz="1400" dirty="0" smtClean="0">
                          <a:effectLst/>
                        </a:rPr>
                        <a:t>642,8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Жилищно-коммунальное хозяйство</a:t>
                      </a:r>
                    </a:p>
                    <a:p>
                      <a:pPr algn="ctr"/>
                      <a:r>
                        <a:rPr lang="ru-RU" sz="1400" dirty="0" smtClean="0"/>
                        <a:t>1 901,8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040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 от использования имущества, находящегося в государственной собственности</a:t>
                      </a:r>
                    </a:p>
                    <a:p>
                      <a:pPr algn="ctr"/>
                      <a:r>
                        <a:rPr lang="ru-RU" sz="1400" dirty="0" smtClean="0"/>
                        <a:t>103,5</a:t>
                      </a:r>
                      <a:endParaRPr lang="ru-RU" sz="140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Образование</a:t>
                      </a:r>
                    </a:p>
                    <a:p>
                      <a:pPr algn="ctr"/>
                      <a:r>
                        <a:rPr lang="ru-RU" sz="1400" dirty="0" smtClean="0"/>
                        <a:t>22,0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14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Штрафы, санкции,</a:t>
                      </a:r>
                      <a:r>
                        <a:rPr lang="ru-RU" sz="1400" baseline="0" dirty="0" smtClean="0"/>
                        <a:t> возмещение ущерба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2,4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Культура,</a:t>
                      </a:r>
                      <a:r>
                        <a:rPr lang="ru-RU" sz="1400" baseline="0" dirty="0" smtClean="0"/>
                        <a:t> кинематография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4 973,9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3789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Безвозмездные поступления</a:t>
                      </a:r>
                    </a:p>
                    <a:p>
                      <a:pPr algn="ctr"/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Физическая культура и спорт</a:t>
                      </a:r>
                    </a:p>
                    <a:p>
                      <a:pPr algn="ctr"/>
                      <a:r>
                        <a:rPr lang="ru-RU" sz="1400" dirty="0" smtClean="0"/>
                        <a:t>20,0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8704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72,0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099503"/>
      </p:ext>
    </p:extLst>
  </p:cSld>
  <p:clrMapOvr>
    <a:masterClrMapping/>
  </p:clrMapOvr>
  <p:transition spd="slow" advClick="0" advTm="21437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75519" y="188640"/>
            <a:ext cx="8978339" cy="6480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Структура поступления  налоговых и неналоговых доходов в </a:t>
            </a:r>
            <a:r>
              <a:rPr lang="ru-RU" sz="1600" b="1" dirty="0">
                <a:solidFill>
                  <a:srgbClr val="7030A0"/>
                </a:solidFill>
              </a:rPr>
              <a:t>бюджет Божковского сельского  поселения Красносулинского района на </a:t>
            </a:r>
            <a:r>
              <a:rPr lang="ru-RU" sz="1600" b="1" dirty="0" smtClean="0">
                <a:solidFill>
                  <a:srgbClr val="7030A0"/>
                </a:solidFill>
              </a:rPr>
              <a:t>2021 </a:t>
            </a:r>
            <a:r>
              <a:rPr lang="ru-RU" sz="1600" b="1" dirty="0">
                <a:solidFill>
                  <a:srgbClr val="7030A0"/>
                </a:solidFill>
              </a:rPr>
              <a:t>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331484"/>
              </p:ext>
            </p:extLst>
          </p:nvPr>
        </p:nvGraphicFramePr>
        <p:xfrm>
          <a:off x="1775520" y="1052736"/>
          <a:ext cx="928743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7178"/>
            <a:ext cx="2176530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1298">
        <p14:reveal/>
      </p:transition>
    </mc:Choice>
    <mc:Fallback xmlns="">
      <p:transition spd="slow" advClick="0" advTm="212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9536" y="188640"/>
            <a:ext cx="8496944" cy="648072"/>
          </a:xfr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Структура поступления налоговых и неналоговых доходов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бюджет Божковского сельского  поселения Красносулинского района на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2022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444094"/>
              </p:ext>
            </p:extLst>
          </p:nvPr>
        </p:nvGraphicFramePr>
        <p:xfrm>
          <a:off x="1919536" y="1052736"/>
          <a:ext cx="900829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6" y="4549477"/>
            <a:ext cx="14287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4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1298">
        <p14:reveal/>
      </p:transition>
    </mc:Choice>
    <mc:Fallback xmlns="">
      <p:transition spd="slow" advClick="0" advTm="212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63552" y="188640"/>
            <a:ext cx="9050916" cy="648072"/>
          </a:xfrm>
          <a:solidFill>
            <a:srgbClr val="00FF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Структура поступления налоговых и неналоговых доходов в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 Божковского сельского  поселения Красносулинского района на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2023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828140"/>
              </p:ext>
            </p:extLst>
          </p:nvPr>
        </p:nvGraphicFramePr>
        <p:xfrm>
          <a:off x="2331076" y="1065615"/>
          <a:ext cx="891218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21" y="4391696"/>
            <a:ext cx="2186055" cy="243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5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1298">
        <p14:reveal/>
      </p:transition>
    </mc:Choice>
    <mc:Fallback xmlns="">
      <p:transition spd="slow" advClick="0" advTm="212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7456" y="188640"/>
            <a:ext cx="11114891" cy="648072"/>
          </a:xfrm>
          <a:solidFill>
            <a:srgbClr val="00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7030A0"/>
                </a:solidFill>
              </a:rPr>
              <a:t>Расходы бюджета Божковского сельского  поселения Красносулинского </a:t>
            </a:r>
            <a:r>
              <a:rPr lang="ru-RU" sz="1800" b="1" dirty="0" smtClean="0">
                <a:solidFill>
                  <a:srgbClr val="7030A0"/>
                </a:solidFill>
              </a:rPr>
              <a:t>района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>
                <a:solidFill>
                  <a:srgbClr val="7030A0"/>
                </a:solidFill>
              </a:rPr>
              <a:t>в </a:t>
            </a:r>
            <a:r>
              <a:rPr lang="ru-RU" sz="1800" b="1" dirty="0" smtClean="0">
                <a:solidFill>
                  <a:srgbClr val="7030A0"/>
                </a:solidFill>
              </a:rPr>
              <a:t>2021 </a:t>
            </a:r>
            <a:r>
              <a:rPr lang="ru-RU" sz="1800" b="1" dirty="0">
                <a:solidFill>
                  <a:srgbClr val="7030A0"/>
                </a:solidFill>
              </a:rPr>
              <a:t>году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183035"/>
              </p:ext>
            </p:extLst>
          </p:nvPr>
        </p:nvGraphicFramePr>
        <p:xfrm>
          <a:off x="845919" y="1008986"/>
          <a:ext cx="8640960" cy="5567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583" y="3631843"/>
            <a:ext cx="3464417" cy="322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0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1298">
        <p14:reveal/>
      </p:transition>
    </mc:Choice>
    <mc:Fallback xmlns="">
      <p:transition spd="slow" advClick="0" advTm="212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1_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2_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3_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5.xml><?xml version="1.0" encoding="utf-8"?>
<a:theme xmlns:a="http://schemas.openxmlformats.org/drawingml/2006/main" name="4_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6.xml><?xml version="1.0" encoding="utf-8"?>
<a:theme xmlns:a="http://schemas.openxmlformats.org/drawingml/2006/main" name="5_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7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8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789</Words>
  <Application>Microsoft Office PowerPoint</Application>
  <PresentationFormat>Широкоэкранный</PresentationFormat>
  <Paragraphs>216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19</vt:i4>
      </vt:variant>
    </vt:vector>
  </HeadingPairs>
  <TitlesOfParts>
    <vt:vector size="35" baseType="lpstr">
      <vt:lpstr>Aharoni</vt:lpstr>
      <vt:lpstr>Arial</vt:lpstr>
      <vt:lpstr>Calibri</vt:lpstr>
      <vt:lpstr>Century Gothic</vt:lpstr>
      <vt:lpstr>Constantia</vt:lpstr>
      <vt:lpstr>Garamond</vt:lpstr>
      <vt:lpstr>Times New Roman</vt:lpstr>
      <vt:lpstr>Wingdings 3</vt:lpstr>
      <vt:lpstr>Ион (конференц-зал)</vt:lpstr>
      <vt:lpstr>1_Ион (конференц-зал)</vt:lpstr>
      <vt:lpstr>2_Ион (конференц-зал)</vt:lpstr>
      <vt:lpstr>3_Ион (конференц-зал)</vt:lpstr>
      <vt:lpstr>4_Ион (конференц-зал)</vt:lpstr>
      <vt:lpstr>5_Ион (конференц-зал)</vt:lpstr>
      <vt:lpstr>Savon</vt:lpstr>
      <vt:lpstr>1_Savon</vt:lpstr>
      <vt:lpstr>Проект бюджета Божковского сельского поселения на 2021 год и плановый период 2022 и 2023 годов</vt:lpstr>
      <vt:lpstr>Презентация PowerPoint</vt:lpstr>
      <vt:lpstr>ОСНОВНЫЕ ПАРАМЕТРЫ БЮДЖЕТА БОЖКОВСКОГО СЕЛЬСКОГО ПОСЕЛЕНИЯ   КРАСНОСУЛИНСКОГО РАЙОНА НА 2021 ГОД</vt:lpstr>
      <vt:lpstr>ОСНОВНЫЕ ПАРАМЕТРЫ БЮДЖЕТА БОЖКОВСКОГО СЕЛЬСКОГО ПОСЕЛЕНИЯ   КРАСНОСУЛИНСКОГО РАЙОНА НА 2022 ГОД</vt:lpstr>
      <vt:lpstr>ОСНОВНЫЕ ПАРАМЕТРЫ БЮДЖЕТА БОЖКОВСКОГО СЕЛЬСКОГО ПОСЕЛЕНИЯ   КРАСНОСУЛИНСКОГО РАЙОНА НА 2023 ГОД</vt:lpstr>
      <vt:lpstr>Структура поступления  налоговых и неналоговых доходов в бюджет Божковского сельского  поселения Красносулинского района на 2021 год</vt:lpstr>
      <vt:lpstr>Структура поступления налоговых и неналоговых доходов в бюджет Божковского сельского  поселения Красносулинского района на 2022 год</vt:lpstr>
      <vt:lpstr>Структура поступления налоговых и неналоговых доходов в бюджет Божковского сельского  поселения Красносулинского района на 2023 год</vt:lpstr>
      <vt:lpstr>Расходы бюджета Божковского сельского  поселения Красносулинского района  в 2021 году</vt:lpstr>
      <vt:lpstr>Расходы бюджета Божковского сельского  поселения Красносулинского района  в 2022 году</vt:lpstr>
      <vt:lpstr>Расходы бюджета Божковского сельского  поселения Красносулинского района  в 2023 году</vt:lpstr>
      <vt:lpstr>Презентация PowerPoint</vt:lpstr>
      <vt:lpstr>Доля расходов бюджета в рамках муниципальных программ в общем объеме расходов в 2021 году</vt:lpstr>
      <vt:lpstr>Доля расходов бюджета в рамках муниципальных программ в общем объеме расходов в 2022 году</vt:lpstr>
      <vt:lpstr>Доля расходов бюджета в рамках муниципальных программ в общем объеме расходов в 2023 году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божковского сельского поселения на 2017 год и плановый период 2018 и 2019 годов</dc:title>
  <dc:creator>1</dc:creator>
  <cp:lastModifiedBy>1</cp:lastModifiedBy>
  <cp:revision>29</cp:revision>
  <dcterms:created xsi:type="dcterms:W3CDTF">2017-02-09T12:26:00Z</dcterms:created>
  <dcterms:modified xsi:type="dcterms:W3CDTF">2021-01-27T11:36:54Z</dcterms:modified>
</cp:coreProperties>
</file>