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media/image6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media/image3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4115" r:id="rId2"/>
    <p:sldMasterId id="2147484133" r:id="rId3"/>
    <p:sldMasterId id="2147484151" r:id="rId4"/>
    <p:sldMasterId id="2147484169" r:id="rId5"/>
    <p:sldMasterId id="2147484187" r:id="rId6"/>
    <p:sldMasterId id="2147484205" r:id="rId7"/>
    <p:sldMasterId id="2147484223" r:id="rId8"/>
  </p:sldMasterIdLst>
  <p:notesMasterIdLst>
    <p:notesMasterId r:id="rId49"/>
  </p:notesMasterIdLst>
  <p:sldIdLst>
    <p:sldId id="256" r:id="rId9"/>
    <p:sldId id="257" r:id="rId10"/>
    <p:sldId id="292" r:id="rId11"/>
    <p:sldId id="261" r:id="rId12"/>
    <p:sldId id="288" r:id="rId13"/>
    <p:sldId id="289" r:id="rId14"/>
    <p:sldId id="283" r:id="rId15"/>
    <p:sldId id="290" r:id="rId16"/>
    <p:sldId id="291" r:id="rId17"/>
    <p:sldId id="284" r:id="rId18"/>
    <p:sldId id="285" r:id="rId19"/>
    <p:sldId id="264" r:id="rId20"/>
    <p:sldId id="287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12" r:id="rId34"/>
    <p:sldId id="311" r:id="rId35"/>
    <p:sldId id="305" r:id="rId36"/>
    <p:sldId id="306" r:id="rId37"/>
    <p:sldId id="307" r:id="rId38"/>
    <p:sldId id="308" r:id="rId39"/>
    <p:sldId id="266" r:id="rId40"/>
    <p:sldId id="267" r:id="rId41"/>
    <p:sldId id="269" r:id="rId42"/>
    <p:sldId id="286" r:id="rId43"/>
    <p:sldId id="309" r:id="rId44"/>
    <p:sldId id="310" r:id="rId45"/>
    <p:sldId id="313" r:id="rId46"/>
    <p:sldId id="314" r:id="rId47"/>
    <p:sldId id="282" r:id="rId4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03" autoAdjust="0"/>
  </p:normalViewPr>
  <p:slideViewPr>
    <p:cSldViewPr>
      <p:cViewPr varScale="1">
        <p:scale>
          <a:sx n="68" d="100"/>
          <a:sy n="68" d="100"/>
        </p:scale>
        <p:origin x="54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и неналоговые доходы - 12 680.5 тыс. рублей</c:v>
                </c:pt>
                <c:pt idx="1">
                  <c:v>Иные межбюджетные трансферты - 942.0 тыс. рублей</c:v>
                </c:pt>
                <c:pt idx="2">
                  <c:v>Субвенции - 240.4 тыс. рублей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12680.8</c:v>
                </c:pt>
                <c:pt idx="1">
                  <c:v>942</c:v>
                </c:pt>
                <c:pt idx="2">
                  <c:v>240.4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в рамках программы тыс.руб.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Развитие транспортной системы</c:v>
                </c:pt>
                <c:pt idx="1">
                  <c:v>Управление муниципальными финансами</c:v>
                </c:pt>
                <c:pt idx="2">
                  <c:v>Муниципальная политика </c:v>
                </c:pt>
                <c:pt idx="3">
                  <c:v>Благоустройство территории и жилищно коммунальное хозяйство</c:v>
                </c:pt>
                <c:pt idx="4">
                  <c:v>Обеспечение доступным и комфортным жильем населения</c:v>
                </c:pt>
                <c:pt idx="5">
                  <c:v>Обеспечение пожарной безапасности и безопасности людей на водных объектах, профилактика экстремизма и терроризма на территории Божковского сельского поселения</c:v>
                </c:pt>
                <c:pt idx="6">
                  <c:v>Развитие культуры, физической культуры и спорта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798.5</c:v>
                </c:pt>
                <c:pt idx="1">
                  <c:v>5702.1</c:v>
                </c:pt>
                <c:pt idx="2">
                  <c:v>144.6</c:v>
                </c:pt>
                <c:pt idx="3">
                  <c:v>1861.4</c:v>
                </c:pt>
                <c:pt idx="4">
                  <c:v>0</c:v>
                </c:pt>
                <c:pt idx="5">
                  <c:v>55</c:v>
                </c:pt>
                <c:pt idx="6">
                  <c:v>4632.6000000000004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511162952"/>
        <c:axId val="511162168"/>
      </c:barChart>
      <c:catAx>
        <c:axId val="511162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162168"/>
        <c:crosses val="autoZero"/>
        <c:auto val="1"/>
        <c:lblAlgn val="ctr"/>
        <c:lblOffset val="100"/>
        <c:noMultiLvlLbl val="0"/>
      </c:catAx>
      <c:valAx>
        <c:axId val="511162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116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13194.2</c:v>
                </c:pt>
                <c:pt idx="1">
                  <c:v>668.7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12833.4</c:v>
                </c:pt>
                <c:pt idx="1">
                  <c:v>608.79999999999995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5834255239695649"/>
          <c:y val="0.21297323268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Pt>
            <c:idx val="0"/>
            <c:bubble3D val="0"/>
            <c:explosion val="52"/>
            <c:spPr>
              <a:solidFill>
                <a:srgbClr val="7030A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085704616533632"/>
                  <c:y val="-0.346700611347444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156233954161415"/>
                      <c:h val="0.1713939236525474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7784624002240582E-2"/>
                  <c:y val="-2.47623794347650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081384493301593"/>
                      <c:h val="0.1713939236525474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13118.1</c:v>
                </c:pt>
                <c:pt idx="1">
                  <c:v>980.2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 - 13 199.4 тыс. рублей</c:v>
                </c:pt>
                <c:pt idx="1">
                  <c:v>Субвенции - 242.8 тыс. рублей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13199.4</c:v>
                </c:pt>
                <c:pt idx="1">
                  <c:v>242.8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828108622724476E-3"/>
          <c:y val="0.7639557475193679"/>
          <c:w val="0.96094872092960071"/>
          <c:h val="0.22291141834436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innerShdw blurRad="25400" dist="12700" dir="13500000">
                  <a:srgbClr val="000000">
                    <a:alpha val="45000"/>
                  </a:srgbClr>
                </a:innerShdw>
              </a:effectLst>
              <a:sp3d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 - 13 846.5 тыс. рублей</c:v>
                </c:pt>
                <c:pt idx="1">
                  <c:v>Субвенции - 251.8 тыс. рублей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13846.5</c:v>
                </c:pt>
                <c:pt idx="1">
                  <c:v>251.8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507284973271796"/>
          <c:w val="1"/>
          <c:h val="0.201413634357245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- 9 513.2 тыс. рублей</c:v>
                </c:pt>
                <c:pt idx="1">
                  <c:v>Единый сельскохозяйственный налог - 613.6 тыс. рублей</c:v>
                </c:pt>
                <c:pt idx="2">
                  <c:v>Налог на имущество физических лиц - 156.0 тыс. рублей</c:v>
                </c:pt>
                <c:pt idx="3">
                  <c:v>Земельный налог - 2 299.9 тыс. рублей</c:v>
                </c:pt>
                <c:pt idx="4">
                  <c:v>Доходы от использования имущества, находящегося в муниципальной собственности - 95.6 тыс. рублей</c:v>
                </c:pt>
                <c:pt idx="5">
                  <c:v>Штрафы, санкции, возмещение ущерба - 2.2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9513.2000000000007</c:v>
                </c:pt>
                <c:pt idx="1">
                  <c:v>613.6</c:v>
                </c:pt>
                <c:pt idx="2">
                  <c:v>156</c:v>
                </c:pt>
                <c:pt idx="3">
                  <c:v>2299.9</c:v>
                </c:pt>
                <c:pt idx="4">
                  <c:v>95.6</c:v>
                </c:pt>
                <c:pt idx="5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404761904761901E-3"/>
          <c:y val="6.4003060099249918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- 10 011.7 тыс. рублей</c:v>
                </c:pt>
                <c:pt idx="1">
                  <c:v>Единый сельскохозяйственный налог - 630.1 тыс. рублей</c:v>
                </c:pt>
                <c:pt idx="2">
                  <c:v>Налог на имущество физических лиц - 156.0 тыс. рублей</c:v>
                </c:pt>
                <c:pt idx="3">
                  <c:v>Земельный налог - 2 299.9 тыс. рублей</c:v>
                </c:pt>
                <c:pt idx="4">
                  <c:v>Доходы от использования имущества, находящегося в муниципальной собственности - 99.4 тыс. рублей</c:v>
                </c:pt>
                <c:pt idx="5">
                  <c:v>Штрафы, санкции, возмещение ущерба - 2.3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10011.700000000001</c:v>
                </c:pt>
                <c:pt idx="1">
                  <c:v>630.1</c:v>
                </c:pt>
                <c:pt idx="2">
                  <c:v>156</c:v>
                </c:pt>
                <c:pt idx="3">
                  <c:v>2299.9</c:v>
                </c:pt>
                <c:pt idx="4">
                  <c:v>99.4</c:v>
                </c:pt>
                <c:pt idx="5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6.4003060099181012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140900356205474"/>
          <c:y val="2.8932547224700362E-2"/>
          <c:w val="0.51859099643794526"/>
          <c:h val="0.892840269966254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5"/>
              <c:layout>
                <c:manualLayout>
                  <c:x val="3.125E-2"/>
                  <c:y val="5.91133004926108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НДФЛ - 10 642.1 тыс. рублей</c:v>
                </c:pt>
                <c:pt idx="1">
                  <c:v>Единый сельскохозяйственный налог - 630.1тыс. рублей</c:v>
                </c:pt>
                <c:pt idx="2">
                  <c:v>Налог на имущество физических лиц - 156.0 тыс. рублей</c:v>
                </c:pt>
                <c:pt idx="3">
                  <c:v>Земельный налог - 2 299.9 тыс. рублей</c:v>
                </c:pt>
                <c:pt idx="4">
                  <c:v>Доходы от использования имущества, находящегося в муниципальной собственности - 103.3 тыс. рублей</c:v>
                </c:pt>
                <c:pt idx="5">
                  <c:v>Штрафы, санкции, возмещение ущерба - 2.4 тыс. рублей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10642.1</c:v>
                </c:pt>
                <c:pt idx="1">
                  <c:v>630.1</c:v>
                </c:pt>
                <c:pt idx="2">
                  <c:v>156</c:v>
                </c:pt>
                <c:pt idx="3">
                  <c:v>2299.9</c:v>
                </c:pt>
                <c:pt idx="4">
                  <c:v>103.3</c:v>
                </c:pt>
                <c:pt idx="5">
                  <c:v>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6.4003060099181012E-6"/>
          <c:w val="0.4823616188601425"/>
          <c:h val="0.99927017687057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46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254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2018 год (отчет)</c:v>
                </c:pt>
                <c:pt idx="1">
                  <c:v>2019 год (отчет)</c:v>
                </c:pt>
                <c:pt idx="2">
                  <c:v>2020 год (отчет)</c:v>
                </c:pt>
                <c:pt idx="3">
                  <c:v>2021 год (прогноз)</c:v>
                </c:pt>
                <c:pt idx="4">
                  <c:v>2022 год (прогноз)</c:v>
                </c:pt>
                <c:pt idx="5">
                  <c:v>2023 год (прогноз)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7291.3</c:v>
                </c:pt>
                <c:pt idx="1">
                  <c:v>8859.5</c:v>
                </c:pt>
                <c:pt idx="2">
                  <c:v>9413.2000000000007</c:v>
                </c:pt>
                <c:pt idx="3">
                  <c:v>9513.2000000000007</c:v>
                </c:pt>
                <c:pt idx="4">
                  <c:v>10011.700000000001</c:v>
                </c:pt>
                <c:pt idx="5">
                  <c:v>10642.1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05734760"/>
        <c:axId val="505733976"/>
      </c:barChart>
      <c:catAx>
        <c:axId val="505734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33976"/>
        <c:crosses val="autoZero"/>
        <c:auto val="1"/>
        <c:lblAlgn val="ctr"/>
        <c:lblOffset val="100"/>
        <c:noMultiLvlLbl val="0"/>
      </c:catAx>
      <c:valAx>
        <c:axId val="50573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573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70499213033942E-2"/>
          <c:y val="4.6194218084325472E-2"/>
          <c:w val="0.67487841359716561"/>
          <c:h val="0.854278239315815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12680.5</c:v>
                </c:pt>
                <c:pt idx="1">
                  <c:v>13199.4</c:v>
                </c:pt>
                <c:pt idx="2">
                  <c:v>13846.5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6F-4021-82DB-1D4EAE9BF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D6F-4021-82DB-1D4EAE9BF14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99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1182.4000000000001</c:v>
                </c:pt>
                <c:pt idx="1">
                  <c:v>242.8</c:v>
                </c:pt>
                <c:pt idx="2">
                  <c:v>251.8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6F-4021-82DB-1D4EAE9BF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4"/>
        <c:gapDepth val="82"/>
        <c:shape val="box"/>
        <c:axId val="503766008"/>
        <c:axId val="503762872"/>
        <c:axId val="0"/>
      </c:bar3DChart>
      <c:catAx>
        <c:axId val="503766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399" b="1">
                <a:solidFill>
                  <a:srgbClr val="002060"/>
                </a:solidFill>
              </a:defRPr>
            </a:pPr>
            <a:endParaRPr lang="ru-RU"/>
          </a:p>
        </c:txPr>
        <c:crossAx val="503762872"/>
        <c:crosses val="autoZero"/>
        <c:auto val="1"/>
        <c:lblAlgn val="ctr"/>
        <c:lblOffset val="100"/>
        <c:noMultiLvlLbl val="0"/>
      </c:catAx>
      <c:valAx>
        <c:axId val="5037628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03766008"/>
        <c:crosses val="autoZero"/>
        <c:crossBetween val="between"/>
        <c:majorUnit val="20"/>
      </c:valAx>
      <c:spPr>
        <a:noFill/>
        <a:ln w="2539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999" b="1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999" b="1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1190476190476193"/>
          <c:y val="0.26936619718309857"/>
          <c:w val="0.2857142857142857"/>
          <c:h val="0.59507042253521125"/>
        </c:manualLayout>
      </c:layout>
      <c:overlay val="0"/>
      <c:txPr>
        <a:bodyPr/>
        <a:lstStyle/>
        <a:p>
          <a:pPr>
            <a:defRPr sz="1999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69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1"/>
              <c:layout>
                <c:manualLayout>
                  <c:x val="-3.9938538932633418E-2"/>
                  <c:y val="-0.22002733188074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-9.0989446631671037E-2"/>
                  <c:y val="-0.282567966617135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201334208223965E-2"/>
                      <c:h val="6.440489814623895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247265966754156E-3"/>
                  <c:y val="-0.178830296121079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873578302712211E-2"/>
                  <c:y val="5.4261109245450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5.2777230971128609E-2"/>
                  <c:y val="1.3454240398267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01334208223974E-2"/>
                      <c:h val="6.90685403002026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ПРАВОХРАНИТЕЛЬНАЯ ДЕЯТЕЛЬНОСТЬ</c:v>
                </c:pt>
                <c:pt idx="2">
                  <c:v>НАЦИОНАЛЬНАЯ ОБОРОНА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КУЛЬТУРА, КИНЕМАТОГРАФИЯ</c:v>
                </c:pt>
                <c:pt idx="6">
                  <c:v>СОЦИАЛЬНАЯ ПОЛИТИКА </c:v>
                </c:pt>
                <c:pt idx="7">
                  <c:v>ОБРАЗОВАНИЕ</c:v>
                </c:pt>
                <c:pt idx="8">
                  <c:v>ФИЗИЧЕСКАЯ КУЛЬТУРА И СПОРТ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6168.2</c:v>
                </c:pt>
                <c:pt idx="1">
                  <c:v>52</c:v>
                </c:pt>
                <c:pt idx="2">
                  <c:v>240.2</c:v>
                </c:pt>
                <c:pt idx="3">
                  <c:v>814.5</c:v>
                </c:pt>
                <c:pt idx="4">
                  <c:v>1861.4</c:v>
                </c:pt>
                <c:pt idx="5">
                  <c:v>4612.3999999999996</c:v>
                </c:pt>
                <c:pt idx="6">
                  <c:v>72</c:v>
                </c:pt>
                <c:pt idx="7">
                  <c:v>22</c:v>
                </c:pt>
                <c:pt idx="8">
                  <c:v>20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79C76-A7CD-4D24-941D-5590223A245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0F13D-2721-4394-A693-E20C25720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34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EF395-FBB7-42F2-BF0A-7AEDE6C5FF30}" type="slidenum">
              <a:rPr lang="ru-RU" smtClean="0">
                <a:solidFill>
                  <a:srgbClr val="000000"/>
                </a:solidFill>
              </a:rPr>
              <a:pPr/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0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E08BA-F61A-4EF8-A2F1-E73D7149B784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9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7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37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144A2-2E48-42A5-A676-2A063A99304C}" type="slidenum">
              <a:rPr lang="ru-R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F291A6-B5BA-46A3-8379-87FFC55DC0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A3653-77B2-4EDF-9457-48A88D63CD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3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09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85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23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666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347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088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823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827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73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777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67635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44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15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714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8096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76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3670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064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292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690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092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31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303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847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76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154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390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359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973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97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424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274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262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02254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914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007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294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72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2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55F765-080D-4A38-82FC-0AE646C1E4E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83BFB-FF5A-4AFC-AD49-1D67FC1FCC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27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ED6C3-6D7B-4EFA-B23A-E9491D7E742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881CC-E07D-492E-AA31-CFFD6118B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45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7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5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6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D3212-87C7-4CB2-A175-26985089D53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7DA52-8609-4CF3-976D-2D8A939146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93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72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14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0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08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00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7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5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98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3046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7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10B672-B7D0-449A-A620-6223B8627FA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EBA0A-D762-42AD-B2DA-6523A769CE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62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615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682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1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80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0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03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0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88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6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99DEB-E318-471B-8C06-C6D87A4EE6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3BD4D-C30A-44AA-8BE7-73ACB87ECE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29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21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4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68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682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973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1336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76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6ACE37-B2D2-44B0-B6B9-6A193B83E61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5654C-C303-4D46-A01B-1B2D477C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56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94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69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70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45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046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8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60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07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4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15D620-9C94-491D-B90D-749815CFEA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4446A4-AB0F-4175-B690-FC5DE0D13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02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3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3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0801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413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545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97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473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8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51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7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472137-01E8-45CC-A35B-B7BDB99A54F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50828-2CAB-4D14-8B19-D146112CD7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46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16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89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5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775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217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92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66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538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38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896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3AE50-F3B8-4F45-890B-882A6546426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BCC13-983E-44E0-B0A1-EA3BE0DC6E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269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63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0380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0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E47E0-3675-47B5-883F-9F60B6CC9480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7BC7E-7B77-4F6D-9FDD-8FD3CEAFEFB5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988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30275-0453-45B1-ADD5-2E5D7FD8F5F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73312-2F3C-46F6-8B5B-D6071A4022B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67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4020C-274A-4503-8C09-18EE5FE6800C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E4785-DC49-412E-9933-962FB7835D01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92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2E2A1-147F-4714-8718-0DEF5368A74F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3461F-08B3-4DB5-BDFF-41604333CBBB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787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E1F531-6A56-4746-9CD6-B4877835F395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588CF-D9D7-4819-B544-4A88E553892C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26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04566-2D5B-4037-8414-F2B3A5C47CC3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30C07-5E9B-4E46-B6EE-88890DC1128D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30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206E-D74B-4352-B5E7-0D39B509119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9C414-F150-4719-B869-BA3A4AB076A0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6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31E96-775B-4EB2-9C40-534E38A926F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1326D-7C3E-4E1D-A9F6-B59B622EB4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51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E4EB38-7D14-475F-A433-388024743E1E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44FB66-DA82-49BA-8FBB-2527C42EE51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148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6F013-613F-4ACA-840B-BBB347CF7F0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7E820-7AAD-4FDF-8C08-09C50870AD79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30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F52E8-C3A8-4208-B2AD-C261FCDF1C29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D2C6E-64C6-4B3C-AD84-0EBB8558B7D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09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866F3-5065-42CC-9B7F-0742DF9D1F7D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711ECA-C66E-45DC-859B-D33815D0133E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74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541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04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5930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71423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7E715-2D92-43A1-B5FA-CAB99A15992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19.01.2021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09AB6-EAE8-4C91-AA92-F8F837C9A304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3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5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53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22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67" r:id="rId16"/>
    <p:sldLayoutId id="21474841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52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646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5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45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6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3847" y="-45790"/>
            <a:ext cx="649605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766695" algn="l"/>
                <a:tab pos="4089400" algn="l"/>
              </a:tabLst>
            </a:pPr>
            <a:r>
              <a:rPr sz="6000" b="1" i="1" spc="-5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Бю</a:t>
            </a:r>
            <a:r>
              <a:rPr sz="6000" b="1" i="1" spc="10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д</a:t>
            </a:r>
            <a:r>
              <a:rPr sz="6000" b="1" i="1" spc="-5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жет</a:t>
            </a:r>
            <a:r>
              <a:rPr sz="6000" b="1" i="1" dirty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	</a:t>
            </a:r>
            <a:r>
              <a:rPr lang="ru-RU" sz="6000" b="1" i="1" spc="-5" dirty="0" smtClean="0">
                <a:solidFill>
                  <a:schemeClr val="accent3">
                    <a:lumMod val="75000"/>
                  </a:schemeClr>
                </a:solidFill>
                <a:latin typeface="Monotype Corsiva"/>
                <a:cs typeface="Monotype Corsiva"/>
              </a:rPr>
              <a:t>для граждан</a:t>
            </a:r>
            <a:endParaRPr sz="6000" dirty="0">
              <a:solidFill>
                <a:schemeClr val="accent3">
                  <a:lumMod val="75000"/>
                </a:schemeClr>
              </a:solidFill>
              <a:latin typeface="Monotype Corsiva"/>
              <a:cs typeface="Monotype Corsi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102" y="1691985"/>
            <a:ext cx="8257540" cy="17370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Решение Собрания депутатов Божковского сельского поселения «О бюджете Божковского сельского поселения Красносулинского района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на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2021</a:t>
            </a:r>
            <a:r>
              <a:rPr sz="2800" b="1" spc="-11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2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год</a:t>
            </a:r>
            <a:r>
              <a:rPr sz="2800" b="1" spc="-2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и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на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плановый</a:t>
            </a:r>
            <a:r>
              <a:rPr sz="2800" b="1" spc="-5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1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период</a:t>
            </a:r>
            <a:r>
              <a:rPr sz="2800" b="1" spc="-1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2022 и 2023</a:t>
            </a:r>
            <a:r>
              <a:rPr sz="2800" b="1" spc="-14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sz="2800" b="1" spc="-15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годов</a:t>
            </a:r>
            <a:endParaRPr sz="28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 txBox="1"/>
          <p:nvPr/>
        </p:nvSpPr>
        <p:spPr>
          <a:xfrm>
            <a:off x="1262341" y="254952"/>
            <a:ext cx="7146290" cy="586186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8255" rIns="0" bIns="0" rtlCol="0">
            <a:spAutoFit/>
          </a:bodyPr>
          <a:lstStyle/>
          <a:p>
            <a:pPr marL="1761489" marR="36830" indent="-1719580" algn="ctr">
              <a:lnSpc>
                <a:spcPct val="101699"/>
              </a:lnSpc>
              <a:spcBef>
                <a:spcPts val="65"/>
              </a:spcBef>
              <a:tabLst>
                <a:tab pos="6477635" algn="l"/>
              </a:tabLst>
            </a:pP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ДИНАМИКА </a:t>
            </a:r>
            <a:r>
              <a:rPr sz="1800" b="1" spc="-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ПОСТУПЛЕНИЙ </a:t>
            </a:r>
            <a:r>
              <a:rPr sz="1800" b="1" spc="-3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НАЛОГА </a:t>
            </a: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НА</a:t>
            </a:r>
            <a:r>
              <a:rPr sz="1800" b="1" spc="9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3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ДОХОДЫ</a:t>
            </a:r>
            <a:r>
              <a:rPr sz="1800" b="1" spc="3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ФИЗИЧЕСКИХ	</a:t>
            </a:r>
            <a:r>
              <a:rPr sz="18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ЛИЦ</a:t>
            </a:r>
            <a:r>
              <a:rPr sz="1800" b="1" spc="-9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endParaRPr lang="ru-RU" sz="1800" b="1" spc="-95" dirty="0" smtClean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761489" marR="36830" indent="-1719580" algn="ctr">
              <a:lnSpc>
                <a:spcPct val="101699"/>
              </a:lnSpc>
              <a:spcBef>
                <a:spcPts val="65"/>
              </a:spcBef>
              <a:tabLst>
                <a:tab pos="6477635" algn="l"/>
              </a:tabLst>
            </a:pPr>
            <a:r>
              <a:rPr sz="18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В  </a:t>
            </a:r>
            <a:r>
              <a:rPr sz="18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БЮДЖЕТ </a:t>
            </a:r>
            <a:r>
              <a:rPr lang="ru-RU" sz="1800" b="1" spc="-25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БОЖКОВСКОГО СЕЛЬСКОГО ПОСЕЛЕНИЯ</a:t>
            </a:r>
            <a:endParaRPr sz="1800" b="1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90234007"/>
              </p:ext>
            </p:extLst>
          </p:nvPr>
        </p:nvGraphicFramePr>
        <p:xfrm>
          <a:off x="380999" y="1083266"/>
          <a:ext cx="8382001" cy="539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108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accent1">
                <a:lumMod val="50000"/>
                <a:lumOff val="5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4F6128"/>
                </a:solidFill>
                <a:latin typeface="Calibri"/>
                <a:cs typeface="Calibri"/>
              </a:rPr>
              <a:t>ДОХОДЫ </a:t>
            </a:r>
            <a:r>
              <a:rPr sz="2000" b="1" spc="-25" dirty="0" smtClean="0">
                <a:solidFill>
                  <a:srgbClr val="4F6128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4F6128"/>
                </a:solidFill>
                <a:latin typeface="Calibri"/>
                <a:cs typeface="Calibri"/>
              </a:rPr>
              <a:t>БОЖКОВСКОГО СЕЛЬСКОГО ПОСЕЛЕНИЯ </a:t>
            </a:r>
            <a:r>
              <a:rPr sz="2000" b="1" dirty="0" smtClean="0">
                <a:solidFill>
                  <a:srgbClr val="4F6128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4F6128"/>
                </a:solidFill>
                <a:latin typeface="Calibri"/>
                <a:cs typeface="Calibri"/>
              </a:rPr>
              <a:t>2021</a:t>
            </a:r>
            <a:r>
              <a:rPr lang="ru-RU" sz="2000" b="1" spc="5" dirty="0" smtClean="0">
                <a:solidFill>
                  <a:srgbClr val="4F6128"/>
                </a:solidFill>
                <a:latin typeface="Calibri"/>
                <a:cs typeface="Calibri"/>
              </a:rPr>
              <a:t> -2023</a:t>
            </a:r>
            <a:r>
              <a:rPr sz="2000" b="1" spc="-80" dirty="0" smtClean="0">
                <a:solidFill>
                  <a:srgbClr val="4F6128"/>
                </a:solidFill>
                <a:latin typeface="Calibri"/>
                <a:cs typeface="Calibri"/>
              </a:rPr>
              <a:t> </a:t>
            </a:r>
            <a:r>
              <a:rPr sz="2000" b="1" spc="-40" dirty="0" smtClean="0">
                <a:solidFill>
                  <a:srgbClr val="4F6128"/>
                </a:solidFill>
                <a:latin typeface="Calibri"/>
                <a:cs typeface="Calibri"/>
              </a:rPr>
              <a:t>ГОД</a:t>
            </a:r>
            <a:r>
              <a:rPr lang="ru-RU" sz="2000" b="1" spc="-40" dirty="0" smtClean="0">
                <a:solidFill>
                  <a:srgbClr val="4F6128"/>
                </a:solidFill>
                <a:latin typeface="Calibri"/>
                <a:cs typeface="Calibri"/>
              </a:rPr>
              <a:t>АХ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668571"/>
              </p:ext>
            </p:extLst>
          </p:nvPr>
        </p:nvGraphicFramePr>
        <p:xfrm>
          <a:off x="684213" y="981075"/>
          <a:ext cx="799147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34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620" y="1205795"/>
            <a:ext cx="864870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9" y="21335"/>
            <a:ext cx="7071359" cy="1205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4939" y="120395"/>
            <a:ext cx="6370320" cy="1091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7467" y="42671"/>
            <a:ext cx="6989064" cy="11231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8869" y="183921"/>
            <a:ext cx="6766241" cy="778418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9370" rIns="0" bIns="0" rtlCol="0">
            <a:spAutoFit/>
          </a:bodyPr>
          <a:lstStyle/>
          <a:p>
            <a:pPr marL="1303020" marR="424815" indent="-872490">
              <a:lnSpc>
                <a:spcPct val="100000"/>
              </a:lnSpc>
              <a:spcBef>
                <a:spcPts val="310"/>
              </a:spcBef>
            </a:pPr>
            <a:r>
              <a:rPr sz="2400" b="1" i="1" spc="-80" dirty="0">
                <a:solidFill>
                  <a:srgbClr val="4F6128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БЮДЖЕТ</a:t>
            </a:r>
            <a:r>
              <a:rPr lang="ru-RU"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А ПОСЕЛЕНИЯ</a:t>
            </a:r>
            <a:r>
              <a:rPr sz="2400" b="1" i="1" spc="-10" dirty="0" smtClean="0">
                <a:solidFill>
                  <a:srgbClr val="4F6128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4F6128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5" dirty="0">
                <a:solidFill>
                  <a:srgbClr val="4F6128"/>
                </a:solidFill>
                <a:latin typeface="Times New Roman"/>
                <a:cs typeface="Times New Roman"/>
              </a:rPr>
              <a:t>ОСНОВНЫМ  </a:t>
            </a:r>
            <a:r>
              <a:rPr sz="2400" b="1" i="1" spc="-25" dirty="0" smtClean="0">
                <a:solidFill>
                  <a:srgbClr val="4F6128"/>
                </a:solidFill>
                <a:latin typeface="Times New Roman"/>
                <a:cs typeface="Times New Roman"/>
              </a:rPr>
              <a:t>ФУНКЦИЯМ</a:t>
            </a:r>
            <a:endParaRPr sz="2400" b="1" i="1" spc="-30" dirty="0">
              <a:solidFill>
                <a:srgbClr val="4F6128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961" y="1980945"/>
            <a:ext cx="624840" cy="2691130"/>
          </a:xfrm>
          <a:custGeom>
            <a:avLst/>
            <a:gdLst/>
            <a:ahLst/>
            <a:cxnLst/>
            <a:rect l="l" t="t" r="r" b="b"/>
            <a:pathLst>
              <a:path w="624840" h="2691129">
                <a:moveTo>
                  <a:pt x="0" y="104012"/>
                </a:moveTo>
                <a:lnTo>
                  <a:pt x="8178" y="63543"/>
                </a:lnTo>
                <a:lnTo>
                  <a:pt x="30481" y="30479"/>
                </a:lnTo>
                <a:lnTo>
                  <a:pt x="63559" y="8179"/>
                </a:lnTo>
                <a:lnTo>
                  <a:pt x="104063" y="0"/>
                </a:lnTo>
                <a:lnTo>
                  <a:pt x="520293" y="0"/>
                </a:lnTo>
                <a:lnTo>
                  <a:pt x="560797" y="8179"/>
                </a:lnTo>
                <a:lnTo>
                  <a:pt x="593875" y="30480"/>
                </a:lnTo>
                <a:lnTo>
                  <a:pt x="616178" y="63543"/>
                </a:lnTo>
                <a:lnTo>
                  <a:pt x="624357" y="104012"/>
                </a:lnTo>
                <a:lnTo>
                  <a:pt x="624357" y="2586735"/>
                </a:lnTo>
                <a:lnTo>
                  <a:pt x="616178" y="2627278"/>
                </a:lnTo>
                <a:lnTo>
                  <a:pt x="593875" y="2660380"/>
                </a:lnTo>
                <a:lnTo>
                  <a:pt x="560797" y="2682694"/>
                </a:lnTo>
                <a:lnTo>
                  <a:pt x="520293" y="2690876"/>
                </a:lnTo>
                <a:lnTo>
                  <a:pt x="104063" y="2690876"/>
                </a:lnTo>
                <a:lnTo>
                  <a:pt x="63559" y="2682694"/>
                </a:lnTo>
                <a:lnTo>
                  <a:pt x="30481" y="2660380"/>
                </a:lnTo>
                <a:lnTo>
                  <a:pt x="8178" y="2627278"/>
                </a:lnTo>
                <a:lnTo>
                  <a:pt x="0" y="2586735"/>
                </a:lnTo>
                <a:lnTo>
                  <a:pt x="0" y="10401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4893" y="2199753"/>
            <a:ext cx="451406" cy="21380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spc="-10" dirty="0" err="1" smtClean="0">
                <a:solidFill>
                  <a:schemeClr val="bg1"/>
                </a:solidFill>
                <a:latin typeface="Calibri"/>
                <a:cs typeface="Calibri"/>
              </a:rPr>
              <a:t>Общегосударственные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вопросы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3366" y="1980945"/>
            <a:ext cx="431165" cy="2691130"/>
          </a:xfrm>
          <a:custGeom>
            <a:avLst/>
            <a:gdLst/>
            <a:ahLst/>
            <a:cxnLst/>
            <a:rect l="l" t="t" r="r" b="b"/>
            <a:pathLst>
              <a:path w="431165" h="2691129">
                <a:moveTo>
                  <a:pt x="0" y="71754"/>
                </a:moveTo>
                <a:lnTo>
                  <a:pt x="5644" y="43826"/>
                </a:lnTo>
                <a:lnTo>
                  <a:pt x="21035" y="21018"/>
                </a:lnTo>
                <a:lnTo>
                  <a:pt x="43864" y="5639"/>
                </a:lnTo>
                <a:lnTo>
                  <a:pt x="71818" y="0"/>
                </a:lnTo>
                <a:lnTo>
                  <a:pt x="359117" y="0"/>
                </a:lnTo>
                <a:lnTo>
                  <a:pt x="387045" y="5639"/>
                </a:lnTo>
                <a:lnTo>
                  <a:pt x="409854" y="21018"/>
                </a:lnTo>
                <a:lnTo>
                  <a:pt x="425233" y="43826"/>
                </a:lnTo>
                <a:lnTo>
                  <a:pt x="430872" y="71754"/>
                </a:lnTo>
                <a:lnTo>
                  <a:pt x="430872" y="2618993"/>
                </a:lnTo>
                <a:lnTo>
                  <a:pt x="425233" y="2646941"/>
                </a:lnTo>
                <a:lnTo>
                  <a:pt x="409854" y="2669793"/>
                </a:lnTo>
                <a:lnTo>
                  <a:pt x="387045" y="2685216"/>
                </a:lnTo>
                <a:lnTo>
                  <a:pt x="359117" y="2690876"/>
                </a:lnTo>
                <a:lnTo>
                  <a:pt x="71818" y="2690876"/>
                </a:lnTo>
                <a:lnTo>
                  <a:pt x="43864" y="2685216"/>
                </a:lnTo>
                <a:lnTo>
                  <a:pt x="21035" y="2669793"/>
                </a:lnTo>
                <a:lnTo>
                  <a:pt x="5644" y="2646941"/>
                </a:lnTo>
                <a:lnTo>
                  <a:pt x="0" y="2618993"/>
                </a:lnTo>
                <a:lnTo>
                  <a:pt x="0" y="7175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25474" y="2170479"/>
            <a:ext cx="208006" cy="21780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600" b="1" i="1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оборона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55674" y="1975104"/>
            <a:ext cx="788035" cy="2692400"/>
          </a:xfrm>
          <a:custGeom>
            <a:avLst/>
            <a:gdLst/>
            <a:ahLst/>
            <a:cxnLst/>
            <a:rect l="l" t="t" r="r" b="b"/>
            <a:pathLst>
              <a:path w="788035" h="2692400">
                <a:moveTo>
                  <a:pt x="0" y="131318"/>
                </a:moveTo>
                <a:lnTo>
                  <a:pt x="10320" y="80206"/>
                </a:lnTo>
                <a:lnTo>
                  <a:pt x="38465" y="38465"/>
                </a:lnTo>
                <a:lnTo>
                  <a:pt x="80206" y="10320"/>
                </a:lnTo>
                <a:lnTo>
                  <a:pt x="131317" y="0"/>
                </a:lnTo>
                <a:lnTo>
                  <a:pt x="656208" y="0"/>
                </a:lnTo>
                <a:lnTo>
                  <a:pt x="707320" y="10320"/>
                </a:lnTo>
                <a:lnTo>
                  <a:pt x="749061" y="38465"/>
                </a:lnTo>
                <a:lnTo>
                  <a:pt x="777206" y="80206"/>
                </a:lnTo>
                <a:lnTo>
                  <a:pt x="787526" y="131318"/>
                </a:lnTo>
                <a:lnTo>
                  <a:pt x="787526" y="2561082"/>
                </a:lnTo>
                <a:lnTo>
                  <a:pt x="777206" y="2612173"/>
                </a:lnTo>
                <a:lnTo>
                  <a:pt x="749061" y="2653871"/>
                </a:lnTo>
                <a:lnTo>
                  <a:pt x="707320" y="2681972"/>
                </a:lnTo>
                <a:lnTo>
                  <a:pt x="656208" y="2692273"/>
                </a:lnTo>
                <a:lnTo>
                  <a:pt x="131317" y="2692273"/>
                </a:lnTo>
                <a:lnTo>
                  <a:pt x="80206" y="2681972"/>
                </a:lnTo>
                <a:lnTo>
                  <a:pt x="38465" y="2653871"/>
                </a:lnTo>
                <a:lnTo>
                  <a:pt x="10320" y="2612173"/>
                </a:lnTo>
                <a:lnTo>
                  <a:pt x="0" y="2561082"/>
                </a:lnTo>
                <a:lnTo>
                  <a:pt x="0" y="131318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1558" y="2116030"/>
            <a:ext cx="610424" cy="2361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435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400" b="1" i="1" spc="2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безопасность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259079" marR="250190" algn="ctr">
              <a:lnSpc>
                <a:spcPct val="100000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и</a:t>
            </a:r>
            <a:r>
              <a:rPr sz="1400" b="1" i="1" spc="-4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400" b="1" i="1" spc="-5" dirty="0">
                <a:solidFill>
                  <a:schemeClr val="bg1"/>
                </a:solidFill>
                <a:latin typeface="Calibri"/>
                <a:cs typeface="Calibri"/>
              </a:rPr>
              <a:t>правоохранительная  деятельность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8351" y="1988820"/>
            <a:ext cx="801046" cy="2683510"/>
          </a:xfrm>
          <a:custGeom>
            <a:avLst/>
            <a:gdLst/>
            <a:ahLst/>
            <a:cxnLst/>
            <a:rect l="l" t="t" r="r" b="b"/>
            <a:pathLst>
              <a:path w="431164" h="2683510">
                <a:moveTo>
                  <a:pt x="0" y="71881"/>
                </a:moveTo>
                <a:lnTo>
                  <a:pt x="5641" y="43880"/>
                </a:lnTo>
                <a:lnTo>
                  <a:pt x="21034" y="21034"/>
                </a:lnTo>
                <a:lnTo>
                  <a:pt x="43880" y="5641"/>
                </a:lnTo>
                <a:lnTo>
                  <a:pt x="71881" y="0"/>
                </a:lnTo>
                <a:lnTo>
                  <a:pt x="359156" y="0"/>
                </a:lnTo>
                <a:lnTo>
                  <a:pt x="387084" y="5641"/>
                </a:lnTo>
                <a:lnTo>
                  <a:pt x="409892" y="21034"/>
                </a:lnTo>
                <a:lnTo>
                  <a:pt x="425271" y="43880"/>
                </a:lnTo>
                <a:lnTo>
                  <a:pt x="430911" y="71881"/>
                </a:lnTo>
                <a:lnTo>
                  <a:pt x="430911" y="2611119"/>
                </a:lnTo>
                <a:lnTo>
                  <a:pt x="425271" y="2639067"/>
                </a:lnTo>
                <a:lnTo>
                  <a:pt x="409892" y="2661919"/>
                </a:lnTo>
                <a:lnTo>
                  <a:pt x="387084" y="2677342"/>
                </a:lnTo>
                <a:lnTo>
                  <a:pt x="359156" y="2683002"/>
                </a:lnTo>
                <a:lnTo>
                  <a:pt x="71881" y="2683002"/>
                </a:lnTo>
                <a:lnTo>
                  <a:pt x="43880" y="2677342"/>
                </a:lnTo>
                <a:lnTo>
                  <a:pt x="21034" y="2661919"/>
                </a:lnTo>
                <a:lnTo>
                  <a:pt x="5641" y="2639067"/>
                </a:lnTo>
                <a:lnTo>
                  <a:pt x="0" y="2611119"/>
                </a:lnTo>
                <a:lnTo>
                  <a:pt x="0" y="71881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94554" y="2298609"/>
            <a:ext cx="368306" cy="2095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435"/>
              </a:lnSpc>
            </a:pP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Национальная</a:t>
            </a:r>
            <a:r>
              <a:rPr sz="1600" b="1" i="1" spc="22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экономика</a:t>
            </a:r>
            <a:endParaRPr sz="16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11321" y="1954134"/>
            <a:ext cx="1205612" cy="2699385"/>
          </a:xfrm>
          <a:custGeom>
            <a:avLst/>
            <a:gdLst/>
            <a:ahLst/>
            <a:cxnLst/>
            <a:rect l="l" t="t" r="r" b="b"/>
            <a:pathLst>
              <a:path w="624839" h="2699385">
                <a:moveTo>
                  <a:pt x="0" y="104012"/>
                </a:moveTo>
                <a:lnTo>
                  <a:pt x="8179" y="63543"/>
                </a:lnTo>
                <a:lnTo>
                  <a:pt x="30479" y="30479"/>
                </a:lnTo>
                <a:lnTo>
                  <a:pt x="63543" y="8179"/>
                </a:lnTo>
                <a:lnTo>
                  <a:pt x="104012" y="0"/>
                </a:lnTo>
                <a:lnTo>
                  <a:pt x="520319" y="0"/>
                </a:lnTo>
                <a:lnTo>
                  <a:pt x="560788" y="8179"/>
                </a:lnTo>
                <a:lnTo>
                  <a:pt x="593851" y="30480"/>
                </a:lnTo>
                <a:lnTo>
                  <a:pt x="616152" y="63543"/>
                </a:lnTo>
                <a:lnTo>
                  <a:pt x="624332" y="104012"/>
                </a:lnTo>
                <a:lnTo>
                  <a:pt x="624332" y="2594991"/>
                </a:lnTo>
                <a:lnTo>
                  <a:pt x="616152" y="2635533"/>
                </a:lnTo>
                <a:lnTo>
                  <a:pt x="593851" y="2668635"/>
                </a:lnTo>
                <a:lnTo>
                  <a:pt x="560788" y="2690949"/>
                </a:lnTo>
                <a:lnTo>
                  <a:pt x="520319" y="2699130"/>
                </a:lnTo>
                <a:lnTo>
                  <a:pt x="104012" y="2699130"/>
                </a:lnTo>
                <a:lnTo>
                  <a:pt x="63543" y="2690949"/>
                </a:lnTo>
                <a:lnTo>
                  <a:pt x="30479" y="2668635"/>
                </a:lnTo>
                <a:lnTo>
                  <a:pt x="8179" y="2635533"/>
                </a:lnTo>
                <a:lnTo>
                  <a:pt x="0" y="2594991"/>
                </a:lnTo>
                <a:lnTo>
                  <a:pt x="0" y="10401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62166" y="2082745"/>
            <a:ext cx="451406" cy="2288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Жилищн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</a:t>
            </a: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1600" b="1" i="1" spc="-25" dirty="0">
                <a:solidFill>
                  <a:schemeClr val="bg1"/>
                </a:solidFill>
                <a:latin typeface="Calibri"/>
                <a:cs typeface="Calibri"/>
              </a:rPr>
              <a:t>к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ом</a:t>
            </a:r>
            <a:r>
              <a:rPr sz="1600" b="1" i="1" spc="-15" dirty="0">
                <a:solidFill>
                  <a:schemeClr val="bg1"/>
                </a:solidFill>
                <a:latin typeface="Calibri"/>
                <a:cs typeface="Calibri"/>
              </a:rPr>
              <a:t>м</a:t>
            </a:r>
            <a:r>
              <a:rPr sz="1600" b="1" i="1" dirty="0">
                <a:solidFill>
                  <a:schemeClr val="bg1"/>
                </a:solidFill>
                <a:latin typeface="Calibri"/>
                <a:cs typeface="Calibri"/>
              </a:rPr>
              <a:t>унальное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chemeClr val="bg1"/>
                </a:solidFill>
                <a:latin typeface="Calibri"/>
                <a:cs typeface="Calibri"/>
              </a:rPr>
              <a:t>хозяйство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18778" y="1931531"/>
            <a:ext cx="767941" cy="2719070"/>
          </a:xfrm>
          <a:custGeom>
            <a:avLst/>
            <a:gdLst/>
            <a:ahLst/>
            <a:cxnLst/>
            <a:rect l="l" t="t" r="r" b="b"/>
            <a:pathLst>
              <a:path w="306070" h="2719070">
                <a:moveTo>
                  <a:pt x="0" y="51054"/>
                </a:moveTo>
                <a:lnTo>
                  <a:pt x="4012" y="31182"/>
                </a:lnTo>
                <a:lnTo>
                  <a:pt x="14954" y="14954"/>
                </a:lnTo>
                <a:lnTo>
                  <a:pt x="31182" y="4012"/>
                </a:lnTo>
                <a:lnTo>
                  <a:pt x="51053" y="0"/>
                </a:lnTo>
                <a:lnTo>
                  <a:pt x="255015" y="0"/>
                </a:lnTo>
                <a:lnTo>
                  <a:pt x="274887" y="4012"/>
                </a:lnTo>
                <a:lnTo>
                  <a:pt x="291115" y="14954"/>
                </a:lnTo>
                <a:lnTo>
                  <a:pt x="302057" y="31182"/>
                </a:lnTo>
                <a:lnTo>
                  <a:pt x="306070" y="51054"/>
                </a:lnTo>
                <a:lnTo>
                  <a:pt x="306070" y="2667889"/>
                </a:lnTo>
                <a:lnTo>
                  <a:pt x="302057" y="2687760"/>
                </a:lnTo>
                <a:lnTo>
                  <a:pt x="291115" y="2703988"/>
                </a:lnTo>
                <a:lnTo>
                  <a:pt x="274887" y="2714930"/>
                </a:lnTo>
                <a:lnTo>
                  <a:pt x="255015" y="2718943"/>
                </a:lnTo>
                <a:lnTo>
                  <a:pt x="51053" y="2718943"/>
                </a:lnTo>
                <a:lnTo>
                  <a:pt x="31182" y="2714930"/>
                </a:lnTo>
                <a:lnTo>
                  <a:pt x="14954" y="2703988"/>
                </a:lnTo>
                <a:lnTo>
                  <a:pt x="4012" y="2687760"/>
                </a:lnTo>
                <a:lnTo>
                  <a:pt x="0" y="2667889"/>
                </a:lnTo>
                <a:lnTo>
                  <a:pt x="0" y="51054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07578" y="1931882"/>
            <a:ext cx="861542" cy="2696845"/>
          </a:xfrm>
          <a:custGeom>
            <a:avLst/>
            <a:gdLst/>
            <a:ahLst/>
            <a:cxnLst/>
            <a:rect l="l" t="t" r="r" b="b"/>
            <a:pathLst>
              <a:path w="624839" h="2696845">
                <a:moveTo>
                  <a:pt x="0" y="104140"/>
                </a:moveTo>
                <a:lnTo>
                  <a:pt x="8179" y="63597"/>
                </a:lnTo>
                <a:lnTo>
                  <a:pt x="30480" y="30495"/>
                </a:lnTo>
                <a:lnTo>
                  <a:pt x="63543" y="8181"/>
                </a:lnTo>
                <a:lnTo>
                  <a:pt x="104012" y="0"/>
                </a:lnTo>
                <a:lnTo>
                  <a:pt x="520318" y="0"/>
                </a:lnTo>
                <a:lnTo>
                  <a:pt x="560788" y="8181"/>
                </a:lnTo>
                <a:lnTo>
                  <a:pt x="593851" y="30495"/>
                </a:lnTo>
                <a:lnTo>
                  <a:pt x="616152" y="63597"/>
                </a:lnTo>
                <a:lnTo>
                  <a:pt x="624331" y="104140"/>
                </a:lnTo>
                <a:lnTo>
                  <a:pt x="624331" y="2592578"/>
                </a:lnTo>
                <a:lnTo>
                  <a:pt x="616152" y="2633120"/>
                </a:lnTo>
                <a:lnTo>
                  <a:pt x="593851" y="2666222"/>
                </a:lnTo>
                <a:lnTo>
                  <a:pt x="560788" y="2688536"/>
                </a:lnTo>
                <a:lnTo>
                  <a:pt x="520318" y="2696718"/>
                </a:lnTo>
                <a:lnTo>
                  <a:pt x="104012" y="2696718"/>
                </a:lnTo>
                <a:lnTo>
                  <a:pt x="63543" y="2688536"/>
                </a:lnTo>
                <a:lnTo>
                  <a:pt x="30480" y="2666222"/>
                </a:lnTo>
                <a:lnTo>
                  <a:pt x="8179" y="2633120"/>
                </a:lnTo>
                <a:lnTo>
                  <a:pt x="0" y="2592578"/>
                </a:lnTo>
                <a:lnTo>
                  <a:pt x="0" y="10414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869128" y="2575087"/>
            <a:ext cx="1200329" cy="16205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R="8890" algn="ctr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Образование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</a:pPr>
            <a:endParaRPr lang="ru-RU" sz="1600" b="1" i="1" spc="-10" dirty="0" smtClean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</a:pPr>
            <a:r>
              <a:rPr sz="1600" b="1" i="1" spc="-10" dirty="0" err="1" smtClean="0">
                <a:solidFill>
                  <a:schemeClr val="bg1"/>
                </a:solidFill>
                <a:latin typeface="Calibri"/>
                <a:cs typeface="Calibri"/>
              </a:rPr>
              <a:t>Культура</a:t>
            </a:r>
            <a:r>
              <a:rPr sz="1600" b="1" i="1" spc="-10" dirty="0">
                <a:latin typeface="Calibri"/>
                <a:cs typeface="Calibri"/>
              </a:rPr>
              <a:t>,</a:t>
            </a:r>
            <a:endParaRPr sz="16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кинематография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407693" y="1931531"/>
            <a:ext cx="1132334" cy="2705735"/>
          </a:xfrm>
          <a:custGeom>
            <a:avLst/>
            <a:gdLst/>
            <a:ahLst/>
            <a:cxnLst/>
            <a:rect l="l" t="t" r="r" b="b"/>
            <a:pathLst>
              <a:path w="431164" h="2705735">
                <a:moveTo>
                  <a:pt x="0" y="71882"/>
                </a:moveTo>
                <a:lnTo>
                  <a:pt x="5639" y="43934"/>
                </a:lnTo>
                <a:lnTo>
                  <a:pt x="21018" y="21082"/>
                </a:lnTo>
                <a:lnTo>
                  <a:pt x="43826" y="5659"/>
                </a:lnTo>
                <a:lnTo>
                  <a:pt x="71754" y="0"/>
                </a:lnTo>
                <a:lnTo>
                  <a:pt x="359028" y="0"/>
                </a:lnTo>
                <a:lnTo>
                  <a:pt x="386957" y="5659"/>
                </a:lnTo>
                <a:lnTo>
                  <a:pt x="409765" y="21082"/>
                </a:lnTo>
                <a:lnTo>
                  <a:pt x="425144" y="43934"/>
                </a:lnTo>
                <a:lnTo>
                  <a:pt x="430783" y="71882"/>
                </a:lnTo>
                <a:lnTo>
                  <a:pt x="430783" y="2633726"/>
                </a:lnTo>
                <a:lnTo>
                  <a:pt x="425144" y="2661727"/>
                </a:lnTo>
                <a:lnTo>
                  <a:pt x="409765" y="2684573"/>
                </a:lnTo>
                <a:lnTo>
                  <a:pt x="386957" y="2699966"/>
                </a:lnTo>
                <a:lnTo>
                  <a:pt x="359028" y="2705608"/>
                </a:lnTo>
                <a:lnTo>
                  <a:pt x="71754" y="2705608"/>
                </a:lnTo>
                <a:lnTo>
                  <a:pt x="43826" y="2699966"/>
                </a:lnTo>
                <a:lnTo>
                  <a:pt x="21018" y="2684573"/>
                </a:lnTo>
                <a:lnTo>
                  <a:pt x="5639" y="2661727"/>
                </a:lnTo>
                <a:lnTo>
                  <a:pt x="0" y="2633726"/>
                </a:lnTo>
                <a:lnTo>
                  <a:pt x="0" y="71882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857022" y="2316188"/>
            <a:ext cx="182038" cy="17907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b="1" i="1" dirty="0">
                <a:solidFill>
                  <a:schemeClr val="bg1"/>
                </a:solidFill>
                <a:latin typeface="Calibri"/>
                <a:cs typeface="Calibri"/>
              </a:rPr>
              <a:t>Социальная</a:t>
            </a:r>
            <a:r>
              <a:rPr sz="1400" b="1" i="1" spc="-90" dirty="0">
                <a:latin typeface="Calibri"/>
                <a:cs typeface="Calibri"/>
              </a:rPr>
              <a:t> </a:t>
            </a:r>
            <a:r>
              <a:rPr sz="1400" b="1" i="1" spc="-5" dirty="0">
                <a:solidFill>
                  <a:schemeClr val="bg1"/>
                </a:solidFill>
                <a:latin typeface="Calibri"/>
                <a:cs typeface="Calibri"/>
              </a:rPr>
              <a:t>политика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99753" y="1964208"/>
            <a:ext cx="1222119" cy="2696845"/>
          </a:xfrm>
          <a:custGeom>
            <a:avLst/>
            <a:gdLst/>
            <a:ahLst/>
            <a:cxnLst/>
            <a:rect l="l" t="t" r="r" b="b"/>
            <a:pathLst>
              <a:path w="624840" h="2696845">
                <a:moveTo>
                  <a:pt x="0" y="104140"/>
                </a:moveTo>
                <a:lnTo>
                  <a:pt x="8179" y="63597"/>
                </a:lnTo>
                <a:lnTo>
                  <a:pt x="30480" y="30495"/>
                </a:lnTo>
                <a:lnTo>
                  <a:pt x="63543" y="8181"/>
                </a:lnTo>
                <a:lnTo>
                  <a:pt x="104012" y="0"/>
                </a:lnTo>
                <a:lnTo>
                  <a:pt x="520191" y="0"/>
                </a:lnTo>
                <a:lnTo>
                  <a:pt x="560734" y="8181"/>
                </a:lnTo>
                <a:lnTo>
                  <a:pt x="593836" y="30495"/>
                </a:lnTo>
                <a:lnTo>
                  <a:pt x="616150" y="63597"/>
                </a:lnTo>
                <a:lnTo>
                  <a:pt x="624331" y="104140"/>
                </a:lnTo>
                <a:lnTo>
                  <a:pt x="624331" y="2592578"/>
                </a:lnTo>
                <a:lnTo>
                  <a:pt x="616150" y="2633120"/>
                </a:lnTo>
                <a:lnTo>
                  <a:pt x="593836" y="2666222"/>
                </a:lnTo>
                <a:lnTo>
                  <a:pt x="560734" y="2688536"/>
                </a:lnTo>
                <a:lnTo>
                  <a:pt x="520191" y="2696718"/>
                </a:lnTo>
                <a:lnTo>
                  <a:pt x="104012" y="2696718"/>
                </a:lnTo>
                <a:lnTo>
                  <a:pt x="63543" y="2688536"/>
                </a:lnTo>
                <a:lnTo>
                  <a:pt x="30479" y="2666222"/>
                </a:lnTo>
                <a:lnTo>
                  <a:pt x="8179" y="2633120"/>
                </a:lnTo>
                <a:lnTo>
                  <a:pt x="0" y="2592578"/>
                </a:lnTo>
                <a:lnTo>
                  <a:pt x="0" y="10414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985110" y="2266364"/>
            <a:ext cx="451406" cy="1986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Физическая</a:t>
            </a:r>
            <a:r>
              <a:rPr sz="1600" b="1" i="1" spc="-20" dirty="0">
                <a:latin typeface="Calibri"/>
                <a:cs typeface="Calibri"/>
              </a:rPr>
              <a:t> </a:t>
            </a: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культура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5" dirty="0">
                <a:solidFill>
                  <a:schemeClr val="bg1"/>
                </a:solidFill>
                <a:latin typeface="Calibri"/>
                <a:cs typeface="Calibri"/>
              </a:rPr>
              <a:t>и </a:t>
            </a:r>
            <a:r>
              <a:rPr sz="1600" b="1" i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спорт</a:t>
            </a:r>
            <a:endParaRPr sz="1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5021" y="4782007"/>
            <a:ext cx="8840470" cy="181610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 marR="250190" indent="266700">
              <a:lnSpc>
                <a:spcPct val="100000"/>
              </a:lnSpc>
              <a:spcBef>
                <a:spcPts val="325"/>
              </a:spcBef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Каждый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из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классификации имеет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перечень подразделов, </a:t>
            </a:r>
            <a:r>
              <a:rPr sz="1400" spc="-20" dirty="0">
                <a:solidFill>
                  <a:schemeClr val="bg1"/>
                </a:solidFill>
                <a:latin typeface="Times New Roman"/>
                <a:cs typeface="Times New Roman"/>
              </a:rPr>
              <a:t>которые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отражают </a:t>
            </a:r>
            <a:r>
              <a:rPr sz="1400" spc="5" dirty="0">
                <a:solidFill>
                  <a:schemeClr val="bg1"/>
                </a:solidFill>
                <a:latin typeface="Times New Roman"/>
                <a:cs typeface="Times New Roman"/>
              </a:rPr>
              <a:t>основные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направления 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реализации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соответствующей</a:t>
            </a: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функции.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1440" marR="960755" indent="266700">
              <a:lnSpc>
                <a:spcPct val="100000"/>
              </a:lnSpc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Полный перечень 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подразделов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классификации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расходов бюджетов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приведен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статье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21 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Бюджетного </a:t>
            </a:r>
            <a:r>
              <a:rPr sz="1400" spc="-20" dirty="0">
                <a:solidFill>
                  <a:schemeClr val="bg1"/>
                </a:solidFill>
                <a:latin typeface="Times New Roman"/>
                <a:cs typeface="Times New Roman"/>
              </a:rPr>
              <a:t>кодекса </a:t>
            </a: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Российской</a:t>
            </a:r>
            <a:r>
              <a:rPr sz="1400" spc="-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Федерации.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58140">
              <a:lnSpc>
                <a:spcPct val="100000"/>
              </a:lnSpc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Например,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5" dirty="0">
                <a:solidFill>
                  <a:schemeClr val="bg1"/>
                </a:solidFill>
                <a:latin typeface="Times New Roman"/>
                <a:cs typeface="Times New Roman"/>
              </a:rPr>
              <a:t>составе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раздела «Образование»,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400" spc="-15" dirty="0">
                <a:solidFill>
                  <a:schemeClr val="bg1"/>
                </a:solidFill>
                <a:latin typeface="Times New Roman"/>
                <a:cs typeface="Times New Roman"/>
              </a:rPr>
              <a:t>том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числе,</a:t>
            </a:r>
            <a:r>
              <a:rPr sz="1400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выделяются: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Дошкольное</a:t>
            </a:r>
            <a:r>
              <a:rPr sz="1400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образование;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Общее образование;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505459" indent="-147955">
              <a:lnSpc>
                <a:spcPct val="100000"/>
              </a:lnSpc>
              <a:buChar char="-"/>
              <a:tabLst>
                <a:tab pos="506095" algn="l"/>
              </a:tabLst>
            </a:pP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Дополнительное </a:t>
            </a:r>
            <a:r>
              <a:rPr sz="1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образование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детей и</a:t>
            </a:r>
            <a:r>
              <a:rPr sz="1400" spc="-5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434784"/>
              </p:ext>
            </p:extLst>
          </p:nvPr>
        </p:nvGraphicFramePr>
        <p:xfrm>
          <a:off x="381000" y="805622"/>
          <a:ext cx="7992381" cy="6068932"/>
        </p:xfrm>
        <a:graphic>
          <a:graphicData uri="http://schemas.openxmlformats.org/drawingml/2006/table">
            <a:tbl>
              <a:tblPr firstRow="1" bandRow="1"/>
              <a:tblGrid>
                <a:gridCol w="1008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236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3362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Раздел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662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13 862,9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098,3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6 168,2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052,2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74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3669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87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1 861,4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2 187,1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949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4 973,9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74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22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1901" y="0"/>
            <a:ext cx="8001480" cy="7671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lIns="91431" tIns="45715" rIns="91431" bIns="45715"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</a:rPr>
              <a:t>Распределение бюджетных ассигнований по разделам классификации расходов бюджета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501062" cy="981869"/>
          </a:xfrm>
        </p:spPr>
        <p:txBody>
          <a:bodyPr lIns="91440" rIns="91440" bIns="4572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Божковского сельского поселения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89968500"/>
              </p:ext>
            </p:extLst>
          </p:nvPr>
        </p:nvGraphicFramePr>
        <p:xfrm>
          <a:off x="0" y="1268759"/>
          <a:ext cx="9144000" cy="5446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35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504825"/>
            <a:ext cx="8893175" cy="3355975"/>
          </a:xfrm>
        </p:spPr>
        <p:txBody>
          <a:bodyPr>
            <a:normAutofit fontScale="77500" lnSpcReduction="20000"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Божковского сельского поселения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составит </a:t>
            </a: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6 168,2 тыс</a:t>
            </a:r>
            <a:r>
              <a:rPr lang="ru-RU" sz="5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" y="3861048"/>
            <a:ext cx="4622799" cy="29935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8"/>
            <a:ext cx="4499992" cy="2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по разделу 0100 </a:t>
            </a:r>
            <a:b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«ОБЩЕГОСУДАРСТВЕННЫЕ ВОПРОСЫ»</a:t>
            </a:r>
            <a:endParaRPr lang="ru-RU" sz="27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89" name="AutoShape 5"/>
          <p:cNvSpPr>
            <a:spLocks noChangeArrowheads="1"/>
          </p:cNvSpPr>
          <p:nvPr/>
        </p:nvSpPr>
        <p:spPr bwMode="auto">
          <a:xfrm>
            <a:off x="3323157" y="2586037"/>
            <a:ext cx="2503488" cy="1096963"/>
          </a:xfrm>
          <a:prstGeom prst="roundRect">
            <a:avLst>
              <a:gd name="adj" fmla="val 16667"/>
            </a:avLst>
          </a:prstGeom>
          <a:solidFill>
            <a:srgbClr val="FF66CC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Times New Roman" pitchFamily="18" charset="0"/>
              </a:rPr>
              <a:t>6 168,2</a:t>
            </a:r>
            <a:endParaRPr lang="ru-RU" sz="2400" b="1" dirty="0">
              <a:solidFill>
                <a:prstClr val="white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</a:rPr>
              <a:t>тыс. руб.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04801" y="4221088"/>
            <a:ext cx="2553494" cy="2448272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Подраздел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0104 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«Функционирование Правительства РФ, высших исполнительных органов государственной власти субъектов РФ, местных администраций»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</a:rPr>
              <a:t>5 503,7 тыс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</a:rPr>
              <a:t>руб.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477000" y="4165525"/>
            <a:ext cx="2514600" cy="2503835"/>
          </a:xfrm>
          <a:prstGeom prst="rect">
            <a:avLst/>
          </a:prstGeom>
          <a:solidFill>
            <a:srgbClr val="00FFFF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0113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«Другие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вопросы»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202,2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 rot="2313247">
            <a:off x="5989684" y="2966220"/>
            <a:ext cx="1697037" cy="752475"/>
          </a:xfrm>
          <a:prstGeom prst="curvedDownArrow">
            <a:avLst>
              <a:gd name="adj1" fmla="val 49313"/>
              <a:gd name="adj2" fmla="val 98846"/>
              <a:gd name="adj3" fmla="val 83417"/>
            </a:avLst>
          </a:prstGeom>
          <a:solidFill>
            <a:srgbClr val="FFC0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 rot="7897213">
            <a:off x="1447825" y="2941161"/>
            <a:ext cx="1611312" cy="814388"/>
          </a:xfrm>
          <a:prstGeom prst="curvedUpArrow">
            <a:avLst>
              <a:gd name="adj1" fmla="val 33800"/>
              <a:gd name="adj2" fmla="val 72730"/>
              <a:gd name="adj3" fmla="val 74671"/>
            </a:avLst>
          </a:prstGeom>
          <a:solidFill>
            <a:srgbClr val="00B050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508649" y="3886200"/>
            <a:ext cx="682351" cy="9144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140845" y="3886200"/>
            <a:ext cx="685800" cy="91440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8295" y="4924567"/>
            <a:ext cx="1789905" cy="171636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0107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выборов и референдумов – 392,3 тыс. руб.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24400" y="4953000"/>
            <a:ext cx="1600200" cy="17163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0111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Резервные фонды – 10,0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9" grpId="0" animBg="1"/>
      <p:bldP spid="41990" grpId="0" animBg="1"/>
      <p:bldP spid="41992" grpId="0" animBg="1"/>
      <p:bldP spid="41993" grpId="0" animBg="1"/>
      <p:bldP spid="419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Божковского сельского поселения Красносулинского района на национальную оборону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240,2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" y="3199259"/>
            <a:ext cx="3130375" cy="3658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48" y="3199259"/>
            <a:ext cx="3241872" cy="3658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923" y="3198687"/>
            <a:ext cx="2788954" cy="36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по разделу 0200 </a:t>
            </a:r>
            <a:b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«НАЦИОНАЛЬНАЯ ОБОРОНА»</a:t>
            </a: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771800" y="4552429"/>
            <a:ext cx="3741738" cy="2170112"/>
          </a:xfrm>
          <a:prstGeom prst="rect">
            <a:avLst/>
          </a:prstGeom>
          <a:solidFill>
            <a:srgbClr val="00FFFF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0203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240,2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418533" y="2564904"/>
            <a:ext cx="2448272" cy="18002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5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381000"/>
            <a:ext cx="9144000" cy="2890838"/>
          </a:xfrm>
        </p:spPr>
        <p:txBody>
          <a:bodyPr>
            <a:normAutofit lnSpcReduction="10000"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Божковского сельского поселения Красносулинского района на национальную безопасность и правоохранительную деятельность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составит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52,0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4984"/>
            <a:ext cx="4572000" cy="3573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84984"/>
            <a:ext cx="4572000" cy="35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7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963" y="85343"/>
            <a:ext cx="8477989" cy="1389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091" y="42671"/>
            <a:ext cx="8523732" cy="1435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7243" y="183832"/>
            <a:ext cx="8239125" cy="1140697"/>
          </a:xfrm>
          <a:prstGeom prst="rect">
            <a:avLst/>
          </a:prstGeom>
          <a:solidFill>
            <a:srgbClr val="C3D59B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767205" marR="1245235" indent="-513715" algn="ctr">
              <a:lnSpc>
                <a:spcPct val="100000"/>
              </a:lnSpc>
            </a:pPr>
            <a:r>
              <a:rPr lang="ru-RU" sz="1800" b="1" spc="-3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           </a:t>
            </a:r>
            <a:r>
              <a:rPr sz="1800" b="1" spc="-3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ОБРАЩЕНИЕ </a:t>
            </a:r>
            <a:r>
              <a:rPr sz="1800" b="1" spc="-6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ГЛАВЫ </a:t>
            </a:r>
            <a:r>
              <a:rPr lang="ru-RU" sz="1800" b="1" spc="-60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АДМИНИСТРАЦИИ </a:t>
            </a:r>
            <a: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БОЖКОВСКОГО СЕЛЬСКОГО ПОСЕЛЕНИЯ </a:t>
            </a:r>
            <a:b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sz="18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К </a:t>
            </a:r>
            <a:r>
              <a:rPr sz="1800" b="1" spc="-10" dirty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ЖИТЕЛЯМ </a:t>
            </a:r>
            <a:r>
              <a:rPr lang="ru-RU" sz="1800" b="1" spc="-35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ПОСЕЛЕНИЯ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406" y="1381759"/>
            <a:ext cx="7923530" cy="5211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24154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Уважаемые</a:t>
            </a:r>
            <a:r>
              <a:rPr sz="2000" b="1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жители</a:t>
            </a:r>
            <a:endParaRPr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R="162560" algn="ctr">
              <a:lnSpc>
                <a:spcPct val="100000"/>
              </a:lnSpc>
            </a:pPr>
            <a:r>
              <a:rPr lang="ru-RU" sz="2000" b="1" spc="-10" dirty="0" smtClean="0">
                <a:solidFill>
                  <a:schemeClr val="bg1"/>
                </a:solidFill>
                <a:latin typeface="Times New Roman"/>
                <a:cs typeface="Times New Roman"/>
              </a:rPr>
              <a:t>Божковского сельского поселения</a:t>
            </a:r>
            <a:r>
              <a:rPr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  <a:endParaRPr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405130" algn="just">
              <a:lnSpc>
                <a:spcPts val="1730"/>
              </a:lnSpc>
              <a:spcBef>
                <a:spcPts val="1720"/>
              </a:spcBef>
            </a:pP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Перед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вами брошюра </a:t>
            </a:r>
            <a:r>
              <a:rPr sz="1600" b="1" spc="-15" dirty="0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для граждан», </a:t>
            </a:r>
            <a:r>
              <a:rPr sz="1600" spc="-1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подготовленая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сектором экономики и финансов 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администрации </a:t>
            </a:r>
            <a:r>
              <a:rPr lang="ru-RU"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Божковского сельского поселения </a:t>
            </a:r>
            <a:r>
              <a:rPr sz="1600" spc="-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на</a:t>
            </a:r>
            <a:r>
              <a:rPr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основе</a:t>
            </a:r>
            <a:r>
              <a:rPr lang="ru-RU"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решения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Собрания депутатов Божковского сельского поселения  от 25.12.2020 № 120 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«О </a:t>
            </a:r>
            <a:r>
              <a:rPr sz="1600" spc="-20" dirty="0" err="1">
                <a:solidFill>
                  <a:schemeClr val="bg1"/>
                </a:solidFill>
                <a:latin typeface="Times New Roman"/>
                <a:cs typeface="Times New Roman"/>
              </a:rPr>
              <a:t>бюджете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ru-RU"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Божковского сельского поселения Красносулинского района</a:t>
            </a:r>
            <a:r>
              <a:rPr sz="16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на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2021 </a:t>
            </a:r>
            <a:r>
              <a:rPr sz="1600" spc="-30" dirty="0">
                <a:solidFill>
                  <a:schemeClr val="bg1"/>
                </a:solidFill>
                <a:latin typeface="Times New Roman"/>
                <a:cs typeface="Times New Roman"/>
              </a:rPr>
              <a:t>год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на плановый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период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2022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2023</a:t>
            </a:r>
            <a:r>
              <a:rPr sz="1600" spc="1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годов».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5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Укрепление</a:t>
            </a:r>
            <a:r>
              <a:rPr sz="1600" spc="36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взаимодействия с гражданами по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вопросам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финансово-бюджетной 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сферы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позволяет реализовать конституционные права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граждан на получение 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информации (включая информацию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о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бюджете),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соблюдая 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принцип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прозрачности  (открытости), установленный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Бюджетным </a:t>
            </a:r>
            <a:r>
              <a:rPr sz="1600" spc="-30" dirty="0" err="1">
                <a:solidFill>
                  <a:schemeClr val="bg1"/>
                </a:solidFill>
                <a:latin typeface="Times New Roman"/>
                <a:cs typeface="Times New Roman"/>
              </a:rPr>
              <a:t>кодексом</a:t>
            </a:r>
            <a:r>
              <a:rPr sz="1600" spc="18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РФ.</a:t>
            </a:r>
            <a:endParaRPr lang="ru-RU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endParaRPr lang="ru-RU" sz="1600" spc="-25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7490" indent="304800" algn="just">
              <a:lnSpc>
                <a:spcPts val="1730"/>
              </a:lnSpc>
            </a:pPr>
            <a:r>
              <a:rPr sz="1600" spc="-2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Бюджет</a:t>
            </a:r>
            <a:r>
              <a:rPr sz="1600" spc="-2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поселения</a:t>
            </a:r>
            <a:r>
              <a:rPr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-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достаточно сложный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документ с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множеством</a:t>
            </a:r>
            <a:r>
              <a:rPr sz="1600" spc="33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специфических</a:t>
            </a:r>
          </a:p>
          <a:p>
            <a:pPr marR="290830" algn="r">
              <a:lnSpc>
                <a:spcPts val="1825"/>
              </a:lnSpc>
            </a:pP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терминов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классификаций, </a:t>
            </a:r>
            <a:r>
              <a:rPr sz="1600" spc="-25" dirty="0">
                <a:solidFill>
                  <a:schemeClr val="bg1"/>
                </a:solidFill>
                <a:latin typeface="Times New Roman"/>
                <a:cs typeface="Times New Roman"/>
              </a:rPr>
              <a:t>которые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понятны </a:t>
            </a:r>
            <a:r>
              <a:rPr sz="1600" spc="-25" dirty="0">
                <a:solidFill>
                  <a:schemeClr val="bg1"/>
                </a:solidFill>
                <a:latin typeface="Times New Roman"/>
                <a:cs typeface="Times New Roman"/>
              </a:rPr>
              <a:t>только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специалистам финансовой</a:t>
            </a:r>
            <a:r>
              <a:rPr sz="1600" spc="38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сферы.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2700" marR="235585" indent="405130" algn="just">
              <a:lnSpc>
                <a:spcPct val="90000"/>
              </a:lnSpc>
            </a:pP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Гражданам,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не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имеющим специального образования,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достаточно сложно  разобраться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языке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бюджета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sz="1600" spc="-15" dirty="0">
                <a:solidFill>
                  <a:schemeClr val="bg1"/>
                </a:solidFill>
                <a:latin typeface="Times New Roman"/>
                <a:cs typeface="Times New Roman"/>
              </a:rPr>
              <a:t>его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цифрах,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поэтому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мы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представляем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информацию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 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более понятном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для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широкого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круга пользователей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виде, </a:t>
            </a:r>
            <a:r>
              <a:rPr sz="1600" spc="-10" dirty="0">
                <a:solidFill>
                  <a:schemeClr val="bg1"/>
                </a:solidFill>
                <a:latin typeface="Times New Roman"/>
                <a:cs typeface="Times New Roman"/>
              </a:rPr>
              <a:t>называемом </a:t>
            </a:r>
            <a:r>
              <a:rPr sz="1600" spc="-20" dirty="0">
                <a:solidFill>
                  <a:schemeClr val="bg1"/>
                </a:solidFill>
                <a:latin typeface="Times New Roman"/>
                <a:cs typeface="Times New Roman"/>
              </a:rPr>
              <a:t>«Бюджет </a:t>
            </a:r>
            <a:r>
              <a:rPr sz="1600" dirty="0">
                <a:solidFill>
                  <a:schemeClr val="bg1"/>
                </a:solidFill>
                <a:latin typeface="Times New Roman"/>
                <a:cs typeface="Times New Roman"/>
              </a:rPr>
              <a:t>для  </a:t>
            </a:r>
            <a:r>
              <a:rPr sz="1600" spc="-5" dirty="0">
                <a:solidFill>
                  <a:schemeClr val="bg1"/>
                </a:solidFill>
                <a:latin typeface="Times New Roman"/>
                <a:cs typeface="Times New Roman"/>
              </a:rPr>
              <a:t>граждан».</a:t>
            </a: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4270375">
              <a:lnSpc>
                <a:spcPct val="100000"/>
              </a:lnSpc>
              <a:spcBef>
                <a:spcPts val="1320"/>
              </a:spcBef>
              <a:tabLst>
                <a:tab pos="6712584" algn="l"/>
              </a:tabLst>
            </a:pPr>
            <a:r>
              <a:rPr sz="1400" spc="-30" dirty="0" err="1">
                <a:solidFill>
                  <a:schemeClr val="bg1"/>
                </a:solidFill>
                <a:latin typeface="Times New Roman"/>
                <a:cs typeface="Times New Roman"/>
              </a:rPr>
              <a:t>Глава</a:t>
            </a:r>
            <a:r>
              <a:rPr sz="1400" spc="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14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администрации</a:t>
            </a:r>
            <a:r>
              <a:rPr sz="1400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lang="ru-RU" sz="1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В.Д. Гуцалюк</a:t>
            </a:r>
            <a:endParaRPr sz="1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по разделу 0300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«НАЦИОНАЛЬНАЯ БЕЗОПАСНОСТЬ И ПРАВООХРАНИТЕЛЬНАЯ ДЕЯТЕЛЬНОСТЬ»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0310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«Защита населения и территории от ЧС природного и техногенного характера,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пожарная безопасность»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52,0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0690"/>
            <a:ext cx="2448272" cy="1800200"/>
          </a:xfrm>
          <a:prstGeom prst="downArrow">
            <a:avLst/>
          </a:prstGeom>
          <a:solidFill>
            <a:schemeClr val="tx2">
              <a:lumMod val="75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Божковского сельского поселения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на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национальную экономику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составит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814,5 тыс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30973"/>
            <a:ext cx="4644007" cy="2927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3930973"/>
            <a:ext cx="4524375" cy="29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8570913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</a:t>
            </a: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в 2021 </a:t>
            </a: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  <a:t>по разделу 0400 </a:t>
            </a:r>
            <a:b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chemeClr val="accent1"/>
                </a:solidFill>
                <a:latin typeface="Times New Roman" pitchFamily="18" charset="0"/>
              </a:rPr>
              <a:t>«НАЦИОНАЛЬНАЯ экономика»</a:t>
            </a:r>
            <a:endParaRPr lang="ru-RU" sz="27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1371600" y="3810000"/>
            <a:ext cx="2971800" cy="2365077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0409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«Дорожное хозяйство»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1 308,4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457200" y="2667000"/>
            <a:ext cx="18288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0" y="3809999"/>
            <a:ext cx="2895600" cy="236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 0412 «Другие вопросы в области национальной экономики» – 16,0 тыс. руб.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Круговая стрелка 8"/>
          <p:cNvSpPr/>
          <p:nvPr/>
        </p:nvSpPr>
        <p:spPr>
          <a:xfrm>
            <a:off x="5486400" y="2667000"/>
            <a:ext cx="45719" cy="4571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6781800" y="2667000"/>
            <a:ext cx="2209800" cy="1981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Объект 2"/>
          <p:cNvSpPr>
            <a:spLocks noGrp="1"/>
          </p:cNvSpPr>
          <p:nvPr>
            <p:ph idx="4294967295"/>
          </p:nvPr>
        </p:nvSpPr>
        <p:spPr>
          <a:xfrm>
            <a:off x="0" y="404813"/>
            <a:ext cx="8893175" cy="3311525"/>
          </a:xfrm>
        </p:spPr>
        <p:txBody>
          <a:bodyPr>
            <a:normAutofit/>
          </a:bodyPr>
          <a:lstStyle/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Объем расходов бюджета  Божковского сельского поселения Красносулинского района на жилищно-коммунальное хозяйство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составит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263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1 861,4 тыс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marL="68263" indent="0" algn="ctr">
              <a:lnSpc>
                <a:spcPct val="9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0" name="Рисунок 3" descr="artemte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61048"/>
            <a:ext cx="319087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Рисунок 4" descr="g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3861048"/>
            <a:ext cx="292893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2" name="Рисунок 5" descr="imag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3861048"/>
            <a:ext cx="3038475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2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88913"/>
            <a:ext cx="8715375" cy="719137"/>
          </a:xfrm>
        </p:spPr>
        <p:txBody>
          <a:bodyPr lIns="91440" rIns="91440" bIns="45720"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КРАСНОСУЛИНСКОГО РАЙОНА</a:t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2021 году</a:t>
            </a:r>
            <a:endParaRPr lang="ru-RU" sz="2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3492500" y="1697038"/>
            <a:ext cx="2160588" cy="1096962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Times New Roman" pitchFamily="18" charset="0"/>
              </a:rPr>
              <a:t>1 861,4 тыс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</a:rPr>
              <a:t>. </a:t>
            </a: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</a:rPr>
              <a:t>руб.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79388" y="3429000"/>
            <a:ext cx="2305050" cy="3000375"/>
          </a:xfrm>
          <a:prstGeom prst="rect">
            <a:avLst/>
          </a:prstGeom>
          <a:solidFill>
            <a:srgbClr val="CCFFCC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0501 «Жилищное хозяйство» 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5,0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руб.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3590132" y="3435350"/>
            <a:ext cx="2106612" cy="30003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0502 «Коммунальное хозяйство» -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89,8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руб.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802438" y="3435350"/>
            <a:ext cx="2206095" cy="2994025"/>
          </a:xfrm>
          <a:prstGeom prst="rect">
            <a:avLst/>
          </a:prstGeom>
          <a:solidFill>
            <a:srgbClr val="00FFFF"/>
          </a:solidFill>
          <a:ln w="19050">
            <a:solidFill>
              <a:srgbClr val="00FF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Подраздел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0503 «Благоустройство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» - 1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</a:rPr>
              <a:t>766,6 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</a:rPr>
              <a:t>руб.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 rot="7994511">
            <a:off x="1266825" y="1995488"/>
            <a:ext cx="1893887" cy="1163638"/>
          </a:xfrm>
          <a:prstGeom prst="curvedUpArrow">
            <a:avLst>
              <a:gd name="adj1" fmla="val 34005"/>
              <a:gd name="adj2" fmla="val 72690"/>
              <a:gd name="adj3" fmla="val 74009"/>
            </a:avLst>
          </a:prstGeom>
          <a:solidFill>
            <a:srgbClr val="FFC000"/>
          </a:solidFill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 rot="2313247">
            <a:off x="6010275" y="2125663"/>
            <a:ext cx="2087563" cy="990600"/>
          </a:xfrm>
          <a:prstGeom prst="curvedDownArrow">
            <a:avLst>
              <a:gd name="adj1" fmla="val 49172"/>
              <a:gd name="adj2" fmla="val 98598"/>
              <a:gd name="adj3" fmla="val 83417"/>
            </a:avLst>
          </a:prstGeom>
          <a:solidFill>
            <a:srgbClr val="00B05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>
            <a:off x="4935538" y="2852738"/>
            <a:ext cx="7080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99FF"/>
          </a:solidFill>
          <a:ln w="15875">
            <a:solidFill>
              <a:srgbClr val="ACE0EA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514725" y="2859088"/>
            <a:ext cx="706438" cy="492125"/>
          </a:xfrm>
          <a:prstGeom prst="downArrow">
            <a:avLst>
              <a:gd name="adj1" fmla="val 50000"/>
              <a:gd name="adj2" fmla="val 28472"/>
            </a:avLst>
          </a:prstGeom>
          <a:solidFill>
            <a:srgbClr val="FFFF99"/>
          </a:solidFill>
          <a:ln w="158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orbe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68313" y="1125538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76DBF4"/>
              </a:buClr>
              <a:buSzPct val="95000"/>
            </a:pP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</a:rPr>
              <a:t>Раздел 0500 «Жилищно-коммунальное хозяйство»</a:t>
            </a:r>
          </a:p>
        </p:txBody>
      </p:sp>
    </p:spTree>
    <p:extLst>
      <p:ext uri="{BB962C8B-B14F-4D97-AF65-F5344CB8AC3E}">
        <p14:creationId xmlns:p14="http://schemas.microsoft.com/office/powerpoint/2010/main" val="13247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2" grpId="0" animBg="1"/>
      <p:bldP spid="50183" grpId="0" animBg="1"/>
      <p:bldP spid="50184" grpId="0" animBg="1"/>
      <p:bldP spid="50185" grpId="0" animBg="1"/>
      <p:bldP spid="50186" grpId="0" animBg="1"/>
      <p:bldP spid="50187" grpId="0" animBg="1"/>
      <p:bldP spid="50188" grpId="0" animBg="1"/>
      <p:bldP spid="13" grpId="0" animBg="1"/>
      <p:bldP spid="1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2517775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на образование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2021году составят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22,0 тыс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42112"/>
            <a:ext cx="4343400" cy="3638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42112"/>
            <a:ext cx="4343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1"/>
            <a:ext cx="9144000" cy="908050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>по разделу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>0700 </a:t>
            </a: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</a:rPr>
              <a:t>«ОБРАЗОВАНИЕ»</a:t>
            </a:r>
            <a:endParaRPr lang="ru-RU" sz="27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0705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«Профессиональная подготовка, переподготовка и повышение квалификации»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22,0 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9157"/>
            <a:ext cx="2448272" cy="1800200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04" y="2952124"/>
            <a:ext cx="982795" cy="140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08" y="2952124"/>
            <a:ext cx="1048352" cy="14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Содержимое 2"/>
          <p:cNvSpPr>
            <a:spLocks noGrp="1"/>
          </p:cNvSpPr>
          <p:nvPr>
            <p:ph idx="4294967295"/>
          </p:nvPr>
        </p:nvSpPr>
        <p:spPr>
          <a:xfrm>
            <a:off x="0" y="549275"/>
            <a:ext cx="9144000" cy="2517775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Красносулинского района на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культуру и  кинематографию в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2021году    составят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4 612,6 тыс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4" y="3293141"/>
            <a:ext cx="4661272" cy="3535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322320"/>
            <a:ext cx="4499992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4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  <a:t>по разделу 0800 </a:t>
            </a:r>
            <a:b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7030A0"/>
                </a:solidFill>
                <a:latin typeface="Times New Roman" pitchFamily="18" charset="0"/>
              </a:rPr>
              <a:t>«КУЛЬТУРА, КИНЕМАТОГРАФИЯ»</a:t>
            </a:r>
            <a:endParaRPr lang="ru-RU" sz="27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rgbClr val="FFFF00"/>
          </a:solidFill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0801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УЛЬТУРА»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4 612,6 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563888" y="2739157"/>
            <a:ext cx="2448272" cy="18002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205" y="2952124"/>
            <a:ext cx="877900" cy="14082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0" y="2943823"/>
            <a:ext cx="91447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2938" y="981075"/>
            <a:ext cx="8501062" cy="22987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КРАСНОСУЛИНСКОГО РАЙОНА на социальную политику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ЗАПЛАНИРОВАНЫ В СУММЕ -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72,0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177154" name="Picture 2" descr="N:\Кабинет 20\Шиленко\отчет об исп бюджета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508500"/>
            <a:ext cx="3059113" cy="2209800"/>
          </a:xfrm>
        </p:spPr>
      </p:pic>
      <p:pic>
        <p:nvPicPr>
          <p:cNvPr id="177155" name="Picture 3" descr="N:\Кабинет 20\Шиленко\отчет об исп бюджета\torzhestvennoe-vruchenie-pamyatnykh-znakov-blokadnikam-leningrada-_3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508500"/>
            <a:ext cx="307181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6" name="Picture 2" descr="N:\Кабинет 20\Шиленко\отчет об исп бюджета\f92ff5bf9c1b91edb7f83dcd3e5e26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508500"/>
            <a:ext cx="30019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43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2485" y="381000"/>
            <a:ext cx="7475220" cy="1371600"/>
          </a:xfrm>
        </p:spPr>
        <p:txBody>
          <a:bodyPr>
            <a:noAutofit/>
          </a:bodyPr>
          <a:lstStyle/>
          <a:p>
            <a:pPr lvl="0" algn="ctr" defTabSz="914400">
              <a:lnSpc>
                <a:spcPct val="100000"/>
              </a:lnSpc>
              <a:spcBef>
                <a:spcPts val="100"/>
              </a:spcBef>
            </a:pPr>
            <a:r>
              <a:rPr lang="ru-RU" sz="2800" b="1" cap="none" spc="-15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ПАРАМЕТРЫ</a:t>
            </a:r>
            <a:r>
              <a:rPr lang="ru-RU" sz="2800" b="1" cap="none" spc="-5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ru-RU" sz="2800" b="1" cap="none" spc="-30" dirty="0">
                <a:solidFill>
                  <a:srgbClr val="4F6128"/>
                </a:solidFill>
                <a:latin typeface="Calibri"/>
                <a:ea typeface="+mn-ea"/>
                <a:cs typeface="Calibri"/>
              </a:rPr>
              <a:t>БЮДЖЕТА</a:t>
            </a:r>
            <a:r>
              <a:rPr lang="ru-RU" sz="2800" b="1" cap="none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/>
            </a:r>
            <a:br>
              <a:rPr lang="ru-RU" sz="2800" b="1" cap="none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</a:br>
            <a:r>
              <a:rPr lang="ru-RU" sz="2800" b="1" u="heavy" cap="none" spc="-2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БОЖКОВСКОГО СЕЛЬСКОГО ПОСЕЛЕНИЯ </a:t>
            </a:r>
            <a:r>
              <a:rPr lang="ru-RU" sz="2800" b="1" u="heavy" cap="none" spc="-25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/>
            </a:r>
            <a:br>
              <a:rPr lang="ru-RU" sz="2800" b="1" u="heavy" cap="none" spc="-25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</a:br>
            <a:r>
              <a:rPr lang="ru-RU" sz="2800" b="1" u="heavy" cap="none" dirty="0" smtClean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НА </a:t>
            </a:r>
            <a:r>
              <a:rPr lang="ru-RU" sz="2800" b="1" u="heavy" cap="none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2021</a:t>
            </a:r>
            <a:r>
              <a:rPr lang="ru-RU" sz="2800" b="1" u="heavy" cap="none" spc="-10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 </a:t>
            </a:r>
            <a:r>
              <a:rPr lang="ru-RU" sz="2800" b="1" u="heavy" cap="none" spc="-35" dirty="0">
                <a:solidFill>
                  <a:srgbClr val="4F6128"/>
                </a:solidFill>
                <a:uFill>
                  <a:solidFill>
                    <a:srgbClr val="4F6128"/>
                  </a:solidFill>
                </a:uFill>
                <a:latin typeface="Calibri"/>
                <a:ea typeface="+mn-ea"/>
                <a:cs typeface="Calibri"/>
              </a:rPr>
              <a:t>ГОД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3048000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19484"/>
            <a:ext cx="3048000" cy="2590800"/>
          </a:xfrm>
          <a:prstGeom prst="rect">
            <a:avLst/>
          </a:prstGeom>
        </p:spPr>
      </p:pic>
      <p:sp>
        <p:nvSpPr>
          <p:cNvPr id="6" name="Равно 5"/>
          <p:cNvSpPr/>
          <p:nvPr/>
        </p:nvSpPr>
        <p:spPr>
          <a:xfrm flipH="1">
            <a:off x="3505195" y="3048000"/>
            <a:ext cx="2057397" cy="1981200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209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Доходы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209800"/>
            <a:ext cx="2516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Расходы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485" y="5573637"/>
            <a:ext cx="213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13 862,9 тыс. рублей</a:t>
            </a:r>
            <a:endParaRPr lang="ru-RU" sz="2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5573637"/>
            <a:ext cx="2135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13 862,9 тыс. рублей</a:t>
            </a:r>
            <a:endParaRPr lang="ru-RU" sz="20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9144000" cy="1285875"/>
          </a:xfrm>
        </p:spPr>
        <p:txBody>
          <a:bodyPr lIns="91440" rIns="91440" bIns="4572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 расходов бюджета БОЖКОВСКОГО СЕЛЬСКОГО ПОСЕЛЕНИЯ КРАСНОСУЛИНСКОГО РАЙОНА в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  <a:t>по разделу 1000 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</a:rPr>
              <a:t>«СОЦИАЛЬНАЯ ПОЛИТИКА»</a:t>
            </a:r>
            <a:endParaRPr lang="ru-RU" sz="27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2917155" y="4539357"/>
            <a:ext cx="3741738" cy="2170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Подраздел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1001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«ПЕНСИОННОЕ ОБЕСПЕЧЕНИЕ»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72,0тыс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599892" y="2667149"/>
            <a:ext cx="2376264" cy="1872208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Содержимое 2"/>
          <p:cNvSpPr>
            <a:spLocks noGrp="1"/>
          </p:cNvSpPr>
          <p:nvPr>
            <p:ph idx="4294967295"/>
          </p:nvPr>
        </p:nvSpPr>
        <p:spPr>
          <a:xfrm>
            <a:off x="0" y="620713"/>
            <a:ext cx="8785225" cy="2303462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Красносулинского района на физическую культуру и спорт 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году составили -</a:t>
            </a:r>
          </a:p>
          <a:p>
            <a:pPr algn="ctr">
              <a:buFont typeface="Wingdings" pitchFamily="2" charset="2"/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20,0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ctr"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pic>
        <p:nvPicPr>
          <p:cNvPr id="181250" name="Рисунок 3" descr="mao_56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4944"/>
            <a:ext cx="2700338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Рисунок 5" descr="DSC0449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924944"/>
            <a:ext cx="327660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Рисунок 4" descr="wa_08_m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2924944"/>
            <a:ext cx="315595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89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419219" y="3592410"/>
            <a:ext cx="4503420" cy="3004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19219" cy="35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962400"/>
            <a:ext cx="38862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Расходы на культуру и социальную политику запланированы в сумме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4 684,6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тыс. рублей или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33,8 %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всех расходов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81000"/>
            <a:ext cx="4122039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 Божковского сельского поселения на 2021 год социально ориентирован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472" y="301678"/>
            <a:ext cx="7627594" cy="1201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6863" y="321563"/>
            <a:ext cx="7472172" cy="1258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" y="257556"/>
            <a:ext cx="7673340" cy="1248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5573" y="404660"/>
            <a:ext cx="7381240" cy="1327286"/>
          </a:xfrm>
          <a:prstGeom prst="rect">
            <a:avLst/>
          </a:prstGeom>
          <a:solidFill>
            <a:srgbClr val="D6E3BC"/>
          </a:solidFill>
          <a:ln w="9525">
            <a:solidFill>
              <a:srgbClr val="C3D59B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03275" marR="305435" indent="-486409" algn="ctr">
              <a:lnSpc>
                <a:spcPct val="100000"/>
              </a:lnSpc>
              <a:spcBef>
                <a:spcPts val="270"/>
              </a:spcBef>
            </a:pPr>
            <a:r>
              <a:rPr sz="2800" b="1" i="1" spc="-5" dirty="0">
                <a:solidFill>
                  <a:srgbClr val="4F6128"/>
                </a:solidFill>
                <a:latin typeface="Trebuchet MS"/>
                <a:cs typeface="Trebuchet MS"/>
              </a:rPr>
              <a:t>Социально ориентированные расходы  </a:t>
            </a:r>
            <a:r>
              <a:rPr sz="2800" b="1" i="1" dirty="0" err="1">
                <a:solidFill>
                  <a:srgbClr val="4F6128"/>
                </a:solidFill>
                <a:latin typeface="Trebuchet MS"/>
                <a:cs typeface="Trebuchet MS"/>
              </a:rPr>
              <a:t>бюджета</a:t>
            </a:r>
            <a:r>
              <a:rPr sz="2800" b="1" i="1" dirty="0">
                <a:solidFill>
                  <a:srgbClr val="4F6128"/>
                </a:solidFill>
                <a:latin typeface="Trebuchet MS"/>
                <a:cs typeface="Trebuchet MS"/>
              </a:rPr>
              <a:t> </a:t>
            </a:r>
            <a:r>
              <a:rPr lang="ru-RU" sz="2800" b="1" i="1" dirty="0" smtClean="0">
                <a:solidFill>
                  <a:srgbClr val="4F6128"/>
                </a:solidFill>
                <a:latin typeface="Trebuchet MS"/>
                <a:cs typeface="Trebuchet MS"/>
              </a:rPr>
              <a:t>Божковского сельского поселения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1348" y="1754110"/>
            <a:ext cx="7665729" cy="41087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835" y="585387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2835" y="549363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2835" y="4411598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2835" y="4051934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2835" y="3690746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2835" y="3331083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2835" y="2969895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73101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2696" y="2721990"/>
            <a:ext cx="635000" cy="327088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800" b="1" spc="-5" dirty="0">
                <a:latin typeface="Calibri"/>
                <a:cs typeface="Calibri"/>
              </a:rPr>
              <a:t>400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800" b="1" spc="-5" dirty="0">
                <a:latin typeface="Calibri"/>
                <a:cs typeface="Calibri"/>
              </a:rPr>
              <a:t>350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b="1" spc="-5" dirty="0">
                <a:latin typeface="Calibri"/>
                <a:cs typeface="Calibri"/>
              </a:rPr>
              <a:t>300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1800" b="1" spc="-5" dirty="0">
                <a:latin typeface="Calibri"/>
                <a:cs typeface="Calibri"/>
              </a:rPr>
              <a:t>250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499745" algn="l"/>
              </a:tabLst>
            </a:pPr>
            <a:r>
              <a:rPr sz="1800" b="1" spc="-5" dirty="0">
                <a:latin typeface="Calibri"/>
                <a:cs typeface="Calibri"/>
              </a:rPr>
              <a:t>200	</a:t>
            </a:r>
            <a:r>
              <a:rPr sz="1800" b="1" u="sng" spc="-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145" dirty="0">
                <a:uFill>
                  <a:solidFill>
                    <a:srgbClr val="858585"/>
                  </a:solidFill>
                </a:uFill>
                <a:latin typeface="Calibri"/>
                <a:cs typeface="Calibri"/>
              </a:rPr>
              <a:t> 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31400"/>
              </a:lnSpc>
              <a:spcBef>
                <a:spcPts val="5"/>
              </a:spcBef>
              <a:tabLst>
                <a:tab pos="499745" algn="l"/>
              </a:tabLst>
            </a:pPr>
            <a:r>
              <a:rPr sz="1800" b="1" spc="-5" dirty="0">
                <a:latin typeface="Calibri"/>
                <a:cs typeface="Calibri"/>
              </a:rPr>
              <a:t>150 	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100  50</a:t>
            </a:r>
            <a:endParaRPr sz="18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675"/>
              </a:spcBef>
            </a:pPr>
            <a:r>
              <a:rPr sz="1800" b="1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5987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6792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36135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47003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6982" y="5854852"/>
            <a:ext cx="0" cy="73025"/>
          </a:xfrm>
          <a:custGeom>
            <a:avLst/>
            <a:gdLst/>
            <a:ahLst/>
            <a:cxnLst/>
            <a:rect l="l" t="t" r="r" b="b"/>
            <a:pathLst>
              <a:path h="73025">
                <a:moveTo>
                  <a:pt x="0" y="0"/>
                </a:moveTo>
                <a:lnTo>
                  <a:pt x="0" y="72478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365630" y="4119752"/>
            <a:ext cx="13042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latin typeface="Calibri"/>
                <a:cs typeface="Calibri"/>
              </a:rPr>
              <a:t>4 684,6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828800" y="2632943"/>
            <a:ext cx="1524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smtClean="0">
                <a:latin typeface="Calibri"/>
                <a:cs typeface="Calibri"/>
              </a:rPr>
              <a:t>13 862,9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74591" y="2823972"/>
            <a:ext cx="202691" cy="202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54246" y="2659761"/>
            <a:ext cx="4391344" cy="132080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35"/>
              </a:spcBef>
              <a:tabLst>
                <a:tab pos="982344" algn="l"/>
              </a:tabLst>
            </a:pP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Социально  ориентированные </a:t>
            </a:r>
            <a:r>
              <a:rPr sz="2800" b="1" spc="-25" dirty="0" err="1">
                <a:solidFill>
                  <a:schemeClr val="bg1"/>
                </a:solidFill>
                <a:latin typeface="Calibri"/>
                <a:cs typeface="Calibri"/>
              </a:rPr>
              <a:t>расходы</a:t>
            </a:r>
            <a:r>
              <a:rPr sz="2800" b="1" spc="-25" dirty="0">
                <a:solidFill>
                  <a:schemeClr val="bg1"/>
                </a:solidFill>
                <a:latin typeface="Calibri"/>
                <a:cs typeface="Calibri"/>
              </a:rPr>
              <a:t>  </a:t>
            </a:r>
            <a:r>
              <a:rPr lang="ru-RU"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4 684,6</a:t>
            </a:r>
            <a:r>
              <a:rPr lang="ru-RU" sz="28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800" b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тыс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2800" b="1" spc="-25" dirty="0">
                <a:solidFill>
                  <a:schemeClr val="bg1"/>
                </a:solidFill>
                <a:latin typeface="Calibri"/>
                <a:cs typeface="Calibri"/>
              </a:rPr>
              <a:t>рублей</a:t>
            </a:r>
            <a:endParaRPr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74591" y="4841747"/>
            <a:ext cx="202691" cy="202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54246" y="4677536"/>
            <a:ext cx="3848100" cy="88646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30"/>
              </a:spcBef>
            </a:pPr>
            <a:r>
              <a:rPr sz="2800" b="1" spc="-20" dirty="0">
                <a:solidFill>
                  <a:schemeClr val="bg1"/>
                </a:solidFill>
                <a:latin typeface="Calibri"/>
                <a:cs typeface="Calibri"/>
              </a:rPr>
              <a:t>Расходы </a:t>
            </a:r>
            <a:r>
              <a:rPr sz="2800" b="1" spc="-10" dirty="0" err="1">
                <a:solidFill>
                  <a:schemeClr val="bg1"/>
                </a:solidFill>
                <a:latin typeface="Calibri"/>
                <a:cs typeface="Calibri"/>
              </a:rPr>
              <a:t>всего</a:t>
            </a:r>
            <a:r>
              <a:rPr sz="28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ru-RU" sz="2800" b="1" spc="-1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1899"/>
              </a:lnSpc>
              <a:spcBef>
                <a:spcPts val="30"/>
              </a:spcBef>
            </a:pPr>
            <a:r>
              <a:rPr lang="ru-RU"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13 862,9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800" b="1" spc="-5" dirty="0" err="1" smtClean="0">
                <a:solidFill>
                  <a:schemeClr val="bg1"/>
                </a:solidFill>
                <a:latin typeface="Calibri"/>
                <a:cs typeface="Calibri"/>
              </a:rPr>
              <a:t>тыс</a:t>
            </a:r>
            <a:r>
              <a:rPr sz="2800" b="1" spc="-5" dirty="0" smtClean="0">
                <a:solidFill>
                  <a:schemeClr val="bg1"/>
                </a:solidFill>
                <a:latin typeface="Calibri"/>
                <a:cs typeface="Calibri"/>
              </a:rPr>
              <a:t>.  </a:t>
            </a:r>
            <a:r>
              <a:rPr sz="2800" b="1" spc="-20" dirty="0">
                <a:solidFill>
                  <a:schemeClr val="bg1"/>
                </a:solidFill>
                <a:latin typeface="Calibri"/>
                <a:cs typeface="Calibri"/>
              </a:rPr>
              <a:t>рублей</a:t>
            </a:r>
            <a:endParaRPr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08504" y="531876"/>
            <a:ext cx="2887980" cy="2715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3451" y="2049779"/>
            <a:ext cx="4197096" cy="276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7757" y="2204847"/>
            <a:ext cx="3888740" cy="2454275"/>
          </a:xfrm>
          <a:custGeom>
            <a:avLst/>
            <a:gdLst/>
            <a:ahLst/>
            <a:cxnLst/>
            <a:rect l="l" t="t" r="r" b="b"/>
            <a:pathLst>
              <a:path w="3888740" h="2454275">
                <a:moveTo>
                  <a:pt x="1944243" y="0"/>
                </a:moveTo>
                <a:lnTo>
                  <a:pt x="1885878" y="542"/>
                </a:lnTo>
                <a:lnTo>
                  <a:pt x="1827941" y="2158"/>
                </a:lnTo>
                <a:lnTo>
                  <a:pt x="1770455" y="4834"/>
                </a:lnTo>
                <a:lnTo>
                  <a:pt x="1713445" y="8553"/>
                </a:lnTo>
                <a:lnTo>
                  <a:pt x="1656934" y="13302"/>
                </a:lnTo>
                <a:lnTo>
                  <a:pt x="1600947" y="19064"/>
                </a:lnTo>
                <a:lnTo>
                  <a:pt x="1545508" y="25824"/>
                </a:lnTo>
                <a:lnTo>
                  <a:pt x="1490640" y="33567"/>
                </a:lnTo>
                <a:lnTo>
                  <a:pt x="1436368" y="42279"/>
                </a:lnTo>
                <a:lnTo>
                  <a:pt x="1382716" y="51943"/>
                </a:lnTo>
                <a:lnTo>
                  <a:pt x="1329708" y="62545"/>
                </a:lnTo>
                <a:lnTo>
                  <a:pt x="1277367" y="74070"/>
                </a:lnTo>
                <a:lnTo>
                  <a:pt x="1225719" y="86502"/>
                </a:lnTo>
                <a:lnTo>
                  <a:pt x="1174787" y="99826"/>
                </a:lnTo>
                <a:lnTo>
                  <a:pt x="1124595" y="114027"/>
                </a:lnTo>
                <a:lnTo>
                  <a:pt x="1075167" y="129090"/>
                </a:lnTo>
                <a:lnTo>
                  <a:pt x="1026527" y="145000"/>
                </a:lnTo>
                <a:lnTo>
                  <a:pt x="978700" y="161741"/>
                </a:lnTo>
                <a:lnTo>
                  <a:pt x="931708" y="179298"/>
                </a:lnTo>
                <a:lnTo>
                  <a:pt x="885578" y="197656"/>
                </a:lnTo>
                <a:lnTo>
                  <a:pt x="840332" y="216800"/>
                </a:lnTo>
                <a:lnTo>
                  <a:pt x="795994" y="236715"/>
                </a:lnTo>
                <a:lnTo>
                  <a:pt x="752589" y="257386"/>
                </a:lnTo>
                <a:lnTo>
                  <a:pt x="710140" y="278797"/>
                </a:lnTo>
                <a:lnTo>
                  <a:pt x="668673" y="300933"/>
                </a:lnTo>
                <a:lnTo>
                  <a:pt x="628210" y="323779"/>
                </a:lnTo>
                <a:lnTo>
                  <a:pt x="588775" y="347320"/>
                </a:lnTo>
                <a:lnTo>
                  <a:pt x="550394" y="371540"/>
                </a:lnTo>
                <a:lnTo>
                  <a:pt x="513090" y="396425"/>
                </a:lnTo>
                <a:lnTo>
                  <a:pt x="476886" y="421960"/>
                </a:lnTo>
                <a:lnTo>
                  <a:pt x="441808" y="448128"/>
                </a:lnTo>
                <a:lnTo>
                  <a:pt x="407879" y="474916"/>
                </a:lnTo>
                <a:lnTo>
                  <a:pt x="375123" y="502307"/>
                </a:lnTo>
                <a:lnTo>
                  <a:pt x="343564" y="530287"/>
                </a:lnTo>
                <a:lnTo>
                  <a:pt x="313227" y="558840"/>
                </a:lnTo>
                <a:lnTo>
                  <a:pt x="284135" y="587951"/>
                </a:lnTo>
                <a:lnTo>
                  <a:pt x="256312" y="617606"/>
                </a:lnTo>
                <a:lnTo>
                  <a:pt x="229783" y="647788"/>
                </a:lnTo>
                <a:lnTo>
                  <a:pt x="204571" y="678483"/>
                </a:lnTo>
                <a:lnTo>
                  <a:pt x="180701" y="709676"/>
                </a:lnTo>
                <a:lnTo>
                  <a:pt x="158196" y="741351"/>
                </a:lnTo>
                <a:lnTo>
                  <a:pt x="137082" y="773493"/>
                </a:lnTo>
                <a:lnTo>
                  <a:pt x="99117" y="839118"/>
                </a:lnTo>
                <a:lnTo>
                  <a:pt x="67001" y="906430"/>
                </a:lnTo>
                <a:lnTo>
                  <a:pt x="40924" y="975306"/>
                </a:lnTo>
                <a:lnTo>
                  <a:pt x="21080" y="1045626"/>
                </a:lnTo>
                <a:lnTo>
                  <a:pt x="7661" y="1117269"/>
                </a:lnTo>
                <a:lnTo>
                  <a:pt x="859" y="1190112"/>
                </a:lnTo>
                <a:lnTo>
                  <a:pt x="0" y="1226947"/>
                </a:lnTo>
                <a:lnTo>
                  <a:pt x="859" y="1263774"/>
                </a:lnTo>
                <a:lnTo>
                  <a:pt x="7661" y="1336604"/>
                </a:lnTo>
                <a:lnTo>
                  <a:pt x="21080" y="1408235"/>
                </a:lnTo>
                <a:lnTo>
                  <a:pt x="40924" y="1478544"/>
                </a:lnTo>
                <a:lnTo>
                  <a:pt x="67001" y="1547411"/>
                </a:lnTo>
                <a:lnTo>
                  <a:pt x="99117" y="1614713"/>
                </a:lnTo>
                <a:lnTo>
                  <a:pt x="137082" y="1680330"/>
                </a:lnTo>
                <a:lnTo>
                  <a:pt x="158196" y="1712468"/>
                </a:lnTo>
                <a:lnTo>
                  <a:pt x="180701" y="1744139"/>
                </a:lnTo>
                <a:lnTo>
                  <a:pt x="204571" y="1775328"/>
                </a:lnTo>
                <a:lnTo>
                  <a:pt x="229783" y="1806020"/>
                </a:lnTo>
                <a:lnTo>
                  <a:pt x="256312" y="1836199"/>
                </a:lnTo>
                <a:lnTo>
                  <a:pt x="284135" y="1865850"/>
                </a:lnTo>
                <a:lnTo>
                  <a:pt x="313227" y="1894959"/>
                </a:lnTo>
                <a:lnTo>
                  <a:pt x="343564" y="1923509"/>
                </a:lnTo>
                <a:lnTo>
                  <a:pt x="375123" y="1951487"/>
                </a:lnTo>
                <a:lnTo>
                  <a:pt x="407879" y="1978875"/>
                </a:lnTo>
                <a:lnTo>
                  <a:pt x="441808" y="2005661"/>
                </a:lnTo>
                <a:lnTo>
                  <a:pt x="476886" y="2031827"/>
                </a:lnTo>
                <a:lnTo>
                  <a:pt x="513090" y="2057359"/>
                </a:lnTo>
                <a:lnTo>
                  <a:pt x="550394" y="2082242"/>
                </a:lnTo>
                <a:lnTo>
                  <a:pt x="588775" y="2106461"/>
                </a:lnTo>
                <a:lnTo>
                  <a:pt x="628210" y="2130001"/>
                </a:lnTo>
                <a:lnTo>
                  <a:pt x="668673" y="2152845"/>
                </a:lnTo>
                <a:lnTo>
                  <a:pt x="710140" y="2174980"/>
                </a:lnTo>
                <a:lnTo>
                  <a:pt x="752589" y="2196389"/>
                </a:lnTo>
                <a:lnTo>
                  <a:pt x="795994" y="2217059"/>
                </a:lnTo>
                <a:lnTo>
                  <a:pt x="840332" y="2236973"/>
                </a:lnTo>
                <a:lnTo>
                  <a:pt x="885578" y="2256116"/>
                </a:lnTo>
                <a:lnTo>
                  <a:pt x="931708" y="2274473"/>
                </a:lnTo>
                <a:lnTo>
                  <a:pt x="978700" y="2292030"/>
                </a:lnTo>
                <a:lnTo>
                  <a:pt x="1026527" y="2308770"/>
                </a:lnTo>
                <a:lnTo>
                  <a:pt x="1075167" y="2324679"/>
                </a:lnTo>
                <a:lnTo>
                  <a:pt x="1124595" y="2339741"/>
                </a:lnTo>
                <a:lnTo>
                  <a:pt x="1174787" y="2353942"/>
                </a:lnTo>
                <a:lnTo>
                  <a:pt x="1225719" y="2367266"/>
                </a:lnTo>
                <a:lnTo>
                  <a:pt x="1277367" y="2379697"/>
                </a:lnTo>
                <a:lnTo>
                  <a:pt x="1329708" y="2391222"/>
                </a:lnTo>
                <a:lnTo>
                  <a:pt x="1382716" y="2401823"/>
                </a:lnTo>
                <a:lnTo>
                  <a:pt x="1436368" y="2411488"/>
                </a:lnTo>
                <a:lnTo>
                  <a:pt x="1490640" y="2420199"/>
                </a:lnTo>
                <a:lnTo>
                  <a:pt x="1545508" y="2427942"/>
                </a:lnTo>
                <a:lnTo>
                  <a:pt x="1600947" y="2434703"/>
                </a:lnTo>
                <a:lnTo>
                  <a:pt x="1656934" y="2440464"/>
                </a:lnTo>
                <a:lnTo>
                  <a:pt x="1713445" y="2445213"/>
                </a:lnTo>
                <a:lnTo>
                  <a:pt x="1770455" y="2448932"/>
                </a:lnTo>
                <a:lnTo>
                  <a:pt x="1827941" y="2451608"/>
                </a:lnTo>
                <a:lnTo>
                  <a:pt x="1885878" y="2453224"/>
                </a:lnTo>
                <a:lnTo>
                  <a:pt x="1944243" y="2453766"/>
                </a:lnTo>
                <a:lnTo>
                  <a:pt x="2002607" y="2453224"/>
                </a:lnTo>
                <a:lnTo>
                  <a:pt x="2060544" y="2451608"/>
                </a:lnTo>
                <a:lnTo>
                  <a:pt x="2118030" y="2448932"/>
                </a:lnTo>
                <a:lnTo>
                  <a:pt x="2175040" y="2445213"/>
                </a:lnTo>
                <a:lnTo>
                  <a:pt x="2231551" y="2440464"/>
                </a:lnTo>
                <a:lnTo>
                  <a:pt x="2287538" y="2434703"/>
                </a:lnTo>
                <a:lnTo>
                  <a:pt x="2342977" y="2427942"/>
                </a:lnTo>
                <a:lnTo>
                  <a:pt x="2397845" y="2420199"/>
                </a:lnTo>
                <a:lnTo>
                  <a:pt x="2452117" y="2411488"/>
                </a:lnTo>
                <a:lnTo>
                  <a:pt x="2505769" y="2401823"/>
                </a:lnTo>
                <a:lnTo>
                  <a:pt x="2558777" y="2391222"/>
                </a:lnTo>
                <a:lnTo>
                  <a:pt x="2611118" y="2379697"/>
                </a:lnTo>
                <a:lnTo>
                  <a:pt x="2662766" y="2367266"/>
                </a:lnTo>
                <a:lnTo>
                  <a:pt x="2713698" y="2353942"/>
                </a:lnTo>
                <a:lnTo>
                  <a:pt x="2763890" y="2339741"/>
                </a:lnTo>
                <a:lnTo>
                  <a:pt x="2813318" y="2324679"/>
                </a:lnTo>
                <a:lnTo>
                  <a:pt x="2861958" y="2308770"/>
                </a:lnTo>
                <a:lnTo>
                  <a:pt x="2909785" y="2292030"/>
                </a:lnTo>
                <a:lnTo>
                  <a:pt x="2956777" y="2274473"/>
                </a:lnTo>
                <a:lnTo>
                  <a:pt x="3002907" y="2256116"/>
                </a:lnTo>
                <a:lnTo>
                  <a:pt x="3048153" y="2236973"/>
                </a:lnTo>
                <a:lnTo>
                  <a:pt x="3092491" y="2217059"/>
                </a:lnTo>
                <a:lnTo>
                  <a:pt x="3135896" y="2196389"/>
                </a:lnTo>
                <a:lnTo>
                  <a:pt x="3178345" y="2174980"/>
                </a:lnTo>
                <a:lnTo>
                  <a:pt x="3219812" y="2152845"/>
                </a:lnTo>
                <a:lnTo>
                  <a:pt x="3260275" y="2130001"/>
                </a:lnTo>
                <a:lnTo>
                  <a:pt x="3299710" y="2106461"/>
                </a:lnTo>
                <a:lnTo>
                  <a:pt x="3338091" y="2082242"/>
                </a:lnTo>
                <a:lnTo>
                  <a:pt x="3375395" y="2057359"/>
                </a:lnTo>
                <a:lnTo>
                  <a:pt x="3411599" y="2031827"/>
                </a:lnTo>
                <a:lnTo>
                  <a:pt x="3446677" y="2005661"/>
                </a:lnTo>
                <a:lnTo>
                  <a:pt x="3480606" y="1978875"/>
                </a:lnTo>
                <a:lnTo>
                  <a:pt x="3513362" y="1951487"/>
                </a:lnTo>
                <a:lnTo>
                  <a:pt x="3544921" y="1923509"/>
                </a:lnTo>
                <a:lnTo>
                  <a:pt x="3575258" y="1894959"/>
                </a:lnTo>
                <a:lnTo>
                  <a:pt x="3604350" y="1865850"/>
                </a:lnTo>
                <a:lnTo>
                  <a:pt x="3632173" y="1836199"/>
                </a:lnTo>
                <a:lnTo>
                  <a:pt x="3658702" y="1806020"/>
                </a:lnTo>
                <a:lnTo>
                  <a:pt x="3683914" y="1775328"/>
                </a:lnTo>
                <a:lnTo>
                  <a:pt x="3707784" y="1744139"/>
                </a:lnTo>
                <a:lnTo>
                  <a:pt x="3730289" y="1712468"/>
                </a:lnTo>
                <a:lnTo>
                  <a:pt x="3751403" y="1680330"/>
                </a:lnTo>
                <a:lnTo>
                  <a:pt x="3789368" y="1614713"/>
                </a:lnTo>
                <a:lnTo>
                  <a:pt x="3821484" y="1547411"/>
                </a:lnTo>
                <a:lnTo>
                  <a:pt x="3847561" y="1478544"/>
                </a:lnTo>
                <a:lnTo>
                  <a:pt x="3867405" y="1408235"/>
                </a:lnTo>
                <a:lnTo>
                  <a:pt x="3880824" y="1336604"/>
                </a:lnTo>
                <a:lnTo>
                  <a:pt x="3887626" y="1263774"/>
                </a:lnTo>
                <a:lnTo>
                  <a:pt x="3888486" y="1226947"/>
                </a:lnTo>
                <a:lnTo>
                  <a:pt x="3887626" y="1190112"/>
                </a:lnTo>
                <a:lnTo>
                  <a:pt x="3880824" y="1117269"/>
                </a:lnTo>
                <a:lnTo>
                  <a:pt x="3867405" y="1045626"/>
                </a:lnTo>
                <a:lnTo>
                  <a:pt x="3847561" y="975306"/>
                </a:lnTo>
                <a:lnTo>
                  <a:pt x="3821484" y="906430"/>
                </a:lnTo>
                <a:lnTo>
                  <a:pt x="3789368" y="839118"/>
                </a:lnTo>
                <a:lnTo>
                  <a:pt x="3751403" y="773493"/>
                </a:lnTo>
                <a:lnTo>
                  <a:pt x="3730289" y="741351"/>
                </a:lnTo>
                <a:lnTo>
                  <a:pt x="3707784" y="709676"/>
                </a:lnTo>
                <a:lnTo>
                  <a:pt x="3683914" y="678483"/>
                </a:lnTo>
                <a:lnTo>
                  <a:pt x="3658702" y="647788"/>
                </a:lnTo>
                <a:lnTo>
                  <a:pt x="3632173" y="617606"/>
                </a:lnTo>
                <a:lnTo>
                  <a:pt x="3604350" y="587951"/>
                </a:lnTo>
                <a:lnTo>
                  <a:pt x="3575258" y="558840"/>
                </a:lnTo>
                <a:lnTo>
                  <a:pt x="3544921" y="530287"/>
                </a:lnTo>
                <a:lnTo>
                  <a:pt x="3513362" y="502307"/>
                </a:lnTo>
                <a:lnTo>
                  <a:pt x="3480606" y="474916"/>
                </a:lnTo>
                <a:lnTo>
                  <a:pt x="3446677" y="448128"/>
                </a:lnTo>
                <a:lnTo>
                  <a:pt x="3411599" y="421960"/>
                </a:lnTo>
                <a:lnTo>
                  <a:pt x="3375395" y="396425"/>
                </a:lnTo>
                <a:lnTo>
                  <a:pt x="3338091" y="371540"/>
                </a:lnTo>
                <a:lnTo>
                  <a:pt x="3299710" y="347320"/>
                </a:lnTo>
                <a:lnTo>
                  <a:pt x="3260275" y="323779"/>
                </a:lnTo>
                <a:lnTo>
                  <a:pt x="3219812" y="300933"/>
                </a:lnTo>
                <a:lnTo>
                  <a:pt x="3178345" y="278797"/>
                </a:lnTo>
                <a:lnTo>
                  <a:pt x="3135896" y="257386"/>
                </a:lnTo>
                <a:lnTo>
                  <a:pt x="3092491" y="236715"/>
                </a:lnTo>
                <a:lnTo>
                  <a:pt x="3048153" y="216800"/>
                </a:lnTo>
                <a:lnTo>
                  <a:pt x="3002907" y="197656"/>
                </a:lnTo>
                <a:lnTo>
                  <a:pt x="2956777" y="179298"/>
                </a:lnTo>
                <a:lnTo>
                  <a:pt x="2909785" y="161741"/>
                </a:lnTo>
                <a:lnTo>
                  <a:pt x="2861958" y="145000"/>
                </a:lnTo>
                <a:lnTo>
                  <a:pt x="2813318" y="129090"/>
                </a:lnTo>
                <a:lnTo>
                  <a:pt x="2763890" y="114027"/>
                </a:lnTo>
                <a:lnTo>
                  <a:pt x="2713698" y="99826"/>
                </a:lnTo>
                <a:lnTo>
                  <a:pt x="2662766" y="86502"/>
                </a:lnTo>
                <a:lnTo>
                  <a:pt x="2611118" y="74070"/>
                </a:lnTo>
                <a:lnTo>
                  <a:pt x="2558777" y="62545"/>
                </a:lnTo>
                <a:lnTo>
                  <a:pt x="2505769" y="51943"/>
                </a:lnTo>
                <a:lnTo>
                  <a:pt x="2452117" y="42279"/>
                </a:lnTo>
                <a:lnTo>
                  <a:pt x="2397845" y="33567"/>
                </a:lnTo>
                <a:lnTo>
                  <a:pt x="2342977" y="25824"/>
                </a:lnTo>
                <a:lnTo>
                  <a:pt x="2287538" y="19064"/>
                </a:lnTo>
                <a:lnTo>
                  <a:pt x="2231551" y="13302"/>
                </a:lnTo>
                <a:lnTo>
                  <a:pt x="2175040" y="8553"/>
                </a:lnTo>
                <a:lnTo>
                  <a:pt x="2118030" y="4834"/>
                </a:lnTo>
                <a:lnTo>
                  <a:pt x="2060544" y="2158"/>
                </a:lnTo>
                <a:lnTo>
                  <a:pt x="2002607" y="542"/>
                </a:lnTo>
                <a:lnTo>
                  <a:pt x="1944243" y="0"/>
                </a:lnTo>
                <a:close/>
              </a:path>
            </a:pathLst>
          </a:custGeom>
          <a:solidFill>
            <a:srgbClr val="EBF0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7757" y="2204847"/>
            <a:ext cx="3888740" cy="2454275"/>
          </a:xfrm>
          <a:custGeom>
            <a:avLst/>
            <a:gdLst/>
            <a:ahLst/>
            <a:cxnLst/>
            <a:rect l="l" t="t" r="r" b="b"/>
            <a:pathLst>
              <a:path w="3888740" h="2454275">
                <a:moveTo>
                  <a:pt x="0" y="1226947"/>
                </a:moveTo>
                <a:lnTo>
                  <a:pt x="3420" y="1153548"/>
                </a:lnTo>
                <a:lnTo>
                  <a:pt x="13555" y="1081290"/>
                </a:lnTo>
                <a:lnTo>
                  <a:pt x="30211" y="1010293"/>
                </a:lnTo>
                <a:lnTo>
                  <a:pt x="53195" y="940680"/>
                </a:lnTo>
                <a:lnTo>
                  <a:pt x="82316" y="872571"/>
                </a:lnTo>
                <a:lnTo>
                  <a:pt x="117381" y="806087"/>
                </a:lnTo>
                <a:lnTo>
                  <a:pt x="158196" y="741351"/>
                </a:lnTo>
                <a:lnTo>
                  <a:pt x="180701" y="709676"/>
                </a:lnTo>
                <a:lnTo>
                  <a:pt x="204571" y="678483"/>
                </a:lnTo>
                <a:lnTo>
                  <a:pt x="229783" y="647788"/>
                </a:lnTo>
                <a:lnTo>
                  <a:pt x="256312" y="617606"/>
                </a:lnTo>
                <a:lnTo>
                  <a:pt x="284135" y="587951"/>
                </a:lnTo>
                <a:lnTo>
                  <a:pt x="313227" y="558840"/>
                </a:lnTo>
                <a:lnTo>
                  <a:pt x="343564" y="530287"/>
                </a:lnTo>
                <a:lnTo>
                  <a:pt x="375123" y="502307"/>
                </a:lnTo>
                <a:lnTo>
                  <a:pt x="407879" y="474916"/>
                </a:lnTo>
                <a:lnTo>
                  <a:pt x="441808" y="448128"/>
                </a:lnTo>
                <a:lnTo>
                  <a:pt x="476886" y="421960"/>
                </a:lnTo>
                <a:lnTo>
                  <a:pt x="513090" y="396425"/>
                </a:lnTo>
                <a:lnTo>
                  <a:pt x="550394" y="371540"/>
                </a:lnTo>
                <a:lnTo>
                  <a:pt x="588775" y="347320"/>
                </a:lnTo>
                <a:lnTo>
                  <a:pt x="628210" y="323779"/>
                </a:lnTo>
                <a:lnTo>
                  <a:pt x="668673" y="300933"/>
                </a:lnTo>
                <a:lnTo>
                  <a:pt x="710140" y="278797"/>
                </a:lnTo>
                <a:lnTo>
                  <a:pt x="752589" y="257386"/>
                </a:lnTo>
                <a:lnTo>
                  <a:pt x="795994" y="236715"/>
                </a:lnTo>
                <a:lnTo>
                  <a:pt x="840332" y="216800"/>
                </a:lnTo>
                <a:lnTo>
                  <a:pt x="885578" y="197656"/>
                </a:lnTo>
                <a:lnTo>
                  <a:pt x="931708" y="179298"/>
                </a:lnTo>
                <a:lnTo>
                  <a:pt x="978700" y="161741"/>
                </a:lnTo>
                <a:lnTo>
                  <a:pt x="1026527" y="145000"/>
                </a:lnTo>
                <a:lnTo>
                  <a:pt x="1075167" y="129090"/>
                </a:lnTo>
                <a:lnTo>
                  <a:pt x="1124595" y="114027"/>
                </a:lnTo>
                <a:lnTo>
                  <a:pt x="1174787" y="99826"/>
                </a:lnTo>
                <a:lnTo>
                  <a:pt x="1225719" y="86502"/>
                </a:lnTo>
                <a:lnTo>
                  <a:pt x="1277367" y="74070"/>
                </a:lnTo>
                <a:lnTo>
                  <a:pt x="1329708" y="62545"/>
                </a:lnTo>
                <a:lnTo>
                  <a:pt x="1382716" y="51943"/>
                </a:lnTo>
                <a:lnTo>
                  <a:pt x="1436368" y="42279"/>
                </a:lnTo>
                <a:lnTo>
                  <a:pt x="1490640" y="33567"/>
                </a:lnTo>
                <a:lnTo>
                  <a:pt x="1545508" y="25824"/>
                </a:lnTo>
                <a:lnTo>
                  <a:pt x="1600947" y="19064"/>
                </a:lnTo>
                <a:lnTo>
                  <a:pt x="1656934" y="13302"/>
                </a:lnTo>
                <a:lnTo>
                  <a:pt x="1713445" y="8553"/>
                </a:lnTo>
                <a:lnTo>
                  <a:pt x="1770455" y="4834"/>
                </a:lnTo>
                <a:lnTo>
                  <a:pt x="1827941" y="2158"/>
                </a:lnTo>
                <a:lnTo>
                  <a:pt x="1885878" y="542"/>
                </a:lnTo>
                <a:lnTo>
                  <a:pt x="1944243" y="0"/>
                </a:lnTo>
                <a:lnTo>
                  <a:pt x="2002607" y="542"/>
                </a:lnTo>
                <a:lnTo>
                  <a:pt x="2060544" y="2158"/>
                </a:lnTo>
                <a:lnTo>
                  <a:pt x="2118030" y="4834"/>
                </a:lnTo>
                <a:lnTo>
                  <a:pt x="2175040" y="8553"/>
                </a:lnTo>
                <a:lnTo>
                  <a:pt x="2231551" y="13302"/>
                </a:lnTo>
                <a:lnTo>
                  <a:pt x="2287538" y="19064"/>
                </a:lnTo>
                <a:lnTo>
                  <a:pt x="2342977" y="25824"/>
                </a:lnTo>
                <a:lnTo>
                  <a:pt x="2397845" y="33567"/>
                </a:lnTo>
                <a:lnTo>
                  <a:pt x="2452117" y="42279"/>
                </a:lnTo>
                <a:lnTo>
                  <a:pt x="2505769" y="51943"/>
                </a:lnTo>
                <a:lnTo>
                  <a:pt x="2558777" y="62545"/>
                </a:lnTo>
                <a:lnTo>
                  <a:pt x="2611118" y="74070"/>
                </a:lnTo>
                <a:lnTo>
                  <a:pt x="2662766" y="86502"/>
                </a:lnTo>
                <a:lnTo>
                  <a:pt x="2713698" y="99826"/>
                </a:lnTo>
                <a:lnTo>
                  <a:pt x="2763890" y="114027"/>
                </a:lnTo>
                <a:lnTo>
                  <a:pt x="2813318" y="129090"/>
                </a:lnTo>
                <a:lnTo>
                  <a:pt x="2861958" y="145000"/>
                </a:lnTo>
                <a:lnTo>
                  <a:pt x="2909785" y="161741"/>
                </a:lnTo>
                <a:lnTo>
                  <a:pt x="2956777" y="179298"/>
                </a:lnTo>
                <a:lnTo>
                  <a:pt x="3002907" y="197656"/>
                </a:lnTo>
                <a:lnTo>
                  <a:pt x="3048153" y="216800"/>
                </a:lnTo>
                <a:lnTo>
                  <a:pt x="3092491" y="236715"/>
                </a:lnTo>
                <a:lnTo>
                  <a:pt x="3135896" y="257386"/>
                </a:lnTo>
                <a:lnTo>
                  <a:pt x="3178345" y="278797"/>
                </a:lnTo>
                <a:lnTo>
                  <a:pt x="3219812" y="300933"/>
                </a:lnTo>
                <a:lnTo>
                  <a:pt x="3260275" y="323779"/>
                </a:lnTo>
                <a:lnTo>
                  <a:pt x="3299710" y="347320"/>
                </a:lnTo>
                <a:lnTo>
                  <a:pt x="3338091" y="371540"/>
                </a:lnTo>
                <a:lnTo>
                  <a:pt x="3375395" y="396425"/>
                </a:lnTo>
                <a:lnTo>
                  <a:pt x="3411599" y="421960"/>
                </a:lnTo>
                <a:lnTo>
                  <a:pt x="3446677" y="448128"/>
                </a:lnTo>
                <a:lnTo>
                  <a:pt x="3480606" y="474916"/>
                </a:lnTo>
                <a:lnTo>
                  <a:pt x="3513362" y="502307"/>
                </a:lnTo>
                <a:lnTo>
                  <a:pt x="3544921" y="530287"/>
                </a:lnTo>
                <a:lnTo>
                  <a:pt x="3575258" y="558840"/>
                </a:lnTo>
                <a:lnTo>
                  <a:pt x="3604350" y="587951"/>
                </a:lnTo>
                <a:lnTo>
                  <a:pt x="3632173" y="617606"/>
                </a:lnTo>
                <a:lnTo>
                  <a:pt x="3658702" y="647788"/>
                </a:lnTo>
                <a:lnTo>
                  <a:pt x="3683914" y="678483"/>
                </a:lnTo>
                <a:lnTo>
                  <a:pt x="3707784" y="709676"/>
                </a:lnTo>
                <a:lnTo>
                  <a:pt x="3730289" y="741351"/>
                </a:lnTo>
                <a:lnTo>
                  <a:pt x="3751403" y="773493"/>
                </a:lnTo>
                <a:lnTo>
                  <a:pt x="3789368" y="839118"/>
                </a:lnTo>
                <a:lnTo>
                  <a:pt x="3821484" y="906430"/>
                </a:lnTo>
                <a:lnTo>
                  <a:pt x="3847561" y="975306"/>
                </a:lnTo>
                <a:lnTo>
                  <a:pt x="3867405" y="1045626"/>
                </a:lnTo>
                <a:lnTo>
                  <a:pt x="3880824" y="1117269"/>
                </a:lnTo>
                <a:lnTo>
                  <a:pt x="3887626" y="1190112"/>
                </a:lnTo>
                <a:lnTo>
                  <a:pt x="3888486" y="1226947"/>
                </a:lnTo>
                <a:lnTo>
                  <a:pt x="3887626" y="1263774"/>
                </a:lnTo>
                <a:lnTo>
                  <a:pt x="3880824" y="1336604"/>
                </a:lnTo>
                <a:lnTo>
                  <a:pt x="3867405" y="1408235"/>
                </a:lnTo>
                <a:lnTo>
                  <a:pt x="3847561" y="1478544"/>
                </a:lnTo>
                <a:lnTo>
                  <a:pt x="3821484" y="1547411"/>
                </a:lnTo>
                <a:lnTo>
                  <a:pt x="3789368" y="1614713"/>
                </a:lnTo>
                <a:lnTo>
                  <a:pt x="3751403" y="1680330"/>
                </a:lnTo>
                <a:lnTo>
                  <a:pt x="3730289" y="1712468"/>
                </a:lnTo>
                <a:lnTo>
                  <a:pt x="3707784" y="1744139"/>
                </a:lnTo>
                <a:lnTo>
                  <a:pt x="3683914" y="1775328"/>
                </a:lnTo>
                <a:lnTo>
                  <a:pt x="3658702" y="1806020"/>
                </a:lnTo>
                <a:lnTo>
                  <a:pt x="3632173" y="1836199"/>
                </a:lnTo>
                <a:lnTo>
                  <a:pt x="3604350" y="1865850"/>
                </a:lnTo>
                <a:lnTo>
                  <a:pt x="3575258" y="1894959"/>
                </a:lnTo>
                <a:lnTo>
                  <a:pt x="3544921" y="1923509"/>
                </a:lnTo>
                <a:lnTo>
                  <a:pt x="3513362" y="1951487"/>
                </a:lnTo>
                <a:lnTo>
                  <a:pt x="3480606" y="1978875"/>
                </a:lnTo>
                <a:lnTo>
                  <a:pt x="3446677" y="2005661"/>
                </a:lnTo>
                <a:lnTo>
                  <a:pt x="3411599" y="2031827"/>
                </a:lnTo>
                <a:lnTo>
                  <a:pt x="3375395" y="2057359"/>
                </a:lnTo>
                <a:lnTo>
                  <a:pt x="3338091" y="2082242"/>
                </a:lnTo>
                <a:lnTo>
                  <a:pt x="3299710" y="2106461"/>
                </a:lnTo>
                <a:lnTo>
                  <a:pt x="3260275" y="2130001"/>
                </a:lnTo>
                <a:lnTo>
                  <a:pt x="3219812" y="2152845"/>
                </a:lnTo>
                <a:lnTo>
                  <a:pt x="3178345" y="2174980"/>
                </a:lnTo>
                <a:lnTo>
                  <a:pt x="3135896" y="2196389"/>
                </a:lnTo>
                <a:lnTo>
                  <a:pt x="3092491" y="2217059"/>
                </a:lnTo>
                <a:lnTo>
                  <a:pt x="3048153" y="2236973"/>
                </a:lnTo>
                <a:lnTo>
                  <a:pt x="3002907" y="2256116"/>
                </a:lnTo>
                <a:lnTo>
                  <a:pt x="2956777" y="2274473"/>
                </a:lnTo>
                <a:lnTo>
                  <a:pt x="2909785" y="2292030"/>
                </a:lnTo>
                <a:lnTo>
                  <a:pt x="2861958" y="2308770"/>
                </a:lnTo>
                <a:lnTo>
                  <a:pt x="2813318" y="2324679"/>
                </a:lnTo>
                <a:lnTo>
                  <a:pt x="2763890" y="2339741"/>
                </a:lnTo>
                <a:lnTo>
                  <a:pt x="2713698" y="2353942"/>
                </a:lnTo>
                <a:lnTo>
                  <a:pt x="2662766" y="2367266"/>
                </a:lnTo>
                <a:lnTo>
                  <a:pt x="2611118" y="2379697"/>
                </a:lnTo>
                <a:lnTo>
                  <a:pt x="2558777" y="2391222"/>
                </a:lnTo>
                <a:lnTo>
                  <a:pt x="2505769" y="2401823"/>
                </a:lnTo>
                <a:lnTo>
                  <a:pt x="2452117" y="2411488"/>
                </a:lnTo>
                <a:lnTo>
                  <a:pt x="2397845" y="2420199"/>
                </a:lnTo>
                <a:lnTo>
                  <a:pt x="2342977" y="2427942"/>
                </a:lnTo>
                <a:lnTo>
                  <a:pt x="2287538" y="2434703"/>
                </a:lnTo>
                <a:lnTo>
                  <a:pt x="2231551" y="2440464"/>
                </a:lnTo>
                <a:lnTo>
                  <a:pt x="2175040" y="2445213"/>
                </a:lnTo>
                <a:lnTo>
                  <a:pt x="2118030" y="2448932"/>
                </a:lnTo>
                <a:lnTo>
                  <a:pt x="2060544" y="2451608"/>
                </a:lnTo>
                <a:lnTo>
                  <a:pt x="2002607" y="2453224"/>
                </a:lnTo>
                <a:lnTo>
                  <a:pt x="1944243" y="2453766"/>
                </a:lnTo>
                <a:lnTo>
                  <a:pt x="1885878" y="2453224"/>
                </a:lnTo>
                <a:lnTo>
                  <a:pt x="1827941" y="2451608"/>
                </a:lnTo>
                <a:lnTo>
                  <a:pt x="1770455" y="2448932"/>
                </a:lnTo>
                <a:lnTo>
                  <a:pt x="1713445" y="2445213"/>
                </a:lnTo>
                <a:lnTo>
                  <a:pt x="1656934" y="2440464"/>
                </a:lnTo>
                <a:lnTo>
                  <a:pt x="1600947" y="2434703"/>
                </a:lnTo>
                <a:lnTo>
                  <a:pt x="1545508" y="2427942"/>
                </a:lnTo>
                <a:lnTo>
                  <a:pt x="1490640" y="2420199"/>
                </a:lnTo>
                <a:lnTo>
                  <a:pt x="1436368" y="2411488"/>
                </a:lnTo>
                <a:lnTo>
                  <a:pt x="1382716" y="2401823"/>
                </a:lnTo>
                <a:lnTo>
                  <a:pt x="1329708" y="2391222"/>
                </a:lnTo>
                <a:lnTo>
                  <a:pt x="1277367" y="2379697"/>
                </a:lnTo>
                <a:lnTo>
                  <a:pt x="1225719" y="2367266"/>
                </a:lnTo>
                <a:lnTo>
                  <a:pt x="1174787" y="2353942"/>
                </a:lnTo>
                <a:lnTo>
                  <a:pt x="1124595" y="2339741"/>
                </a:lnTo>
                <a:lnTo>
                  <a:pt x="1075167" y="2324679"/>
                </a:lnTo>
                <a:lnTo>
                  <a:pt x="1026527" y="2308770"/>
                </a:lnTo>
                <a:lnTo>
                  <a:pt x="978700" y="2292030"/>
                </a:lnTo>
                <a:lnTo>
                  <a:pt x="931708" y="2274473"/>
                </a:lnTo>
                <a:lnTo>
                  <a:pt x="885578" y="2256116"/>
                </a:lnTo>
                <a:lnTo>
                  <a:pt x="840332" y="2236973"/>
                </a:lnTo>
                <a:lnTo>
                  <a:pt x="795994" y="2217059"/>
                </a:lnTo>
                <a:lnTo>
                  <a:pt x="752589" y="2196389"/>
                </a:lnTo>
                <a:lnTo>
                  <a:pt x="710140" y="2174980"/>
                </a:lnTo>
                <a:lnTo>
                  <a:pt x="668673" y="2152845"/>
                </a:lnTo>
                <a:lnTo>
                  <a:pt x="628210" y="2130001"/>
                </a:lnTo>
                <a:lnTo>
                  <a:pt x="588775" y="2106461"/>
                </a:lnTo>
                <a:lnTo>
                  <a:pt x="550394" y="2082242"/>
                </a:lnTo>
                <a:lnTo>
                  <a:pt x="513090" y="2057359"/>
                </a:lnTo>
                <a:lnTo>
                  <a:pt x="476886" y="2031827"/>
                </a:lnTo>
                <a:lnTo>
                  <a:pt x="441808" y="2005661"/>
                </a:lnTo>
                <a:lnTo>
                  <a:pt x="407879" y="1978875"/>
                </a:lnTo>
                <a:lnTo>
                  <a:pt x="375123" y="1951487"/>
                </a:lnTo>
                <a:lnTo>
                  <a:pt x="343564" y="1923509"/>
                </a:lnTo>
                <a:lnTo>
                  <a:pt x="313227" y="1894959"/>
                </a:lnTo>
                <a:lnTo>
                  <a:pt x="284135" y="1865850"/>
                </a:lnTo>
                <a:lnTo>
                  <a:pt x="256312" y="1836199"/>
                </a:lnTo>
                <a:lnTo>
                  <a:pt x="229783" y="1806020"/>
                </a:lnTo>
                <a:lnTo>
                  <a:pt x="204571" y="1775328"/>
                </a:lnTo>
                <a:lnTo>
                  <a:pt x="180701" y="1744139"/>
                </a:lnTo>
                <a:lnTo>
                  <a:pt x="158196" y="1712468"/>
                </a:lnTo>
                <a:lnTo>
                  <a:pt x="137082" y="1680330"/>
                </a:lnTo>
                <a:lnTo>
                  <a:pt x="99117" y="1614713"/>
                </a:lnTo>
                <a:lnTo>
                  <a:pt x="67001" y="1547411"/>
                </a:lnTo>
                <a:lnTo>
                  <a:pt x="40924" y="1478544"/>
                </a:lnTo>
                <a:lnTo>
                  <a:pt x="21080" y="1408235"/>
                </a:lnTo>
                <a:lnTo>
                  <a:pt x="7661" y="1336604"/>
                </a:lnTo>
                <a:lnTo>
                  <a:pt x="859" y="1263774"/>
                </a:lnTo>
                <a:lnTo>
                  <a:pt x="0" y="1226947"/>
                </a:lnTo>
                <a:close/>
              </a:path>
            </a:pathLst>
          </a:custGeom>
          <a:ln w="25400">
            <a:solidFill>
              <a:srgbClr val="7792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35876" y="2423358"/>
            <a:ext cx="3251833" cy="22185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257175" indent="63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В 2021 – 2023 </a:t>
            </a:r>
            <a:r>
              <a:rPr sz="1800" b="1" spc="-2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годах </a:t>
            </a:r>
            <a:r>
              <a:rPr sz="1800" b="1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в  </a:t>
            </a:r>
            <a:r>
              <a:rPr lang="ru-RU" b="1" spc="-15" dirty="0" err="1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Божковском</a:t>
            </a:r>
            <a:r>
              <a:rPr lang="ru-RU" b="1" spc="-1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сельском поселении</a:t>
            </a:r>
            <a:r>
              <a:rPr sz="1800" b="1" spc="-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1800" b="1" spc="-3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будет </a:t>
            </a: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осуществляться  </a:t>
            </a:r>
            <a:r>
              <a:rPr sz="1800" b="1" spc="-5" dirty="0" err="1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реализация</a:t>
            </a:r>
            <a:r>
              <a:rPr sz="1800" b="1" spc="10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7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 marR="5080" algn="ctr">
              <a:lnSpc>
                <a:spcPts val="2110"/>
              </a:lnSpc>
              <a:spcBef>
                <a:spcPts val="115"/>
              </a:spcBef>
            </a:pP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муниципальных</a:t>
            </a:r>
            <a:r>
              <a:rPr sz="1800" b="1" spc="-5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 err="1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программ</a:t>
            </a:r>
            <a:r>
              <a:rPr sz="1800" b="1" spc="-5" dirty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lang="ru-RU" sz="1800" b="1" spc="-15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Божковского сельского поселения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59067" y="1990344"/>
            <a:ext cx="2884931" cy="2782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6028" y="661416"/>
            <a:ext cx="2788920" cy="2852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3316" y="1027175"/>
            <a:ext cx="2935224" cy="29550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63055" y="3343655"/>
            <a:ext cx="2980943" cy="27538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532888"/>
            <a:ext cx="2756916" cy="2953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2608" y="3648455"/>
            <a:ext cx="2915412" cy="2798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84248" y="4544567"/>
            <a:ext cx="3049524" cy="23134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8264" y="4486655"/>
            <a:ext cx="3040380" cy="23713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кругленный прямоугольник 1"/>
          <p:cNvGrpSpPr>
            <a:grpSpLocks/>
          </p:cNvGrpSpPr>
          <p:nvPr/>
        </p:nvGrpSpPr>
        <p:grpSpPr bwMode="auto">
          <a:xfrm>
            <a:off x="152400" y="152400"/>
            <a:ext cx="8796338" cy="768350"/>
            <a:chOff x="73" y="96"/>
            <a:chExt cx="5564" cy="484"/>
          </a:xfrm>
        </p:grpSpPr>
        <p:pic>
          <p:nvPicPr>
            <p:cNvPr id="26625" name="Скругленный прямоугольник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96"/>
              <a:ext cx="5564" cy="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26" name="Text Box 2"/>
            <p:cNvSpPr txBox="1">
              <a:spLocks noChangeArrowheads="1"/>
            </p:cNvSpPr>
            <p:nvPr/>
          </p:nvSpPr>
          <p:spPr bwMode="auto">
            <a:xfrm>
              <a:off x="133" y="127"/>
              <a:ext cx="5449" cy="3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5" rIns="91431" bIns="45715" anchor="ctr"/>
            <a:lstStyle>
              <a:lvl1pPr>
                <a:defRPr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prstClr val="black"/>
                  </a:solidFill>
                </a:rPr>
                <a:t>Структура расходов по программному принципу</a:t>
              </a:r>
            </a:p>
          </p:txBody>
        </p:sp>
      </p:grpSp>
      <p:sp>
        <p:nvSpPr>
          <p:cNvPr id="26630" name="AutoShape 6"/>
          <p:cNvSpPr>
            <a:spLocks noChangeArrowheads="1"/>
          </p:cNvSpPr>
          <p:nvPr/>
        </p:nvSpPr>
        <p:spPr bwMode="auto">
          <a:xfrm rot="5400000">
            <a:off x="4570009" y="-1692039"/>
            <a:ext cx="432271" cy="592137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Arial" charset="0"/>
              </a:rPr>
              <a:t>БЮДЖЕТ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rot="5400000">
            <a:off x="4500648" y="-405363"/>
            <a:ext cx="720229" cy="5220308"/>
          </a:xfrm>
          <a:prstGeom prst="flowChartAlternateProcess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Программные и непрограммные расходы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 rot="5400000">
            <a:off x="408714" y="4098742"/>
            <a:ext cx="2375522" cy="23034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.)</a:t>
            </a: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13 194,2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668,7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5400000">
            <a:off x="6676279" y="4117372"/>
            <a:ext cx="2439909" cy="22320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black"/>
                </a:solidFill>
                <a:latin typeface="Arial" charset="0"/>
              </a:rPr>
              <a:t>13 </a:t>
            </a: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118,1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980,2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734862" y="1556792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7426891" y="2418556"/>
            <a:ext cx="799063" cy="719138"/>
          </a:xfrm>
          <a:custGeom>
            <a:avLst/>
            <a:gdLst>
              <a:gd name="T0" fmla="*/ 0 w 589"/>
              <a:gd name="T1" fmla="*/ 0 h 453"/>
              <a:gd name="T2" fmla="*/ 581 w 589"/>
              <a:gd name="T3" fmla="*/ 1 h 453"/>
              <a:gd name="T4" fmla="*/ 589 w 589"/>
              <a:gd name="T5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9" h="453">
                <a:moveTo>
                  <a:pt x="0" y="0"/>
                </a:moveTo>
                <a:lnTo>
                  <a:pt x="581" y="1"/>
                </a:lnTo>
                <a:lnTo>
                  <a:pt x="589" y="45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40" name="Freeform 16"/>
          <p:cNvSpPr>
            <a:spLocks/>
          </p:cNvSpPr>
          <p:nvPr/>
        </p:nvSpPr>
        <p:spPr bwMode="auto">
          <a:xfrm>
            <a:off x="1451545" y="2418556"/>
            <a:ext cx="953350" cy="725487"/>
          </a:xfrm>
          <a:custGeom>
            <a:avLst/>
            <a:gdLst>
              <a:gd name="T0" fmla="*/ 365 w 365"/>
              <a:gd name="T1" fmla="*/ 3 h 457"/>
              <a:gd name="T2" fmla="*/ 0 w 365"/>
              <a:gd name="T3" fmla="*/ 0 h 457"/>
              <a:gd name="T4" fmla="*/ 2 w 365"/>
              <a:gd name="T5" fmla="*/ 457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5" h="457">
                <a:moveTo>
                  <a:pt x="365" y="3"/>
                </a:moveTo>
                <a:lnTo>
                  <a:pt x="0" y="0"/>
                </a:lnTo>
                <a:lnTo>
                  <a:pt x="2" y="4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635" name="AutoShape 11"/>
          <p:cNvSpPr>
            <a:spLocks noChangeArrowheads="1"/>
          </p:cNvSpPr>
          <p:nvPr/>
        </p:nvSpPr>
        <p:spPr bwMode="auto">
          <a:xfrm rot="5400000">
            <a:off x="3596392" y="4003115"/>
            <a:ext cx="2379503" cy="252095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Муниципальные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программы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12 833,4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Непрограммные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расходы (тыс. руб.)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608,8</a:t>
            </a:r>
            <a:endParaRPr lang="ru-RU" sz="2000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93810" y="2633081"/>
            <a:ext cx="0" cy="4675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ыноска со стрелкой вниз 5"/>
          <p:cNvSpPr/>
          <p:nvPr/>
        </p:nvSpPr>
        <p:spPr>
          <a:xfrm>
            <a:off x="1092814" y="3138293"/>
            <a:ext cx="799064" cy="875137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2021 </a:t>
            </a:r>
            <a:r>
              <a:rPr lang="ru-RU" b="1" dirty="0">
                <a:solidFill>
                  <a:prstClr val="black"/>
                </a:solidFill>
              </a:rPr>
              <a:t>год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361762" y="3168833"/>
            <a:ext cx="864096" cy="940121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2022 </a:t>
            </a:r>
            <a:r>
              <a:rPr lang="ru-RU" b="1" dirty="0">
                <a:solidFill>
                  <a:prstClr val="black"/>
                </a:solidFill>
              </a:rPr>
              <a:t>год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7746833" y="3183278"/>
            <a:ext cx="852228" cy="824233"/>
          </a:xfrm>
          <a:prstGeom prst="downArrow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2023 </a:t>
            </a:r>
            <a:r>
              <a:rPr lang="ru-RU" b="1" dirty="0">
                <a:solidFill>
                  <a:prstClr val="black"/>
                </a:solidFill>
              </a:rPr>
              <a:t>год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Заголовок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53425" cy="8112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Расходы бюджета Божковского сельского поселения в рамках  муниципальных  программ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72971725"/>
              </p:ext>
            </p:extLst>
          </p:nvPr>
        </p:nvGraphicFramePr>
        <p:xfrm>
          <a:off x="683568" y="1397000"/>
          <a:ext cx="792088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3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03472261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808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14860741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0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Заголовок 3"/>
          <p:cNvSpPr>
            <a:spLocks noGrp="1"/>
          </p:cNvSpPr>
          <p:nvPr>
            <p:ph type="title"/>
          </p:nvPr>
        </p:nvSpPr>
        <p:spPr>
          <a:xfrm>
            <a:off x="395288" y="115888"/>
            <a:ext cx="8424862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расходов бюджета в рамках муниципальных программ в общем объеме расходов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40794162"/>
              </p:ext>
            </p:extLst>
          </p:nvPr>
        </p:nvGraphicFramePr>
        <p:xfrm>
          <a:off x="395288" y="1397000"/>
          <a:ext cx="8569200" cy="5128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32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7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 dpi="0" rotWithShape="1">
            <a:blip r:embed="rId2" cstate="print">
              <a:alphaModFix amt="66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БОЖКОВСКОГО СЕЛЬСКОГО ПОСЕЛЕНИЯ </a:t>
            </a:r>
            <a:r>
              <a:rPr sz="20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В </a:t>
            </a:r>
            <a:r>
              <a:rPr sz="2000" b="1" spc="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2021</a:t>
            </a:r>
            <a:r>
              <a:rPr sz="2000" b="1" spc="-8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476066370"/>
              </p:ext>
            </p:extLst>
          </p:nvPr>
        </p:nvGraphicFramePr>
        <p:xfrm>
          <a:off x="838200" y="876534"/>
          <a:ext cx="7543799" cy="575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8800"/>
            <a:ext cx="9143998" cy="5207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FF00"/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rgbClr val="FFFF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FFFF00"/>
                </a:solidFill>
                <a:latin typeface="Calibri"/>
                <a:cs typeface="Calibri"/>
              </a:rPr>
              <a:t>БОЖКОВСКОГО СЕЛЬСКОГО ПОСЕЛЕНИЯ </a:t>
            </a:r>
            <a:r>
              <a:rPr sz="2000" b="1" dirty="0" smtClean="0">
                <a:solidFill>
                  <a:srgbClr val="FFFF0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FFFF0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rgbClr val="FFFF00"/>
                </a:solidFill>
                <a:latin typeface="Calibri"/>
                <a:cs typeface="Calibri"/>
              </a:rPr>
              <a:t>2</a:t>
            </a:r>
            <a:r>
              <a:rPr sz="2000" b="1" spc="-8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FFFF0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119185934"/>
              </p:ext>
            </p:extLst>
          </p:nvPr>
        </p:nvGraphicFramePr>
        <p:xfrm>
          <a:off x="838200" y="827148"/>
          <a:ext cx="7543799" cy="580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99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11553" y="248157"/>
            <a:ext cx="665099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30" dirty="0">
                <a:solidFill>
                  <a:srgbClr val="FFC000"/>
                </a:solidFill>
                <a:latin typeface="Calibri"/>
                <a:cs typeface="Calibri"/>
              </a:rPr>
              <a:t>ДОХОДЫ </a:t>
            </a:r>
            <a:r>
              <a:rPr sz="2000" b="1" spc="-25" dirty="0">
                <a:solidFill>
                  <a:srgbClr val="FFC0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FFC000"/>
                </a:solidFill>
                <a:latin typeface="Calibri"/>
                <a:cs typeface="Calibri"/>
              </a:rPr>
              <a:t>БОЖКОВСКОГО СЕЛЬСКОГО ПОСЕЛЕНИЯ </a:t>
            </a:r>
            <a:r>
              <a:rPr sz="2000" b="1" dirty="0" smtClean="0">
                <a:solidFill>
                  <a:srgbClr val="FFC00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FFC00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>
                <a:solidFill>
                  <a:srgbClr val="FFC000"/>
                </a:solidFill>
                <a:latin typeface="Calibri"/>
                <a:cs typeface="Calibri"/>
              </a:rPr>
              <a:t>3</a:t>
            </a:r>
            <a:r>
              <a:rPr sz="2000" b="1" spc="-80" dirty="0" smtClean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FFC00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60536736"/>
              </p:ext>
            </p:extLst>
          </p:nvPr>
        </p:nvGraphicFramePr>
        <p:xfrm>
          <a:off x="838200" y="990600"/>
          <a:ext cx="7543799" cy="563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10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C00000"/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C0000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C00000"/>
                </a:solidFill>
                <a:latin typeface="Calibri"/>
                <a:cs typeface="Calibri"/>
              </a:rPr>
              <a:t>БОЖКОВСКОГО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C00000"/>
                </a:solidFill>
                <a:latin typeface="Calibri"/>
                <a:cs typeface="Calibri"/>
              </a:rPr>
              <a:t>В </a:t>
            </a:r>
            <a:r>
              <a:rPr sz="2000" b="1" spc="5" dirty="0">
                <a:solidFill>
                  <a:srgbClr val="C00000"/>
                </a:solidFill>
                <a:latin typeface="Calibri"/>
                <a:cs typeface="Calibri"/>
              </a:rPr>
              <a:t>2021</a:t>
            </a:r>
            <a:r>
              <a:rPr sz="2000" b="1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C00000"/>
                </a:solidFill>
                <a:latin typeface="Calibri"/>
                <a:cs typeface="Calibri"/>
              </a:rPr>
              <a:t>ГОДУ</a:t>
            </a:r>
            <a:endParaRPr sz="2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1736314"/>
              </p:ext>
            </p:extLst>
          </p:nvPr>
        </p:nvGraphicFramePr>
        <p:xfrm>
          <a:off x="304800" y="1240954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76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8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2">
              <a:lumMod val="75000"/>
              <a:alpha val="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БОЖКОВСКОГО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sz="2000" b="1" spc="-80" dirty="0" smtClean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45507912"/>
              </p:ext>
            </p:extLst>
          </p:nvPr>
        </p:nvGraphicFramePr>
        <p:xfrm>
          <a:off x="228600" y="1282211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34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8260">
              <a:srgbClr val="699F0E"/>
            </a:gs>
            <a:gs pos="99000">
              <a:schemeClr val="accent1">
                <a:lumMod val="75000"/>
                <a:lumOff val="2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50778" y="304800"/>
            <a:ext cx="6650990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30" dirty="0" smtClean="0">
                <a:solidFill>
                  <a:srgbClr val="0070C0"/>
                </a:solidFill>
                <a:latin typeface="Calibri"/>
                <a:cs typeface="Calibri"/>
              </a:rPr>
              <a:t>СТРУКТУРА НАЛОГОВЫХ И НЕНАЛОГОВЫХ ДОХОДОВ</a:t>
            </a:r>
            <a:r>
              <a:rPr sz="2000" b="1" spc="-3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070C0"/>
                </a:solidFill>
                <a:latin typeface="Calibri"/>
                <a:cs typeface="Calibri"/>
              </a:rPr>
              <a:t>БЮДЖЕТА </a:t>
            </a:r>
            <a:r>
              <a:rPr lang="ru-RU" sz="2000" b="1" spc="-25" dirty="0" smtClean="0">
                <a:solidFill>
                  <a:srgbClr val="0070C0"/>
                </a:solidFill>
                <a:latin typeface="Calibri"/>
                <a:cs typeface="Calibri"/>
              </a:rPr>
              <a:t>БОЖКОВСКОГО СЕЛЬСКОГО ПОСЕЛЕНИЯ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0070C0"/>
                </a:solidFill>
                <a:latin typeface="Calibri"/>
                <a:cs typeface="Calibri"/>
              </a:rPr>
              <a:t>В </a:t>
            </a:r>
            <a:r>
              <a:rPr sz="2000" b="1" spc="5" dirty="0" smtClean="0">
                <a:solidFill>
                  <a:srgbClr val="0070C0"/>
                </a:solidFill>
                <a:latin typeface="Calibri"/>
                <a:cs typeface="Calibri"/>
              </a:rPr>
              <a:t>202</a:t>
            </a:r>
            <a:r>
              <a:rPr lang="ru-RU" sz="2000" b="1" spc="5" dirty="0" smtClean="0">
                <a:solidFill>
                  <a:srgbClr val="0070C0"/>
                </a:solidFill>
                <a:latin typeface="Calibri"/>
                <a:cs typeface="Calibri"/>
              </a:rPr>
              <a:t>3</a:t>
            </a:r>
            <a:r>
              <a:rPr sz="2000" b="1" spc="-8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000" b="1" spc="-40" dirty="0">
                <a:solidFill>
                  <a:srgbClr val="0070C0"/>
                </a:solidFill>
                <a:latin typeface="Calibri"/>
                <a:cs typeface="Calibri"/>
              </a:rPr>
              <a:t>ГОДУ</a:t>
            </a:r>
            <a:endParaRPr sz="20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45" y="6857998"/>
            <a:ext cx="9135745" cy="0"/>
          </a:xfrm>
          <a:custGeom>
            <a:avLst/>
            <a:gdLst/>
            <a:ahLst/>
            <a:cxnLst/>
            <a:rect l="l" t="t" r="r" b="b"/>
            <a:pathLst>
              <a:path w="9135745">
                <a:moveTo>
                  <a:pt x="0" y="0"/>
                </a:moveTo>
                <a:lnTo>
                  <a:pt x="9135454" y="0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45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29688658"/>
              </p:ext>
            </p:extLst>
          </p:nvPr>
        </p:nvGraphicFramePr>
        <p:xfrm>
          <a:off x="304800" y="1240954"/>
          <a:ext cx="8534400" cy="5312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75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5.xml><?xml version="1.0" encoding="utf-8"?>
<a:theme xmlns:a="http://schemas.openxmlformats.org/drawingml/2006/main" name="4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5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7.xml><?xml version="1.0" encoding="utf-8"?>
<a:theme xmlns:a="http://schemas.openxmlformats.org/drawingml/2006/main" name="6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8.xml><?xml version="1.0" encoding="utf-8"?>
<a:theme xmlns:a="http://schemas.openxmlformats.org/drawingml/2006/main" name="7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  <a:fontScheme name="Легкий дым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Легкий дым">
    <a:fillStyleLst>
      <a:solidFill>
        <a:schemeClr val="phClr"/>
      </a:solidFill>
      <a:solidFill>
        <a:schemeClr val="phClr">
          <a:tint val="70000"/>
          <a:lumMod val="104000"/>
        </a:schemeClr>
      </a:solidFill>
      <a:gradFill rotWithShape="1">
        <a:gsLst>
          <a:gs pos="0">
            <a:schemeClr val="phClr">
              <a:tint val="96000"/>
              <a:lumMod val="104000"/>
            </a:schemeClr>
          </a:gs>
          <a:gs pos="100000">
            <a:schemeClr val="phClr">
              <a:shade val="98000"/>
              <a:lumMod val="9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shade val="90000"/>
          </a:schemeClr>
        </a:solidFill>
        <a:prstDash val="solid"/>
      </a:ln>
      <a:ln w="15875" cap="rnd" cmpd="sng" algn="ctr">
        <a:solidFill>
          <a:schemeClr val="phClr"/>
        </a:solidFill>
        <a:prstDash val="solid"/>
      </a:ln>
      <a:ln w="2222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2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satMod val="92000"/>
              <a:lumMod val="120000"/>
            </a:schemeClr>
          </a:gs>
          <a:gs pos="100000">
            <a:schemeClr val="phClr">
              <a:shade val="98000"/>
              <a:satMod val="120000"/>
              <a:lumMod val="98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1490</TotalTime>
  <Words>1122</Words>
  <Application>Microsoft Office PowerPoint</Application>
  <PresentationFormat>Экран (4:3)</PresentationFormat>
  <Paragraphs>250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40</vt:i4>
      </vt:variant>
    </vt:vector>
  </HeadingPairs>
  <TitlesOfParts>
    <vt:vector size="58" baseType="lpstr">
      <vt:lpstr>Arial</vt:lpstr>
      <vt:lpstr>Calibri</vt:lpstr>
      <vt:lpstr>Century Gothic</vt:lpstr>
      <vt:lpstr>Constantia</vt:lpstr>
      <vt:lpstr>Corbel</vt:lpstr>
      <vt:lpstr>Monotype Corsiva</vt:lpstr>
      <vt:lpstr>Times New Roman</vt:lpstr>
      <vt:lpstr>Trebuchet MS</vt:lpstr>
      <vt:lpstr>Wingdings</vt:lpstr>
      <vt:lpstr>Wingdings 3</vt:lpstr>
      <vt:lpstr>Грань</vt:lpstr>
      <vt:lpstr>1_Сектор</vt:lpstr>
      <vt:lpstr>2_Сектор</vt:lpstr>
      <vt:lpstr>3_Сектор</vt:lpstr>
      <vt:lpstr>4_Сектор</vt:lpstr>
      <vt:lpstr>5_Сектор</vt:lpstr>
      <vt:lpstr>6_Сектор</vt:lpstr>
      <vt:lpstr>7_Сектор</vt:lpstr>
      <vt:lpstr>Бюджет для граждан</vt:lpstr>
      <vt:lpstr>            ОБРАЩЕНИЕ ГЛАВЫ АДМИНИСТРАЦИИ БОЖКОВСКОГО СЕЛЬСКОГО ПОСЕЛЕНИЯ  К ЖИТЕЛЯМ ПОСЕЛЕНИЯ</vt:lpstr>
      <vt:lpstr>ПАРАМЕТРЫ БЮДЖЕТА БОЖКОВСКОГО СЕЛЬСКОГО ПОСЕЛЕНИЯ  НА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ПОСЕЛЕНИЯ ПО ОСНОВНЫМ  ФУНКЦИЯМ</vt:lpstr>
      <vt:lpstr>Презентация PowerPoint</vt:lpstr>
      <vt:lpstr>Структура расходов бюджета Божковского сельского поселения в 2021 году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0100  «ОБЩЕГОСУДАРСТВЕННЫЕ ВОПРОСЫ»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0200  «НАЦИОНАЛЬНАЯ ОБОРОНА»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0300  «НАЦИОНАЛЬНАЯ БЕЗОПАСНОСТЬ И ПРАВООХРАНИТЕЛЬНАЯ ДЕЯТЕЛЬНОСТЬ»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0400  «НАЦИОНАЛЬНАЯ экономика»</vt:lpstr>
      <vt:lpstr>Презентация PowerPoint</vt:lpstr>
      <vt:lpstr>Расходы бюджета БОЖКОВСКОГО СЕЛЬСКОГО ПОСЕЛЕНИЯ КРАСНОСУЛИНСКОГО РАЙОНА  в 2021 году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0700  «ОБРАЗОВАНИЕ»</vt:lpstr>
      <vt:lpstr>Презентация PowerPoint</vt:lpstr>
      <vt:lpstr>     Основные направления  расходов бюджета БОЖКОВСКОГО СЕЛЬСКОГО ПОСЕЛЕНИЯ КРАСНОСУЛИНСКОГО РАЙОНА в 2021 году по разделу 0800  «КУЛЬТУРА, КИНЕМАТОГРАФИЯ»</vt:lpstr>
      <vt:lpstr>Расходы бюджета БОЖКОВСКОГО СЕЛЬСКОГО ПОСЕЛЕНИЯ КРАСНОСУЛИНСКОГО РАЙОНА на социальную политику в 2021 году ЗАПЛАНИРОВАНЫ В СУММЕ - 72,0 тыс. руб.</vt:lpstr>
      <vt:lpstr>     Основные направления  расходов бюджета БОЖКОВСКОГО СЕЛЬСКОГО ПОСЕЛЕНИЯ КРАСНОСУЛИНСКОГО РАЙОНА в 2021 году по разделу 1000  «СОЦИАЛЬНАЯ ПОЛИТИКА»</vt:lpstr>
      <vt:lpstr>Презентация PowerPoint</vt:lpstr>
      <vt:lpstr>Презентация PowerPoint</vt:lpstr>
      <vt:lpstr>13 862,9</vt:lpstr>
      <vt:lpstr>Презентация PowerPoint</vt:lpstr>
      <vt:lpstr>Презентация PowerPoint</vt:lpstr>
      <vt:lpstr>Расходы бюджета Божковского сельского поселения в рамках  муниципальных  программ в 2021 году</vt:lpstr>
      <vt:lpstr>Доля расходов бюджета в рамках муниципальных программ в общем объеме расходов в 2021 году</vt:lpstr>
      <vt:lpstr>Доля расходов бюджета в рамках муниципальных программ в общем объеме расходов в 2022 году</vt:lpstr>
      <vt:lpstr>Доля расходов бюджета в рамках муниципальных программ в общем объеме расходов в 2023 году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Yury</dc:creator>
  <cp:lastModifiedBy>1</cp:lastModifiedBy>
  <cp:revision>51</cp:revision>
  <dcterms:created xsi:type="dcterms:W3CDTF">2021-01-18T10:38:10Z</dcterms:created>
  <dcterms:modified xsi:type="dcterms:W3CDTF">2021-01-19T12:25:49Z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2021-01-18T00:00:00Z</vt:filetime>
  </property>
</Properties>
</file>