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6" r:id="rId5"/>
    <p:sldId id="268" r:id="rId6"/>
    <p:sldId id="269" r:id="rId7"/>
    <p:sldId id="270" r:id="rId8"/>
    <p:sldId id="271" r:id="rId9"/>
    <p:sldId id="272" r:id="rId10"/>
    <p:sldId id="277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4791"/>
            <a:ext cx="815184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Федеральный закон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27.12.2019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 496-ФЗ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"О внесении изменений в Федеральный закон "Об обеспечении единства измерений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"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5197" y="4366845"/>
            <a:ext cx="4725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вступает в силу с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24.09.2020,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исключением отдельных положений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67744" y="5517232"/>
            <a:ext cx="6805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Кузнецова Светлана Сергеевна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специалист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отдела развития жилищного хозяйства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жилищно-коммунального хозяйства Ростовской области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635896" y="3037013"/>
            <a:ext cx="2160240" cy="1329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37097" r="46940" b="33334"/>
          <a:stretch/>
        </p:blipFill>
        <p:spPr bwMode="auto">
          <a:xfrm>
            <a:off x="35496" y="5429552"/>
            <a:ext cx="2092426" cy="14558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37097" r="46940" b="33334"/>
          <a:stretch/>
        </p:blipFill>
        <p:spPr bwMode="auto">
          <a:xfrm>
            <a:off x="7051574" y="0"/>
            <a:ext cx="2092426" cy="14558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232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3 ст. 20</a:t>
            </a:r>
            <a:endParaRPr lang="ru-RU" b="1" i="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678741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создания и ведения Федерального информационного фонда по обеспечению единства измерений,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передачи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сведений в него и</a:t>
            </a:r>
            <a:r>
              <a:rPr lang="ru-RU" b="1" dirty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внесения изменений в данные сведения, </a:t>
            </a:r>
            <a:endParaRPr lang="ru-RU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содержащихся в нем документов и сведений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55739"/>
            <a:ext cx="36420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6514" y="5949280"/>
            <a:ext cx="533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устанавливается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1043608" y="1484784"/>
            <a:ext cx="1044624" cy="3353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5022304" y="1929957"/>
            <a:ext cx="1044624" cy="69127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707904" y="764704"/>
            <a:ext cx="136815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96" y="204265"/>
            <a:ext cx="1467504" cy="14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8" y="5093466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2" y="188640"/>
            <a:ext cx="90730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задачи </a:t>
            </a:r>
            <a:r>
              <a:rPr lang="ru-RU" sz="17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Росстандарта</a:t>
            </a:r>
            <a:endParaRPr lang="ru-RU" sz="17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arenR"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государственной политики и нормативно-правовое регулирование в области обеспечения единства измерений, а также координация деятельности по нормативно-правовому регулированию в данной области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ctr">
              <a:buAutoNum type="arabicParenR"/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организация взаимодействия с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ОГВ иностранных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 и международными организациями в области обеспечения единства измерений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реализация государственной политики в области обеспечения единства измерений</a:t>
            </a:r>
            <a:r>
              <a:rPr lang="ru-RU" sz="1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координация деятельности по реализации государственной политики в области обеспечения единства измерений</a:t>
            </a:r>
            <a:r>
              <a:rPr lang="ru-RU" sz="1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осуществление федерального государственного метрологического надзора и координация деятельности по его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осуществлению;</a:t>
            </a:r>
          </a:p>
          <a:p>
            <a:pPr algn="ctr"/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6) межведомственная координация деятельности по разработке и производству измерительной техники в </a:t>
            </a:r>
            <a:r>
              <a:rPr lang="ru-RU" sz="17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РФ;</a:t>
            </a:r>
          </a:p>
          <a:p>
            <a:pPr algn="ctr"/>
            <a:endParaRPr lang="ru-RU" sz="17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7) организация мониторинга состояния системы обеспечения единства измерений, прогнозирования измерительных потребностей экономики и </a:t>
            </a:r>
            <a:r>
              <a:rPr lang="ru-RU" sz="17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общества</a:t>
            </a:r>
            <a:endParaRPr lang="ru-RU" sz="17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07" y="35332"/>
            <a:ext cx="169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 2 ст. 21</a:t>
            </a:r>
            <a:endParaRPr lang="ru-RU" b="1" i="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948264" y="219998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5536" y="1556792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532440" y="2348880"/>
            <a:ext cx="545750" cy="328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1500" y="2934989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460432" y="3645024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1340" y="4569074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430118" y="5109266"/>
            <a:ext cx="648072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284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обязательной метрологической экспертизы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требований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 измерениям,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стандартным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образцам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СИ,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содержащихся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проектах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НПА РФ</a:t>
            </a:r>
          </a:p>
          <a:p>
            <a:pPr algn="ctr"/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053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счет средств федерального бюджета финансируются расходы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8534" y="170930"/>
            <a:ext cx="135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25 и 26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860933" y="764704"/>
            <a:ext cx="135703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860934" y="2348880"/>
            <a:ext cx="1357039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73325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Ранее они оплачивались по </a:t>
            </a:r>
            <a:r>
              <a:rPr lang="ru-RU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регулируемым ценам в порядке, установленном Правительством </a:t>
            </a: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РФ</a:t>
            </a:r>
            <a:endParaRPr lang="ru-RU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625752" y="5013176"/>
            <a:ext cx="0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85" y="0"/>
            <a:ext cx="2040919" cy="17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5157192"/>
            <a:ext cx="1870050" cy="15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Результаты поверки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СИ,</a:t>
            </a:r>
          </a:p>
          <a:p>
            <a:pPr algn="ctr"/>
            <a:endParaRPr lang="ru-RU" sz="24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удостоверенные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НПА, действующими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24.09.2020,</a:t>
            </a:r>
          </a:p>
          <a:p>
            <a:pPr algn="ctr"/>
            <a:endParaRPr lang="ru-RU" sz="24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действительны 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 окончания интервала между поверками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СИ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67944" y="1196752"/>
            <a:ext cx="136815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2708920"/>
            <a:ext cx="136815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37115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60" y="36966"/>
            <a:ext cx="1691680" cy="1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4070" y="3933056"/>
            <a:ext cx="4204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должны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обеспечивать возможность прочтения и сохранность в процессе эксплуатации средства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измерений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8118" y="192242"/>
            <a:ext cx="11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 2 ст. 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2174" y="148427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2865" y="1013453"/>
            <a:ext cx="5172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должны иметь заводские, серийные номера / другие буквенно-цифровые обозначения, однозначно идентифицирующие каждый экземпляр средства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измерений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933056"/>
            <a:ext cx="4094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Место, способ и форма нанесения номера / другого обозначения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047056" y="1340768"/>
            <a:ext cx="21649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779912" y="4149080"/>
            <a:ext cx="168648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5374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PT Serif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вступает в силу с 29.12.2021</a:t>
            </a:r>
          </a:p>
        </p:txBody>
      </p:sp>
      <p:cxnSp>
        <p:nvCxnSpPr>
          <p:cNvPr id="11" name="Прямая со стрелкой 10"/>
          <p:cNvCxnSpPr>
            <a:stCxn id="9" idx="1"/>
            <a:endCxn id="3" idx="3"/>
          </p:cNvCxnSpPr>
          <p:nvPr/>
        </p:nvCxnSpPr>
        <p:spPr>
          <a:xfrm flipH="1">
            <a:off x="5183560" y="376908"/>
            <a:ext cx="972616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11088" r="40147" b="21667"/>
          <a:stretch/>
        </p:blipFill>
        <p:spPr bwMode="auto">
          <a:xfrm>
            <a:off x="1113449" y="2119654"/>
            <a:ext cx="1790600" cy="176746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13854" r="40381" b="25403"/>
          <a:stretch/>
        </p:blipFill>
        <p:spPr bwMode="auto">
          <a:xfrm>
            <a:off x="2267744" y="4949450"/>
            <a:ext cx="1929448" cy="176657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8834" y="0"/>
            <a:ext cx="9324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2 ст. 12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утверждении типа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/СИ,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внесении изменений в сведения об утвержденных типе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принимает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утверждении типа стандартных образцов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принимается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основании положительных результатов испытаний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целях утверждения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типа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ешение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 внесении изменений в сведения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принимается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основании положительных результатов испытаний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целях утверждения типа, и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/положительного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заключения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ЮЛ,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аккредитованного в соответствии с законодательством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 об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аккредитации в национальной системе аккредитации на выполнение испытаний в целях утверждения типа, и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/заявления ЮЛ/ИП, 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осуществляющих разработку, выпуск из производства, ввоз на территорию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РФ, 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продажу и применение на территории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РФ стандартных 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образцов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/СИ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124744"/>
            <a:ext cx="7920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2276872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39952" y="3573016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0" y="4365104"/>
            <a:ext cx="4675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657303" y="5229200"/>
            <a:ext cx="4675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25833" r="42137" b="33439"/>
          <a:stretch/>
        </p:blipFill>
        <p:spPr bwMode="auto">
          <a:xfrm>
            <a:off x="1043608" y="944724"/>
            <a:ext cx="1369450" cy="93610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25833" r="42137" b="33439"/>
          <a:stretch/>
        </p:blipFill>
        <p:spPr bwMode="auto">
          <a:xfrm>
            <a:off x="6372200" y="917074"/>
            <a:ext cx="1369450" cy="93610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9" y="16913"/>
            <a:ext cx="91450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типа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типа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подтверждается </a:t>
            </a: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включением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сведений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Федеральный информационный фонд по обеспечению единства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измерений</a:t>
            </a: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Росстандарт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ЮЛ/ИП, осуществляющих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разработку, выпуск из производства, ввоз на территорию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продажу и применение на территории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стандартных образцов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выдает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сертификат об утверждении типа стандартного образца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Интервал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между поверками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 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методика его поверки изменяются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332656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55976" y="908720"/>
            <a:ext cx="93610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852936"/>
            <a:ext cx="79208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55976" y="3933056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9987" y="5600122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42455"/>
            <a:ext cx="1273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12</a:t>
            </a:r>
          </a:p>
        </p:txBody>
      </p:sp>
      <p:pic>
        <p:nvPicPr>
          <p:cNvPr id="3076" name="Picture 4" descr="https://www.mtk65.ru/image/cache/catalog/foto/product/izmeritelnie_pribori/Schetchkiki-vody/skvm-40-12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8996"/>
            <a:ext cx="2014569" cy="134304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8d5d4f10e9d7000438eefed87d645a2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43154"/>
            <a:ext cx="1666369" cy="130059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588" y="404664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 6 ст. 12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утвержденных типах стандартных образцов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СИ,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внесенных в них изменениях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включаются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информационный фонд по обеспечению единства измерений в порядке, устанавливаемом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27984" y="836712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427964" y="1957775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27964" y="2780928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www.vniims.ru/download/images/main/image_federal_fo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01" y="4365104"/>
            <a:ext cx="4623053" cy="193875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8" y="0"/>
            <a:ext cx="92525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7 ст. 12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орядок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проведения испытаний стандартных образцов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утверждения их типа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утверждения типа стандартных образцов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/СИ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внесения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изменений в сведения 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них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установления и изменения интервала между поверками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установления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отмены методик поверки и внесения изменений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них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выдачи сертификатов об утверждении типа стандартных образцов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 сертификатов об утверждении типа стандартных образцов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методикам поверки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требования к знакам утверждения типа стандартных образцов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/СИ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их нанесения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устанавливаются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4410236" y="1755068"/>
            <a:ext cx="360040" cy="9036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 descr="https://avatars.mds.yandex.net/get-zen_doc/936895/pub_5d1a0377913f0600acb034e2_5d1a05211b553600ad16c70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868"/>
            <a:ext cx="1230516" cy="6480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ostoi-remont36.ru/wp-content/uploads/2019/04/0b0390eba37111e8805e78acc05323dd_a9f4594c4d7b11e99d195404a646be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10394"/>
            <a:ext cx="1038510" cy="10385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108" y="18864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4 ст. 13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 поверки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подтверждаются сведениями,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включенными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Федеральный информационный фонд по обеспечению единства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измерений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заявлению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СИ наносится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поверки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/ выдается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свидетельство о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поверке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/в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паспорт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вносится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запись о проведенной поверке, заверяемая подписью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поверителя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знаком поверки, с указанием даты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поверки 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выдается извещение о непригодности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применению СИ</a:t>
            </a:r>
            <a:endParaRPr lang="ru-RU" b="1" i="0" dirty="0"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476672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052736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poverka-novosibirsk.ru/images/svidetelstvo-PT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1422391" cy="203986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6.otzovik.com/2017/07/10/5117690/img/167661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97913"/>
            <a:ext cx="1573590" cy="219778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44624"/>
            <a:ext cx="9324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6 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ст. 13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результатах поверки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передаются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Федеральный информационный фонд по обеспечению единства измерений проводящими поверку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ЮЛ и ИП </a:t>
            </a: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 срок, не превышающий 60 календарных дней с даты проведения поверки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</a:t>
            </a: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сведений о результатах поверки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 </a:t>
            </a:r>
          </a:p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включения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Федеральный информационный фонд по обеспечению единства измерений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определяются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порядке, утверждаемом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Росстандартом</a:t>
            </a:r>
            <a:endParaRPr lang="ru-RU" b="1" i="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39952" y="476672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268760"/>
            <a:ext cx="136815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89000" y="2895952"/>
            <a:ext cx="136815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3781217" y="4644297"/>
            <a:ext cx="1872208" cy="7794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31940" y="6021288"/>
            <a:ext cx="129614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33245" y="2312876"/>
            <a:ext cx="136815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home PC\AppData\Local\Microsoft\Windows\INetCache\IE\7QZV34S0\1200px-Eternal_p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20272" y="230679"/>
            <a:ext cx="1824926" cy="13261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ome PC\AppData\Local\Microsoft\Windows\INetCache\IE\RSUIKQ9T\Hero_100_pe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5" y="122581"/>
            <a:ext cx="1912281" cy="143421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НПА РФ,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нормативные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документы,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ИБД,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международные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документы,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международные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договоры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 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области обеспечения единства измерений,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 аттестованных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методиках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измерений,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единый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перечень измерений, относящихся к сфере государственного регулирования обеспечения единства измерений,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государственных эталонах единиц величин, применяемых в сфере государственного регулирования обеспечения единства измерений,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 утвержденных типах стандартных образцов 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/СИ,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2227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сведения о результатах поверки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СИ,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6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результатах мониторинга состояния системы обеспечения единства измерений, </a:t>
            </a:r>
            <a:endParaRPr lang="ru-RU" sz="1600" b="1" i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прогнозирования </a:t>
            </a:r>
            <a:r>
              <a:rPr lang="ru-RU" sz="16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измерительных потребностей экономики и </a:t>
            </a:r>
            <a:r>
              <a:rPr lang="ru-RU" sz="1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общества</a:t>
            </a:r>
          </a:p>
          <a:p>
            <a:pPr algn="ctr"/>
            <a:endParaRPr lang="ru-RU" sz="1600" b="1" dirty="0" smtClean="0">
              <a:solidFill>
                <a:srgbClr val="22272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образуют Федеральный информационный фонд по обеспечению единства измерений. 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336582" y="1828722"/>
            <a:ext cx="507348" cy="9036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006"/>
            <a:ext cx="1273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ст.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05" y="140064"/>
            <a:ext cx="975218" cy="10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7" y="666939"/>
            <a:ext cx="1080120" cy="11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676</Words>
  <Application>Microsoft Office PowerPoint</Application>
  <PresentationFormat>Экран (4:3)</PresentationFormat>
  <Paragraphs>196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User</cp:lastModifiedBy>
  <cp:revision>68</cp:revision>
  <dcterms:created xsi:type="dcterms:W3CDTF">2020-02-26T08:51:33Z</dcterms:created>
  <dcterms:modified xsi:type="dcterms:W3CDTF">2020-12-28T13:24:28Z</dcterms:modified>
</cp:coreProperties>
</file>