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73" r:id="rId2"/>
    <p:sldId id="278" r:id="rId3"/>
    <p:sldId id="256" r:id="rId4"/>
    <p:sldId id="257" r:id="rId5"/>
    <p:sldId id="265" r:id="rId6"/>
    <p:sldId id="266" r:id="rId7"/>
    <p:sldId id="261" r:id="rId8"/>
    <p:sldId id="283" r:id="rId9"/>
    <p:sldId id="262" r:id="rId10"/>
    <p:sldId id="282" r:id="rId11"/>
    <p:sldId id="267" r:id="rId12"/>
    <p:sldId id="268" r:id="rId13"/>
    <p:sldId id="269" r:id="rId14"/>
    <p:sldId id="277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F38380A2-FDF3-4109-B98E-473CF405595A}">
          <p14:sldIdLst>
            <p14:sldId id="273"/>
            <p14:sldId id="256"/>
            <p14:sldId id="257"/>
            <p14:sldId id="265"/>
            <p14:sldId id="275"/>
            <p14:sldId id="266"/>
            <p14:sldId id="261"/>
            <p14:sldId id="262"/>
            <p14:sldId id="267"/>
            <p14:sldId id="268"/>
            <p14:sldId id="270"/>
            <p14:sldId id="269"/>
            <p14:sldId id="276"/>
            <p14:sldId id="277"/>
            <p14:sldId id="260"/>
            <p14:sldId id="271"/>
            <p14:sldId id="282"/>
            <p14:sldId id="283"/>
            <p14:sldId id="284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00"/>
    <a:srgbClr val="7DD7F7"/>
    <a:srgbClr val="99FF33"/>
    <a:srgbClr val="FFCC66"/>
    <a:srgbClr val="FFCCFF"/>
    <a:srgbClr val="FF99FF"/>
    <a:srgbClr val="D0F7FC"/>
    <a:srgbClr val="FFFF99"/>
    <a:srgbClr val="83812B"/>
    <a:srgbClr val="8F1D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18" autoAdjust="0"/>
  </p:normalViewPr>
  <p:slideViewPr>
    <p:cSldViewPr>
      <p:cViewPr>
        <p:scale>
          <a:sx n="100" d="100"/>
          <a:sy n="100" d="100"/>
        </p:scale>
        <p:origin x="-70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9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"/>
          <c:y val="3.701577739647588E-2"/>
          <c:w val="0.99703209206262855"/>
          <c:h val="0.685280510670284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11 718,6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13 273,5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16 654,4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1.3010849432030331E-2"/>
                  <c:y val="-2.177398670380935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 </a:t>
                    </a:r>
                    <a:r>
                      <a:rPr lang="ru-RU" dirty="0" smtClean="0"/>
                      <a:t>752,1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14468,6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14 543,5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Лист1!$A$2:$A$9</c:f>
              <c:strCache>
                <c:ptCount val="5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 </c:v>
                </c:pt>
                <c:pt idx="4">
                  <c:v>2016 г.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11718.6</c:v>
                </c:pt>
                <c:pt idx="1">
                  <c:v>13273.5</c:v>
                </c:pt>
                <c:pt idx="2">
                  <c:v>16654.400000000001</c:v>
                </c:pt>
                <c:pt idx="3">
                  <c:v>13752.1</c:v>
                </c:pt>
                <c:pt idx="4">
                  <c:v>14468.6</c:v>
                </c:pt>
              </c:numCache>
            </c:numRef>
          </c:val>
        </c:ser>
        <c:dLbls>
          <c:showVal val="1"/>
        </c:dLbls>
        <c:shape val="cylinder"/>
        <c:axId val="88216704"/>
        <c:axId val="88218240"/>
        <c:axId val="0"/>
      </c:bar3DChart>
      <c:catAx>
        <c:axId val="88216704"/>
        <c:scaling>
          <c:orientation val="minMax"/>
        </c:scaling>
        <c:axPos val="b"/>
        <c:numFmt formatCode="dd/mm/yyyy" sourceLinked="1"/>
        <c:majorTickMark val="none"/>
        <c:tickLblPos val="nextTo"/>
        <c:crossAx val="88218240"/>
        <c:crosses val="autoZero"/>
        <c:auto val="1"/>
        <c:lblAlgn val="ctr"/>
        <c:lblOffset val="100"/>
      </c:catAx>
      <c:valAx>
        <c:axId val="882182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8216704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14608,0тыс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7E-2"/>
        </c:manualLayout>
      </c:layout>
    </c:title>
    <c:plotArea>
      <c:layout>
        <c:manualLayout>
          <c:layoutTarget val="inner"/>
          <c:xMode val="edge"/>
          <c:yMode val="edge"/>
          <c:x val="7.6133091693515537E-2"/>
          <c:y val="0.1812771163954367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99FF33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spPr>
              <a:solidFill>
                <a:srgbClr val="8F1D69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F6B1FD"/>
              </a:solidFill>
            </c:spPr>
          </c:dPt>
          <c:dPt>
            <c:idx val="8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70,8%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0.1%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Percent val="1"/>
            </c:dLbl>
            <c:dLbl>
              <c:idx val="7"/>
              <c:delete val="1"/>
            </c:dLbl>
            <c:dLbl>
              <c:idx val="8"/>
              <c:delete val="1"/>
            </c:dLbl>
            <c:numFmt formatCode="0.0%" sourceLinked="0"/>
            <c:showPercent val="1"/>
            <c:showLeaderLines val="1"/>
          </c:dLbls>
          <c:cat>
            <c:strRef>
              <c:f>Лист1!$A$2:$A$10</c:f>
              <c:strCache>
                <c:ptCount val="7"/>
                <c:pt idx="0">
                  <c:v>Налог на доходы физических лиц</c:v>
                </c:pt>
                <c:pt idx="1">
                  <c:v>государственная пошлина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</c:v>
                </c:pt>
                <c:pt idx="5">
                  <c:v>Земельный налог</c:v>
                </c:pt>
                <c:pt idx="6">
                  <c:v>Не налогова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10156.5</c:v>
                </c:pt>
                <c:pt idx="1">
                  <c:v>32.300000000000011</c:v>
                </c:pt>
                <c:pt idx="2" formatCode="0.0">
                  <c:v>1374</c:v>
                </c:pt>
                <c:pt idx="3">
                  <c:v>106.2</c:v>
                </c:pt>
                <c:pt idx="4">
                  <c:v>427.6</c:v>
                </c:pt>
                <c:pt idx="5">
                  <c:v>2372</c:v>
                </c:pt>
                <c:pt idx="6">
                  <c:v>70.8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0765470503277463"/>
          <c:y val="7.77321639586947E-2"/>
          <c:w val="0.35854118060956192"/>
          <c:h val="0.86801322219609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15994,5тыс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</c:title>
    <c:plotArea>
      <c:layout>
        <c:manualLayout>
          <c:layoutTarget val="inner"/>
          <c:xMode val="edge"/>
          <c:yMode val="edge"/>
          <c:x val="8.2012068103544056E-2"/>
          <c:y val="0.16982456494732909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4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spPr>
              <a:solidFill>
                <a:srgbClr val="FFCC0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F6B1FD"/>
              </a:solidFill>
            </c:spPr>
          </c:dPt>
          <c:dPt>
            <c:idx val="8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70,8%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0.1%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Percent val="1"/>
            </c:dLbl>
            <c:dLbl>
              <c:idx val="8"/>
              <c:delete val="1"/>
            </c:dLbl>
            <c:numFmt formatCode="0.0%" sourceLinked="0"/>
            <c:showPercent val="1"/>
            <c:showLeaderLines val="1"/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 , кинемотография</c:v>
                </c:pt>
                <c:pt idx="5">
                  <c:v>Национальная оборона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6053.4</c:v>
                </c:pt>
                <c:pt idx="1">
                  <c:v>250.2</c:v>
                </c:pt>
                <c:pt idx="2" formatCode="0.0">
                  <c:v>1448</c:v>
                </c:pt>
                <c:pt idx="3">
                  <c:v>4046.7</c:v>
                </c:pt>
                <c:pt idx="4">
                  <c:v>3658</c:v>
                </c:pt>
                <c:pt idx="5">
                  <c:v>174.8</c:v>
                </c:pt>
                <c:pt idx="6">
                  <c:v>100</c:v>
                </c:pt>
                <c:pt idx="7">
                  <c:v>263.39999999999992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тыс. рублей</a:t>
            </a:r>
            <a:endParaRPr lang="ru-RU" sz="1200" dirty="0"/>
          </a:p>
        </c:rich>
      </c:tx>
      <c:layout>
        <c:manualLayout>
          <c:xMode val="edge"/>
          <c:yMode val="edge"/>
          <c:x val="0.83220625948968663"/>
          <c:y val="2.5195613185836494E-2"/>
        </c:manualLayout>
      </c:layout>
    </c:title>
    <c:view3D>
      <c:perspective val="30"/>
    </c:view3D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olidFill>
          <a:schemeClr val="bg2">
            <a:lumMod val="90000"/>
          </a:schemeClr>
        </a:soli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4268154909194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c:spPr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241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1273.7</c:v>
                </c:pt>
                <c:pt idx="2">
                  <c:v>700.7</c:v>
                </c:pt>
                <c:pt idx="3">
                  <c:v>1386.5</c:v>
                </c:pt>
              </c:numCache>
            </c:numRef>
          </c:val>
        </c:ser>
        <c:dLbls>
          <c:showVal val="1"/>
        </c:dLbls>
        <c:shape val="box"/>
        <c:axId val="117222016"/>
        <c:axId val="117220480"/>
        <c:axId val="0"/>
      </c:bar3DChart>
      <c:valAx>
        <c:axId val="1172204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222016"/>
        <c:crosses val="autoZero"/>
        <c:crossBetween val="between"/>
      </c:valAx>
      <c:catAx>
        <c:axId val="117222016"/>
        <c:scaling>
          <c:orientation val="minMax"/>
        </c:scaling>
        <c:axPos val="b"/>
        <c:majorTickMark val="none"/>
        <c:tickLblPos val="nextTo"/>
        <c:crossAx val="117220480"/>
        <c:crosses val="autoZero"/>
        <c:auto val="1"/>
        <c:lblAlgn val="ctr"/>
        <c:lblOffset val="100"/>
      </c:cat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тыс. рублей</a:t>
            </a:r>
            <a:endParaRPr lang="ru-RU" sz="1200" dirty="0"/>
          </a:p>
        </c:rich>
      </c:tx>
      <c:layout>
        <c:manualLayout>
          <c:xMode val="edge"/>
          <c:yMode val="edge"/>
          <c:x val="0.83220625948968663"/>
          <c:y val="2.5195613185836494E-2"/>
        </c:manualLayout>
      </c:layout>
    </c:title>
    <c:view3D>
      <c:perspective val="30"/>
    </c:view3D>
    <c:sideWall>
      <c:spPr>
        <a:solidFill>
          <a:srgbClr val="FFCC00"/>
        </a:solidFill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olidFill>
          <a:srgbClr val="FFCC00"/>
        </a:soli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4268154909194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Lbls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14345,3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8369.7000000000007</c:v>
                </c:pt>
                <c:pt idx="2">
                  <c:v>16778.599999999991</c:v>
                </c:pt>
                <c:pt idx="3">
                  <c:v>14345.3</c:v>
                </c:pt>
              </c:numCache>
            </c:numRef>
          </c:val>
        </c:ser>
        <c:dLbls>
          <c:showVal val="1"/>
        </c:dLbls>
        <c:shape val="box"/>
        <c:axId val="117527680"/>
        <c:axId val="117525888"/>
        <c:axId val="0"/>
      </c:bar3DChart>
      <c:valAx>
        <c:axId val="1175258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527680"/>
        <c:crosses val="autoZero"/>
        <c:crossBetween val="between"/>
      </c:valAx>
      <c:catAx>
        <c:axId val="117527680"/>
        <c:scaling>
          <c:orientation val="minMax"/>
        </c:scaling>
        <c:axPos val="b"/>
        <c:majorTickMark val="none"/>
        <c:tickLblPos val="nextTo"/>
        <c:crossAx val="117525888"/>
        <c:crosses val="autoZero"/>
        <c:auto val="1"/>
        <c:lblAlgn val="ctr"/>
        <c:lblOffset val="100"/>
      </c:cat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perspective val="0"/>
    </c:view3D>
    <c:floor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spPr>
        <a:noFill/>
        <a:ln w="25400"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sideWall>
    <c:backWall>
      <c:spPr>
        <a:noFill/>
        <a:ln w="25400"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3700807437166482E-2"/>
          <c:y val="1.2406524936382788E-2"/>
          <c:w val="0.93629919256283589"/>
          <c:h val="0.6589934121076521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  <a:ln w="19050" cap="flat" cmpd="sng" algn="ctr">
              <a:solidFill>
                <a:schemeClr val="accent2">
                  <a:shade val="50000"/>
                  <a:shade val="75000"/>
                  <a:lumMod val="90000"/>
                </a:schemeClr>
              </a:solidFill>
              <a:prstDash val="solid"/>
            </a:ln>
            <a:effectLst/>
          </c:spPr>
          <c:cat>
            <c:strRef>
              <c:f>Лист1!$A$2:$A$7</c:f>
              <c:strCache>
                <c:ptCount val="5"/>
                <c:pt idx="1">
                  <c:v>2013 год (факт)</c:v>
                </c:pt>
                <c:pt idx="2">
                  <c:v>2014 год (факт)</c:v>
                </c:pt>
                <c:pt idx="3">
                  <c:v>2015 год (бюджет)</c:v>
                </c:pt>
                <c:pt idx="4">
                  <c:v>2016 год (бюджет)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1">
                  <c:v>2027.1</c:v>
                </c:pt>
                <c:pt idx="2">
                  <c:v>2299.1</c:v>
                </c:pt>
                <c:pt idx="3" formatCode="General">
                  <c:v>2172.8000000000002</c:v>
                </c:pt>
                <c:pt idx="4" formatCode="General">
                  <c:v>2372</c:v>
                </c:pt>
              </c:numCache>
            </c:numRef>
          </c:val>
        </c:ser>
        <c:dLbls>
          <c:showVal val="1"/>
        </c:dLbls>
        <c:shape val="box"/>
        <c:axId val="117566464"/>
        <c:axId val="117564928"/>
        <c:axId val="0"/>
      </c:bar3DChart>
      <c:valAx>
        <c:axId val="1175649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566464"/>
        <c:crosses val="autoZero"/>
        <c:crossBetween val="between"/>
      </c:valAx>
      <c:catAx>
        <c:axId val="117566464"/>
        <c:scaling>
          <c:orientation val="minMax"/>
        </c:scaling>
        <c:axPos val="b"/>
        <c:majorTickMark val="none"/>
        <c:tickLblPos val="low"/>
        <c:crossAx val="117564928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77391512950173991"/>
          <c:y val="0.90284280582580767"/>
          <c:w val="0.20031690027272983"/>
          <c:h val="5.4399213579443717E-2"/>
        </c:manualLayout>
      </c:layout>
    </c:legend>
    <c:plotVisOnly val="1"/>
    <c:dispBlanksAs val="gap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Всего:</a:t>
            </a:r>
            <a:r>
              <a:rPr lang="ru-RU" baseline="0" dirty="0" smtClean="0"/>
              <a:t> </a:t>
            </a:r>
            <a:r>
              <a:rPr lang="ru-RU" dirty="0" smtClean="0"/>
              <a:t>1374,0 тыс</a:t>
            </a:r>
            <a:r>
              <a:rPr lang="ru-RU" dirty="0"/>
              <a:t>. рублей</a:t>
            </a:r>
          </a:p>
        </c:rich>
      </c:tx>
      <c:layout>
        <c:manualLayout>
          <c:xMode val="edge"/>
          <c:yMode val="edge"/>
          <c:x val="0.7684303601394088"/>
          <c:y val="0.11788782761767286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7.9434441370921146E-3"/>
          <c:y val="1.4260802853736975E-3"/>
          <c:w val="0.66722106206655318"/>
          <c:h val="0.9585372646282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explosion val="13"/>
          </c:dPt>
          <c:dPt>
            <c:idx val="2"/>
            <c:explosion val="17"/>
          </c:dPt>
          <c:dLbls>
            <c:dLbl>
              <c:idx val="3"/>
              <c:delete val="1"/>
            </c:dLbl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Дизельное топливо  </c:v>
                </c:pt>
                <c:pt idx="1">
                  <c:v>Моторные масла </c:v>
                </c:pt>
                <c:pt idx="2">
                  <c:v>Автомобильный бензин 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479</c:v>
                </c:pt>
                <c:pt idx="1">
                  <c:v>9.6</c:v>
                </c:pt>
                <c:pt idx="2">
                  <c:v>885.4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5321484995075851"/>
          <c:y val="0.4001025036257233"/>
          <c:w val="0.33781721993224922"/>
          <c:h val="0.34264210883475432"/>
        </c:manualLayout>
      </c:layout>
    </c:legend>
    <c:plotVisOnly val="1"/>
    <c:dispBlanksAs val="zero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3"/>
                <c:pt idx="0">
                  <c:v>2014 г. 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15467.7</c:v>
                </c:pt>
                <c:pt idx="1">
                  <c:v>17846.900000000001</c:v>
                </c:pt>
                <c:pt idx="2">
                  <c:v>15994.5</c:v>
                </c:pt>
              </c:numCache>
            </c:numRef>
          </c:val>
        </c:ser>
        <c:gapWidth val="75"/>
        <c:overlap val="40"/>
        <c:axId val="117680000"/>
        <c:axId val="117681536"/>
      </c:barChart>
      <c:catAx>
        <c:axId val="1176800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17681536"/>
        <c:crosses val="autoZero"/>
        <c:auto val="1"/>
        <c:lblAlgn val="ctr"/>
        <c:lblOffset val="100"/>
      </c:catAx>
      <c:valAx>
        <c:axId val="11768153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17680000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c:spPr>
    </c:plotArea>
    <c:legend>
      <c:legendPos val="r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19614-0816-4DCF-8846-829A791045F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910B40-CFCE-43A5-98C0-C0D78B9AF79D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Основа формирования бюджета </a:t>
          </a:r>
          <a:r>
            <a:rPr lang="ru-RU" sz="1400" dirty="0" err="1" smtClean="0">
              <a:solidFill>
                <a:srgbClr val="FFFF00"/>
              </a:solidFill>
            </a:rPr>
            <a:t>Божковского</a:t>
          </a:r>
          <a:r>
            <a:rPr lang="ru-RU" sz="1400" dirty="0" smtClean="0">
              <a:solidFill>
                <a:srgbClr val="FFFF00"/>
              </a:solidFill>
            </a:rPr>
            <a:t> сельского поселения </a:t>
          </a:r>
          <a:r>
            <a:rPr lang="ru-RU" sz="1400" dirty="0" err="1" smtClean="0">
              <a:solidFill>
                <a:srgbClr val="FFFF00"/>
              </a:solidFill>
            </a:rPr>
            <a:t>Красносулинского</a:t>
          </a:r>
          <a:r>
            <a:rPr lang="ru-RU" sz="1400" dirty="0" smtClean="0">
              <a:solidFill>
                <a:srgbClr val="FFFF00"/>
              </a:solidFill>
            </a:rPr>
            <a:t> района  на 2016 год</a:t>
          </a:r>
          <a:endParaRPr lang="ru-RU" sz="1400" dirty="0">
            <a:solidFill>
              <a:srgbClr val="FFFF00"/>
            </a:solidFill>
          </a:endParaRPr>
        </a:p>
      </dgm:t>
    </dgm:pt>
    <dgm:pt modelId="{3ADAE63B-D52F-4A36-896D-8D1578E93D69}" type="parTrans" cxnId="{0FD40C95-4E95-4AD5-BEEB-601A626BEECF}">
      <dgm:prSet/>
      <dgm:spPr/>
      <dgm:t>
        <a:bodyPr/>
        <a:lstStyle/>
        <a:p>
          <a:endParaRPr lang="ru-RU"/>
        </a:p>
      </dgm:t>
    </dgm:pt>
    <dgm:pt modelId="{97A49AE3-56B9-47F7-9D12-65A6C53A4F4B}" type="sibTrans" cxnId="{0FD40C95-4E95-4AD5-BEEB-601A626BEECF}">
      <dgm:prSet/>
      <dgm:spPr/>
      <dgm:t>
        <a:bodyPr/>
        <a:lstStyle/>
        <a:p>
          <a:endParaRPr lang="ru-RU"/>
        </a:p>
      </dgm:t>
    </dgm:pt>
    <dgm:pt modelId="{8D8C178B-1511-4F97-B7F6-231CDD2AE3D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Муниципальные программы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err="1" smtClean="0"/>
            <a:t>Божковского</a:t>
          </a:r>
          <a:r>
            <a:rPr lang="ru-RU" sz="1400" dirty="0" smtClean="0"/>
            <a:t> сельского поселения</a:t>
          </a:r>
        </a:p>
      </dgm:t>
    </dgm:pt>
    <dgm:pt modelId="{08E7772E-888E-4FB8-9EC4-045EE5EFC533}" type="parTrans" cxnId="{CA5B8A79-CE89-49D1-BF20-62AB064FB204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E144B18-5ABE-40E8-BF13-89B4D0CE2793}" type="sibTrans" cxnId="{CA5B8A79-CE89-49D1-BF20-62AB064FB204}">
      <dgm:prSet/>
      <dgm:spPr/>
      <dgm:t>
        <a:bodyPr/>
        <a:lstStyle/>
        <a:p>
          <a:endParaRPr lang="ru-RU"/>
        </a:p>
      </dgm:t>
    </dgm:pt>
    <dgm:pt modelId="{E6B5A68B-8C37-4E71-B58A-402E6E21055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/>
            <a:t>Основные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/>
            <a:t>направления бюджетной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/>
            <a:t>и налоговой политики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/>
            <a:t>Ростовской области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/>
            <a:t>на 2016-2018 годы </a:t>
          </a:r>
          <a:r>
            <a:rPr lang="ru-RU" sz="1200" dirty="0" smtClean="0"/>
            <a:t>(Постановление ПРО от 11.11.2015 №86)</a:t>
          </a:r>
        </a:p>
      </dgm:t>
    </dgm:pt>
    <dgm:pt modelId="{09BCBDED-C5C6-4817-93C0-55F8B22C2C66}" type="parTrans" cxnId="{21B155A9-B28F-4974-A24A-DCE430DD846C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8B8C1BE-866F-4D59-9890-58BC89C74B69}" type="sibTrans" cxnId="{21B155A9-B28F-4974-A24A-DCE430DD846C}">
      <dgm:prSet/>
      <dgm:spPr/>
      <dgm:t>
        <a:bodyPr/>
        <a:lstStyle/>
        <a:p>
          <a:endParaRPr lang="ru-RU"/>
        </a:p>
      </dgm:t>
    </dgm:pt>
    <dgm:pt modelId="{5AC202AE-53A5-4E2C-A93A-F0800F8D787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Прогноз социально-экономического развития </a:t>
          </a:r>
          <a:r>
            <a:rPr lang="ru-RU" sz="1400" dirty="0" err="1" smtClean="0"/>
            <a:t>Божковского</a:t>
          </a:r>
          <a:r>
            <a:rPr lang="ru-RU" sz="1400" dirty="0" smtClean="0"/>
            <a:t> сельского поселения на 2016-2018 годы </a:t>
          </a:r>
          <a:r>
            <a:rPr lang="ru-RU" sz="1200" dirty="0" smtClean="0"/>
            <a:t>(Постановление Администрации </a:t>
          </a:r>
          <a:r>
            <a:rPr lang="ru-RU" sz="1200" dirty="0" err="1" smtClean="0"/>
            <a:t>Божковского</a:t>
          </a:r>
          <a:r>
            <a:rPr lang="ru-RU" sz="1200" dirty="0" smtClean="0"/>
            <a:t> сельского поселения от 11.06.2015 № 53)</a:t>
          </a:r>
          <a:endParaRPr lang="ru-RU" sz="1200" dirty="0"/>
        </a:p>
      </dgm:t>
    </dgm:pt>
    <dgm:pt modelId="{8BA43A16-28C9-401B-A6E7-DECD00162023}" type="sibTrans" cxnId="{F38942EF-A84D-4896-AA4F-1E53C1E131E7}">
      <dgm:prSet/>
      <dgm:spPr/>
      <dgm:t>
        <a:bodyPr/>
        <a:lstStyle/>
        <a:p>
          <a:endParaRPr lang="ru-RU"/>
        </a:p>
      </dgm:t>
    </dgm:pt>
    <dgm:pt modelId="{D7716A57-613D-491E-BCD8-63034BD98166}" type="parTrans" cxnId="{F38942EF-A84D-4896-AA4F-1E53C1E131E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9C24547-62AD-420B-8D62-B342BDD58DF8}" type="pres">
      <dgm:prSet presAssocID="{7DC19614-0816-4DCF-8846-829A791045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DE3AE0-CC39-40DA-9D37-C500C92E8B4B}" type="pres">
      <dgm:prSet presAssocID="{54910B40-CFCE-43A5-98C0-C0D78B9AF79D}" presName="centerShape" presStyleLbl="node0" presStyleIdx="0" presStyleCnt="1" custScaleX="146825" custScaleY="103853" custLinFactNeighborX="2579" custLinFactNeighborY="-10834"/>
      <dgm:spPr/>
      <dgm:t>
        <a:bodyPr/>
        <a:lstStyle/>
        <a:p>
          <a:endParaRPr lang="ru-RU"/>
        </a:p>
      </dgm:t>
    </dgm:pt>
    <dgm:pt modelId="{4A268C89-52CA-47A8-A19A-D776CC5FC97B}" type="pres">
      <dgm:prSet presAssocID="{08E7772E-888E-4FB8-9EC4-045EE5EFC533}" presName="parTrans" presStyleLbl="sibTrans2D1" presStyleIdx="0" presStyleCnt="3" custAng="10655030" custScaleX="167240" custScaleY="72243"/>
      <dgm:spPr/>
      <dgm:t>
        <a:bodyPr/>
        <a:lstStyle/>
        <a:p>
          <a:endParaRPr lang="ru-RU"/>
        </a:p>
      </dgm:t>
    </dgm:pt>
    <dgm:pt modelId="{249137EF-4942-43A7-B9B8-E5A758170262}" type="pres">
      <dgm:prSet presAssocID="{08E7772E-888E-4FB8-9EC4-045EE5EFC53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D29C0C8-252C-4E48-84EB-3D55CC087B72}" type="pres">
      <dgm:prSet presAssocID="{8D8C178B-1511-4F97-B7F6-231CDD2AE3DB}" presName="node" presStyleLbl="node1" presStyleIdx="0" presStyleCnt="3" custScaleX="172371" custScaleY="107570" custRadScaleRad="139949" custRadScaleInc="8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C38BC-974C-434B-B345-8BD53F0A2C9B}" type="pres">
      <dgm:prSet presAssocID="{D7716A57-613D-491E-BCD8-63034BD98166}" presName="parTrans" presStyleLbl="sibTrans2D1" presStyleIdx="1" presStyleCnt="3" custAng="10796596" custScaleX="164228" custScaleY="64752"/>
      <dgm:spPr/>
      <dgm:t>
        <a:bodyPr/>
        <a:lstStyle/>
        <a:p>
          <a:endParaRPr lang="ru-RU"/>
        </a:p>
      </dgm:t>
    </dgm:pt>
    <dgm:pt modelId="{F44AAD24-7041-47DD-888F-7692A9726840}" type="pres">
      <dgm:prSet presAssocID="{D7716A57-613D-491E-BCD8-63034BD9816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BBB9306-6579-44F3-BA3A-EAAB229E5B69}" type="pres">
      <dgm:prSet presAssocID="{5AC202AE-53A5-4E2C-A93A-F0800F8D7875}" presName="node" presStyleLbl="node1" presStyleIdx="1" presStyleCnt="3" custScaleX="194855" custScaleY="123201" custRadScaleRad="122965" custRadScaleInc="213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2CC71-2845-43AC-ACA3-789A3D13FB05}" type="pres">
      <dgm:prSet presAssocID="{09BCBDED-C5C6-4817-93C0-55F8B22C2C66}" presName="parTrans" presStyleLbl="sibTrans2D1" presStyleIdx="2" presStyleCnt="3" custAng="10755805" custScaleX="199261" custScaleY="64751"/>
      <dgm:spPr/>
      <dgm:t>
        <a:bodyPr/>
        <a:lstStyle/>
        <a:p>
          <a:endParaRPr lang="ru-RU"/>
        </a:p>
      </dgm:t>
    </dgm:pt>
    <dgm:pt modelId="{22B64EBA-6FC0-4254-BA92-12A4C3F04FED}" type="pres">
      <dgm:prSet presAssocID="{09BCBDED-C5C6-4817-93C0-55F8B22C2C6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506DD85-7309-4FF5-AE77-8120451C8BBE}" type="pres">
      <dgm:prSet presAssocID="{E6B5A68B-8C37-4E71-B58A-402E6E21055B}" presName="node" presStyleLbl="node1" presStyleIdx="2" presStyleCnt="3" custScaleX="178298" custScaleY="125377" custRadScaleRad="149196" custRadScaleInc="106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F4262C-4B36-4167-B5B5-AD75E2B5A899}" type="presOf" srcId="{09BCBDED-C5C6-4817-93C0-55F8B22C2C66}" destId="{22B64EBA-6FC0-4254-BA92-12A4C3F04FED}" srcOrd="1" destOrd="0" presId="urn:microsoft.com/office/officeart/2005/8/layout/radial5"/>
    <dgm:cxn modelId="{6A1C8715-7563-4FDA-8549-63E6E87241D9}" type="presOf" srcId="{08E7772E-888E-4FB8-9EC4-045EE5EFC533}" destId="{249137EF-4942-43A7-B9B8-E5A758170262}" srcOrd="1" destOrd="0" presId="urn:microsoft.com/office/officeart/2005/8/layout/radial5"/>
    <dgm:cxn modelId="{E9226BAB-7AD5-4CE3-B1ED-7326EB03C935}" type="presOf" srcId="{7DC19614-0816-4DCF-8846-829A791045F1}" destId="{C9C24547-62AD-420B-8D62-B342BDD58DF8}" srcOrd="0" destOrd="0" presId="urn:microsoft.com/office/officeart/2005/8/layout/radial5"/>
    <dgm:cxn modelId="{BE51D872-B853-4ADB-A11F-6A8511D99850}" type="presOf" srcId="{D7716A57-613D-491E-BCD8-63034BD98166}" destId="{F44AAD24-7041-47DD-888F-7692A9726840}" srcOrd="1" destOrd="0" presId="urn:microsoft.com/office/officeart/2005/8/layout/radial5"/>
    <dgm:cxn modelId="{54A6AF23-E6B6-4D07-80DF-0F857F6C54FC}" type="presOf" srcId="{8D8C178B-1511-4F97-B7F6-231CDD2AE3DB}" destId="{7D29C0C8-252C-4E48-84EB-3D55CC087B72}" srcOrd="0" destOrd="0" presId="urn:microsoft.com/office/officeart/2005/8/layout/radial5"/>
    <dgm:cxn modelId="{A9CC58DB-8D9A-4059-84E6-0DCC33C8E820}" type="presOf" srcId="{54910B40-CFCE-43A5-98C0-C0D78B9AF79D}" destId="{90DE3AE0-CC39-40DA-9D37-C500C92E8B4B}" srcOrd="0" destOrd="0" presId="urn:microsoft.com/office/officeart/2005/8/layout/radial5"/>
    <dgm:cxn modelId="{4C0C6F0D-FCE1-48E7-9FF8-D9AE7167F615}" type="presOf" srcId="{09BCBDED-C5C6-4817-93C0-55F8B22C2C66}" destId="{B4E2CC71-2845-43AC-ACA3-789A3D13FB05}" srcOrd="0" destOrd="0" presId="urn:microsoft.com/office/officeart/2005/8/layout/radial5"/>
    <dgm:cxn modelId="{3F0F966B-3D4C-4758-9A14-5D17D8C95318}" type="presOf" srcId="{08E7772E-888E-4FB8-9EC4-045EE5EFC533}" destId="{4A268C89-52CA-47A8-A19A-D776CC5FC97B}" srcOrd="0" destOrd="0" presId="urn:microsoft.com/office/officeart/2005/8/layout/radial5"/>
    <dgm:cxn modelId="{CA5B8A79-CE89-49D1-BF20-62AB064FB204}" srcId="{54910B40-CFCE-43A5-98C0-C0D78B9AF79D}" destId="{8D8C178B-1511-4F97-B7F6-231CDD2AE3DB}" srcOrd="0" destOrd="0" parTransId="{08E7772E-888E-4FB8-9EC4-045EE5EFC533}" sibTransId="{CE144B18-5ABE-40E8-BF13-89B4D0CE2793}"/>
    <dgm:cxn modelId="{21B155A9-B28F-4974-A24A-DCE430DD846C}" srcId="{54910B40-CFCE-43A5-98C0-C0D78B9AF79D}" destId="{E6B5A68B-8C37-4E71-B58A-402E6E21055B}" srcOrd="2" destOrd="0" parTransId="{09BCBDED-C5C6-4817-93C0-55F8B22C2C66}" sibTransId="{48B8C1BE-866F-4D59-9890-58BC89C74B69}"/>
    <dgm:cxn modelId="{0FD40C95-4E95-4AD5-BEEB-601A626BEECF}" srcId="{7DC19614-0816-4DCF-8846-829A791045F1}" destId="{54910B40-CFCE-43A5-98C0-C0D78B9AF79D}" srcOrd="0" destOrd="0" parTransId="{3ADAE63B-D52F-4A36-896D-8D1578E93D69}" sibTransId="{97A49AE3-56B9-47F7-9D12-65A6C53A4F4B}"/>
    <dgm:cxn modelId="{E01E00D0-DFCE-408B-98CD-C54B14E657A1}" type="presOf" srcId="{5AC202AE-53A5-4E2C-A93A-F0800F8D7875}" destId="{4BBB9306-6579-44F3-BA3A-EAAB229E5B69}" srcOrd="0" destOrd="0" presId="urn:microsoft.com/office/officeart/2005/8/layout/radial5"/>
    <dgm:cxn modelId="{E523E229-268B-45C2-9316-FE985C19B8A9}" type="presOf" srcId="{D7716A57-613D-491E-BCD8-63034BD98166}" destId="{B96C38BC-974C-434B-B345-8BD53F0A2C9B}" srcOrd="0" destOrd="0" presId="urn:microsoft.com/office/officeart/2005/8/layout/radial5"/>
    <dgm:cxn modelId="{87ED450E-6CA5-44F7-8367-BD32BD503A9D}" type="presOf" srcId="{E6B5A68B-8C37-4E71-B58A-402E6E21055B}" destId="{A506DD85-7309-4FF5-AE77-8120451C8BBE}" srcOrd="0" destOrd="0" presId="urn:microsoft.com/office/officeart/2005/8/layout/radial5"/>
    <dgm:cxn modelId="{F38942EF-A84D-4896-AA4F-1E53C1E131E7}" srcId="{54910B40-CFCE-43A5-98C0-C0D78B9AF79D}" destId="{5AC202AE-53A5-4E2C-A93A-F0800F8D7875}" srcOrd="1" destOrd="0" parTransId="{D7716A57-613D-491E-BCD8-63034BD98166}" sibTransId="{8BA43A16-28C9-401B-A6E7-DECD00162023}"/>
    <dgm:cxn modelId="{306E9885-1E4C-433D-9A78-0F307C8D1B6B}" type="presParOf" srcId="{C9C24547-62AD-420B-8D62-B342BDD58DF8}" destId="{90DE3AE0-CC39-40DA-9D37-C500C92E8B4B}" srcOrd="0" destOrd="0" presId="urn:microsoft.com/office/officeart/2005/8/layout/radial5"/>
    <dgm:cxn modelId="{7D72FFEE-004D-40B2-AE7B-0D72CE28F75C}" type="presParOf" srcId="{C9C24547-62AD-420B-8D62-B342BDD58DF8}" destId="{4A268C89-52CA-47A8-A19A-D776CC5FC97B}" srcOrd="1" destOrd="0" presId="urn:microsoft.com/office/officeart/2005/8/layout/radial5"/>
    <dgm:cxn modelId="{2DE96F87-C346-44AD-B364-7DB65BB3BA00}" type="presParOf" srcId="{4A268C89-52CA-47A8-A19A-D776CC5FC97B}" destId="{249137EF-4942-43A7-B9B8-E5A758170262}" srcOrd="0" destOrd="0" presId="urn:microsoft.com/office/officeart/2005/8/layout/radial5"/>
    <dgm:cxn modelId="{CFCAD333-DD12-4AC1-8FE2-111405320DE4}" type="presParOf" srcId="{C9C24547-62AD-420B-8D62-B342BDD58DF8}" destId="{7D29C0C8-252C-4E48-84EB-3D55CC087B72}" srcOrd="2" destOrd="0" presId="urn:microsoft.com/office/officeart/2005/8/layout/radial5"/>
    <dgm:cxn modelId="{7EA3CCC5-2C90-4AFB-BCAC-BC782C96A917}" type="presParOf" srcId="{C9C24547-62AD-420B-8D62-B342BDD58DF8}" destId="{B96C38BC-974C-434B-B345-8BD53F0A2C9B}" srcOrd="3" destOrd="0" presId="urn:microsoft.com/office/officeart/2005/8/layout/radial5"/>
    <dgm:cxn modelId="{BC08861B-ED2F-4793-9BBE-9B07066213B8}" type="presParOf" srcId="{B96C38BC-974C-434B-B345-8BD53F0A2C9B}" destId="{F44AAD24-7041-47DD-888F-7692A9726840}" srcOrd="0" destOrd="0" presId="urn:microsoft.com/office/officeart/2005/8/layout/radial5"/>
    <dgm:cxn modelId="{791C2149-68AB-4958-9422-67E522D5E87F}" type="presParOf" srcId="{C9C24547-62AD-420B-8D62-B342BDD58DF8}" destId="{4BBB9306-6579-44F3-BA3A-EAAB229E5B69}" srcOrd="4" destOrd="0" presId="urn:microsoft.com/office/officeart/2005/8/layout/radial5"/>
    <dgm:cxn modelId="{45200C39-7513-4DD8-AC75-87D4732A58FE}" type="presParOf" srcId="{C9C24547-62AD-420B-8D62-B342BDD58DF8}" destId="{B4E2CC71-2845-43AC-ACA3-789A3D13FB05}" srcOrd="5" destOrd="0" presId="urn:microsoft.com/office/officeart/2005/8/layout/radial5"/>
    <dgm:cxn modelId="{8469F9F2-39F8-459E-8465-DBB2CC6191F8}" type="presParOf" srcId="{B4E2CC71-2845-43AC-ACA3-789A3D13FB05}" destId="{22B64EBA-6FC0-4254-BA92-12A4C3F04FED}" srcOrd="0" destOrd="0" presId="urn:microsoft.com/office/officeart/2005/8/layout/radial5"/>
    <dgm:cxn modelId="{15C0F4AB-04E7-4A85-8073-4D0CA7FB445E}" type="presParOf" srcId="{C9C24547-62AD-420B-8D62-B342BDD58DF8}" destId="{A506DD85-7309-4FF5-AE77-8120451C8BBE}" srcOrd="6" destOrd="0" presId="urn:microsoft.com/office/officeart/2005/8/layout/radial5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2E222-782E-4BE4-9036-5F31366A13A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3750F5-9BBB-401D-BEFC-0E8317F1C8F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just"/>
          <a:r>
            <a:rPr lang="ru-RU" sz="1400" dirty="0" smtClean="0"/>
            <a:t>1) 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обязательств; </a:t>
          </a:r>
          <a:endParaRPr lang="ru-RU" sz="1400" dirty="0"/>
        </a:p>
      </dgm:t>
    </dgm:pt>
    <dgm:pt modelId="{CFE87DA4-4EE3-4A86-AD35-BC6F451311FB}" type="parTrans" cxnId="{C2D90769-C600-443B-99C2-07C68D268C8A}">
      <dgm:prSet/>
      <dgm:spPr/>
      <dgm:t>
        <a:bodyPr/>
        <a:lstStyle/>
        <a:p>
          <a:endParaRPr lang="ru-RU"/>
        </a:p>
      </dgm:t>
    </dgm:pt>
    <dgm:pt modelId="{193E1C9C-6257-40D1-A33F-D0D2700A6F93}" type="sibTrans" cxnId="{C2D90769-C600-443B-99C2-07C68D268C8A}">
      <dgm:prSet/>
      <dgm:spPr/>
      <dgm:t>
        <a:bodyPr/>
        <a:lstStyle/>
        <a:p>
          <a:endParaRPr lang="ru-RU"/>
        </a:p>
      </dgm:t>
    </dgm:pt>
    <dgm:pt modelId="{E632F374-139C-4E39-9ECF-5C1E7E17F52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400" dirty="0" smtClean="0"/>
            <a:t>2) Повышение эффективности бюджетной политики, в том числе за счет роста эффективности бюджетных расходов;</a:t>
          </a:r>
          <a:endParaRPr lang="ru-RU" sz="1400" dirty="0"/>
        </a:p>
      </dgm:t>
    </dgm:pt>
    <dgm:pt modelId="{6C1076AC-FD22-4121-ACE2-2B941130BEE5}" type="parTrans" cxnId="{6EB35C1E-20BF-4C68-A0DA-FB228BFA929F}">
      <dgm:prSet/>
      <dgm:spPr/>
      <dgm:t>
        <a:bodyPr/>
        <a:lstStyle/>
        <a:p>
          <a:endParaRPr lang="ru-RU"/>
        </a:p>
      </dgm:t>
    </dgm:pt>
    <dgm:pt modelId="{F209401E-76AB-4182-B39E-D1FDF93BF446}" type="sibTrans" cxnId="{6EB35C1E-20BF-4C68-A0DA-FB228BFA929F}">
      <dgm:prSet/>
      <dgm:spPr/>
      <dgm:t>
        <a:bodyPr/>
        <a:lstStyle/>
        <a:p>
          <a:endParaRPr lang="ru-RU"/>
        </a:p>
      </dgm:t>
    </dgm:pt>
    <dgm:pt modelId="{54FC6739-5714-44EE-B775-6F3AF8D6612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400" dirty="0" smtClean="0"/>
            <a:t>3) Соотношение финансовых возможностей </a:t>
          </a:r>
          <a:r>
            <a:rPr lang="ru-RU" sz="1400" dirty="0" err="1" smtClean="0"/>
            <a:t>Божковского</a:t>
          </a:r>
          <a:r>
            <a:rPr lang="ru-RU" sz="1400" dirty="0" smtClean="0"/>
            <a:t> сельского поселения ключевым направлениям развития;</a:t>
          </a:r>
          <a:endParaRPr lang="ru-RU" sz="1400" dirty="0"/>
        </a:p>
      </dgm:t>
    </dgm:pt>
    <dgm:pt modelId="{5E45F23D-88D9-4A61-B496-7D03DCEDCE58}" type="parTrans" cxnId="{E03374F0-7A2F-4854-8840-AFD03156FD24}">
      <dgm:prSet/>
      <dgm:spPr/>
      <dgm:t>
        <a:bodyPr/>
        <a:lstStyle/>
        <a:p>
          <a:endParaRPr lang="ru-RU"/>
        </a:p>
      </dgm:t>
    </dgm:pt>
    <dgm:pt modelId="{41D81EE6-0C3F-4CD6-A283-C062A3447CAF}" type="sibTrans" cxnId="{E03374F0-7A2F-4854-8840-AFD03156FD24}">
      <dgm:prSet/>
      <dgm:spPr/>
      <dgm:t>
        <a:bodyPr/>
        <a:lstStyle/>
        <a:p>
          <a:endParaRPr lang="ru-RU"/>
        </a:p>
      </dgm:t>
    </dgm:pt>
    <dgm:pt modelId="{31AD532D-129A-474D-830F-2C0E1239DA8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400" dirty="0" smtClean="0"/>
            <a:t>4) Повышение роли бюджетной политики для поддержки экономического роста ;</a:t>
          </a:r>
          <a:endParaRPr lang="ru-RU" sz="1400" dirty="0"/>
        </a:p>
      </dgm:t>
    </dgm:pt>
    <dgm:pt modelId="{4331B9A4-AC7A-4B5F-97BF-5F73A51283D8}" type="parTrans" cxnId="{58C6C2AA-731E-4FEF-B4F9-633DF1A335D4}">
      <dgm:prSet/>
      <dgm:spPr/>
      <dgm:t>
        <a:bodyPr/>
        <a:lstStyle/>
        <a:p>
          <a:endParaRPr lang="ru-RU"/>
        </a:p>
      </dgm:t>
    </dgm:pt>
    <dgm:pt modelId="{574A2232-C7B9-4844-B3F8-FA95C94203A3}" type="sibTrans" cxnId="{58C6C2AA-731E-4FEF-B4F9-633DF1A335D4}">
      <dgm:prSet/>
      <dgm:spPr/>
      <dgm:t>
        <a:bodyPr/>
        <a:lstStyle/>
        <a:p>
          <a:endParaRPr lang="ru-RU"/>
        </a:p>
      </dgm:t>
    </dgm:pt>
    <dgm:pt modelId="{1671B08D-B4A2-4AC1-A71E-823D2E89D6A3}">
      <dgm:prSet custT="1"/>
      <dgm:spPr>
        <a:solidFill>
          <a:srgbClr val="FFFF00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5) Повышение прозрачности и открытости бюджетного процесса.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A2D63E-A91A-45FC-97D0-47D50779CD8F}" type="parTrans" cxnId="{D5288A4C-C589-4772-A021-1F43CB25EA84}">
      <dgm:prSet/>
      <dgm:spPr/>
      <dgm:t>
        <a:bodyPr/>
        <a:lstStyle/>
        <a:p>
          <a:endParaRPr lang="ru-RU"/>
        </a:p>
      </dgm:t>
    </dgm:pt>
    <dgm:pt modelId="{A280C864-6479-49B5-B022-06A9006A227A}" type="sibTrans" cxnId="{D5288A4C-C589-4772-A021-1F43CB25EA84}">
      <dgm:prSet/>
      <dgm:spPr/>
      <dgm:t>
        <a:bodyPr/>
        <a:lstStyle/>
        <a:p>
          <a:endParaRPr lang="ru-RU"/>
        </a:p>
      </dgm:t>
    </dgm:pt>
    <dgm:pt modelId="{3601A538-371B-4648-8B91-0D750071A805}" type="pres">
      <dgm:prSet presAssocID="{8E52E222-782E-4BE4-9036-5F31366A13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1A7462-DB19-4765-84C5-D2AF58F2C3B1}" type="pres">
      <dgm:prSet presAssocID="{BC3750F5-9BBB-401D-BEFC-0E8317F1C8F9}" presName="node" presStyleLbl="node1" presStyleIdx="0" presStyleCnt="5" custScaleY="55917" custLinFactNeighborX="484" custLinFactNeighborY="-3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50316-6366-43E7-927A-7309524C8600}" type="pres">
      <dgm:prSet presAssocID="{193E1C9C-6257-40D1-A33F-D0D2700A6F93}" presName="sibTrans" presStyleCnt="0"/>
      <dgm:spPr/>
    </dgm:pt>
    <dgm:pt modelId="{0B587A9C-E13E-4560-951D-8FB48F9391E8}" type="pres">
      <dgm:prSet presAssocID="{E632F374-139C-4E39-9ECF-5C1E7E17F52C}" presName="node" presStyleLbl="node1" presStyleIdx="1" presStyleCnt="5" custScaleX="99116" custScaleY="57785" custLinFactNeighborX="-2498" custLinFactNeighborY="-4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F58C9-E9E1-43AE-8BF0-84C65B2A32B6}" type="pres">
      <dgm:prSet presAssocID="{F209401E-76AB-4182-B39E-D1FDF93BF446}" presName="sibTrans" presStyleCnt="0"/>
      <dgm:spPr/>
    </dgm:pt>
    <dgm:pt modelId="{3308663C-B5D6-4C57-BD0E-A3288BF8F473}" type="pres">
      <dgm:prSet presAssocID="{54FC6739-5714-44EE-B775-6F3AF8D6612B}" presName="node" presStyleLbl="node1" presStyleIdx="2" presStyleCnt="5" custScaleX="96676" custScaleY="53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7C179-5E65-43E4-B8E8-40E14AEBF142}" type="pres">
      <dgm:prSet presAssocID="{41D81EE6-0C3F-4CD6-A283-C062A3447CAF}" presName="sibTrans" presStyleCnt="0"/>
      <dgm:spPr/>
    </dgm:pt>
    <dgm:pt modelId="{B1A1ACF6-F3D3-40CE-A02D-D454AC1C460B}" type="pres">
      <dgm:prSet presAssocID="{31AD532D-129A-474D-830F-2C0E1239DA81}" presName="node" presStyleLbl="node1" presStyleIdx="3" presStyleCnt="5" custScaleX="96721" custScaleY="57854" custLinFactNeighborX="514" custLinFactNeighborY="-2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83681-BECC-4C47-B98C-807A65A8A24D}" type="pres">
      <dgm:prSet presAssocID="{574A2232-C7B9-4844-B3F8-FA95C94203A3}" presName="sibTrans" presStyleCnt="0"/>
      <dgm:spPr/>
    </dgm:pt>
    <dgm:pt modelId="{2681633F-88F1-457B-99B2-36867FAB943D}" type="pres">
      <dgm:prSet presAssocID="{1671B08D-B4A2-4AC1-A71E-823D2E89D6A3}" presName="node" presStyleLbl="node1" presStyleIdx="4" presStyleCnt="5" custScaleX="120055" custScaleY="51050" custLinFactNeighborX="376" custLinFactNeighborY="-1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288A4C-C589-4772-A021-1F43CB25EA84}" srcId="{8E52E222-782E-4BE4-9036-5F31366A13A5}" destId="{1671B08D-B4A2-4AC1-A71E-823D2E89D6A3}" srcOrd="4" destOrd="0" parTransId="{9FA2D63E-A91A-45FC-97D0-47D50779CD8F}" sibTransId="{A280C864-6479-49B5-B022-06A9006A227A}"/>
    <dgm:cxn modelId="{C2D90769-C600-443B-99C2-07C68D268C8A}" srcId="{8E52E222-782E-4BE4-9036-5F31366A13A5}" destId="{BC3750F5-9BBB-401D-BEFC-0E8317F1C8F9}" srcOrd="0" destOrd="0" parTransId="{CFE87DA4-4EE3-4A86-AD35-BC6F451311FB}" sibTransId="{193E1C9C-6257-40D1-A33F-D0D2700A6F93}"/>
    <dgm:cxn modelId="{98652A6F-1D76-435C-A4DD-F9D33803A429}" type="presOf" srcId="{54FC6739-5714-44EE-B775-6F3AF8D6612B}" destId="{3308663C-B5D6-4C57-BD0E-A3288BF8F473}" srcOrd="0" destOrd="0" presId="urn:microsoft.com/office/officeart/2005/8/layout/default#1"/>
    <dgm:cxn modelId="{F10ABCE5-8247-48A3-95F8-A8ABC87FAE85}" type="presOf" srcId="{E632F374-139C-4E39-9ECF-5C1E7E17F52C}" destId="{0B587A9C-E13E-4560-951D-8FB48F9391E8}" srcOrd="0" destOrd="0" presId="urn:microsoft.com/office/officeart/2005/8/layout/default#1"/>
    <dgm:cxn modelId="{E03374F0-7A2F-4854-8840-AFD03156FD24}" srcId="{8E52E222-782E-4BE4-9036-5F31366A13A5}" destId="{54FC6739-5714-44EE-B775-6F3AF8D6612B}" srcOrd="2" destOrd="0" parTransId="{5E45F23D-88D9-4A61-B496-7D03DCEDCE58}" sibTransId="{41D81EE6-0C3F-4CD6-A283-C062A3447CAF}"/>
    <dgm:cxn modelId="{6EB35C1E-20BF-4C68-A0DA-FB228BFA929F}" srcId="{8E52E222-782E-4BE4-9036-5F31366A13A5}" destId="{E632F374-139C-4E39-9ECF-5C1E7E17F52C}" srcOrd="1" destOrd="0" parTransId="{6C1076AC-FD22-4121-ACE2-2B941130BEE5}" sibTransId="{F209401E-76AB-4182-B39E-D1FDF93BF446}"/>
    <dgm:cxn modelId="{58C6C2AA-731E-4FEF-B4F9-633DF1A335D4}" srcId="{8E52E222-782E-4BE4-9036-5F31366A13A5}" destId="{31AD532D-129A-474D-830F-2C0E1239DA81}" srcOrd="3" destOrd="0" parTransId="{4331B9A4-AC7A-4B5F-97BF-5F73A51283D8}" sibTransId="{574A2232-C7B9-4844-B3F8-FA95C94203A3}"/>
    <dgm:cxn modelId="{E722DE02-7172-49DB-898F-C88E679B335E}" type="presOf" srcId="{1671B08D-B4A2-4AC1-A71E-823D2E89D6A3}" destId="{2681633F-88F1-457B-99B2-36867FAB943D}" srcOrd="0" destOrd="0" presId="urn:microsoft.com/office/officeart/2005/8/layout/default#1"/>
    <dgm:cxn modelId="{72A5A28B-1627-4CA1-8F63-D3E1EE6A0D99}" type="presOf" srcId="{BC3750F5-9BBB-401D-BEFC-0E8317F1C8F9}" destId="{5B1A7462-DB19-4765-84C5-D2AF58F2C3B1}" srcOrd="0" destOrd="0" presId="urn:microsoft.com/office/officeart/2005/8/layout/default#1"/>
    <dgm:cxn modelId="{EE1CD15C-2FBA-45D8-B60F-63CE39D3BE17}" type="presOf" srcId="{31AD532D-129A-474D-830F-2C0E1239DA81}" destId="{B1A1ACF6-F3D3-40CE-A02D-D454AC1C460B}" srcOrd="0" destOrd="0" presId="urn:microsoft.com/office/officeart/2005/8/layout/default#1"/>
    <dgm:cxn modelId="{251317B3-E5A3-4C77-863B-813C5C969C88}" type="presOf" srcId="{8E52E222-782E-4BE4-9036-5F31366A13A5}" destId="{3601A538-371B-4648-8B91-0D750071A805}" srcOrd="0" destOrd="0" presId="urn:microsoft.com/office/officeart/2005/8/layout/default#1"/>
    <dgm:cxn modelId="{BDFC72A4-7411-40F8-9A86-C0ABF23B09FE}" type="presParOf" srcId="{3601A538-371B-4648-8B91-0D750071A805}" destId="{5B1A7462-DB19-4765-84C5-D2AF58F2C3B1}" srcOrd="0" destOrd="0" presId="urn:microsoft.com/office/officeart/2005/8/layout/default#1"/>
    <dgm:cxn modelId="{7D17C44F-34D0-4AC4-906A-F341FB6646B3}" type="presParOf" srcId="{3601A538-371B-4648-8B91-0D750071A805}" destId="{B7A50316-6366-43E7-927A-7309524C8600}" srcOrd="1" destOrd="0" presId="urn:microsoft.com/office/officeart/2005/8/layout/default#1"/>
    <dgm:cxn modelId="{5E074E16-55CC-4E59-857E-85ED58B76CB1}" type="presParOf" srcId="{3601A538-371B-4648-8B91-0D750071A805}" destId="{0B587A9C-E13E-4560-951D-8FB48F9391E8}" srcOrd="2" destOrd="0" presId="urn:microsoft.com/office/officeart/2005/8/layout/default#1"/>
    <dgm:cxn modelId="{17B8D5E9-8759-49EA-9B9C-F4A1BFFF0A3D}" type="presParOf" srcId="{3601A538-371B-4648-8B91-0D750071A805}" destId="{581F58C9-E9E1-43AE-8BF0-84C65B2A32B6}" srcOrd="3" destOrd="0" presId="urn:microsoft.com/office/officeart/2005/8/layout/default#1"/>
    <dgm:cxn modelId="{C99038CE-34F5-4001-A9C6-CE2955330156}" type="presParOf" srcId="{3601A538-371B-4648-8B91-0D750071A805}" destId="{3308663C-B5D6-4C57-BD0E-A3288BF8F473}" srcOrd="4" destOrd="0" presId="urn:microsoft.com/office/officeart/2005/8/layout/default#1"/>
    <dgm:cxn modelId="{608D7FA7-986A-44AD-979F-7A58792096AA}" type="presParOf" srcId="{3601A538-371B-4648-8B91-0D750071A805}" destId="{31C7C179-5E65-43E4-B8E8-40E14AEBF142}" srcOrd="5" destOrd="0" presId="urn:microsoft.com/office/officeart/2005/8/layout/default#1"/>
    <dgm:cxn modelId="{08600E6B-22E8-4EE9-BC7E-73656CB53704}" type="presParOf" srcId="{3601A538-371B-4648-8B91-0D750071A805}" destId="{B1A1ACF6-F3D3-40CE-A02D-D454AC1C460B}" srcOrd="6" destOrd="0" presId="urn:microsoft.com/office/officeart/2005/8/layout/default#1"/>
    <dgm:cxn modelId="{8A191EE6-6802-4CC1-8A98-E4A22F657892}" type="presParOf" srcId="{3601A538-371B-4648-8B91-0D750071A805}" destId="{F1283681-BECC-4C47-B98C-807A65A8A24D}" srcOrd="7" destOrd="0" presId="urn:microsoft.com/office/officeart/2005/8/layout/default#1"/>
    <dgm:cxn modelId="{54C90877-60A5-47B2-9420-5DBD3DDAAC89}" type="presParOf" srcId="{3601A538-371B-4648-8B91-0D750071A805}" destId="{2681633F-88F1-457B-99B2-36867FAB943D}" srcOrd="8" destOrd="0" presId="urn:microsoft.com/office/officeart/2005/8/layout/default#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Всего 1</a:t>
          </a:r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5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994,5 тыс. рублей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3F27266E-7FDF-4C98-BDCB-132B3AEAB756}">
      <dgm:prSet phldrT="[Текст]" custT="1"/>
      <dgm:spPr>
        <a:solidFill>
          <a:schemeClr val="accent6">
            <a:lumMod val="75000"/>
          </a:schemeClr>
        </a:solidFill>
      </dgm:spPr>
      <dgm:t>
        <a:bodyPr anchor="ctr"/>
        <a:lstStyle/>
        <a:p>
          <a:r>
            <a:rPr lang="ru-RU" sz="1400" dirty="0" err="1" smtClean="0">
              <a:solidFill>
                <a:schemeClr val="accent1">
                  <a:lumMod val="75000"/>
                </a:schemeClr>
              </a:solidFill>
            </a:rPr>
            <a:t>Жилищно</a:t>
          </a:r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 - коммунальное хозяйство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25,3%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4046,7 тыс. рублей</a:t>
          </a:r>
        </a:p>
        <a:p>
          <a:endParaRPr lang="ru-RU" sz="1600" dirty="0"/>
        </a:p>
      </dgm:t>
    </dgm:pt>
    <dgm:pt modelId="{6B082A24-80F2-4868-83F6-5EF5359612C6}" type="parTrans" cxnId="{7C8163AB-F629-43D3-AF13-09CCB37FC78B}">
      <dgm:prSet/>
      <dgm:spPr/>
      <dgm:t>
        <a:bodyPr/>
        <a:lstStyle/>
        <a:p>
          <a:endParaRPr lang="ru-RU"/>
        </a:p>
      </dgm:t>
    </dgm:pt>
    <dgm:pt modelId="{1B0FAA62-4E02-4FEE-A3E7-C49FF1AF22A5}" type="sibTrans" cxnId="{7C8163AB-F629-43D3-AF13-09CCB37FC78B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Национальная оборона 2,0%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1,1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Культура, кинематография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23,0%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3658,0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Общегосударственные вопросы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37,8%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6053,4 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Национальная экономика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9,0%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1448,0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FF00"/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Национальная безопасность и правоохранительная деятельность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1,6%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250,2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07E86BF0-CDD7-4A39-AAEF-A9EEFBBAEE59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Физическая культура и спорт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0,6%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100,0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D52B74A8-6305-4625-88F0-6AAB3E71DBB7}" type="parTrans" cxnId="{1FF99990-5F6C-474C-BEC6-796E0ECF2367}">
      <dgm:prSet/>
      <dgm:spPr/>
      <dgm:t>
        <a:bodyPr/>
        <a:lstStyle/>
        <a:p>
          <a:endParaRPr lang="ru-RU"/>
        </a:p>
      </dgm:t>
    </dgm:pt>
    <dgm:pt modelId="{3461723C-A5D3-45DA-8D62-FB23EEC82D6B}" type="sibTrans" cxnId="{1FF99990-5F6C-474C-BEC6-796E0ECF2367}">
      <dgm:prSet/>
      <dgm:spPr/>
      <dgm:t>
        <a:bodyPr/>
        <a:lstStyle/>
        <a:p>
          <a:endParaRPr lang="ru-RU"/>
        </a:p>
      </dgm:t>
    </dgm:pt>
    <dgm:pt modelId="{42CA7BA7-2A1D-4593-8C0E-273450152A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Социальная политика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1,6%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263,4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A975FEAB-19AD-4EEB-82D0-B6D70B36A60A}" type="parTrans" cxnId="{CE4660AB-D2D1-48AA-866C-933A8E00E26B}">
      <dgm:prSet/>
      <dgm:spPr/>
      <dgm:t>
        <a:bodyPr/>
        <a:lstStyle/>
        <a:p>
          <a:endParaRPr lang="ru-RU"/>
        </a:p>
      </dgm:t>
    </dgm:pt>
    <dgm:pt modelId="{3745DD6D-11EA-4862-B08B-20F0693C865E}" type="sibTrans" cxnId="{CE4660AB-D2D1-48AA-866C-933A8E00E26B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85467" custScaleY="70803" custLinFactNeighborX="717" custLinFactNeighborY="-3626"/>
      <dgm:spPr/>
      <dgm:t>
        <a:bodyPr/>
        <a:lstStyle/>
        <a:p>
          <a:endParaRPr lang="ru-RU"/>
        </a:p>
      </dgm:t>
    </dgm:pt>
    <dgm:pt modelId="{310A2786-ADFE-4CCE-8F5F-7EF8A337EF3A}" type="pres">
      <dgm:prSet presAssocID="{6B082A24-80F2-4868-83F6-5EF5359612C6}" presName="Name9" presStyleLbl="parChTrans1D2" presStyleIdx="0" presStyleCnt="8"/>
      <dgm:spPr/>
      <dgm:t>
        <a:bodyPr/>
        <a:lstStyle/>
        <a:p>
          <a:endParaRPr lang="ru-RU"/>
        </a:p>
      </dgm:t>
    </dgm:pt>
    <dgm:pt modelId="{B8BCA4EC-60DD-459D-ABC0-36E3FFEF5748}" type="pres">
      <dgm:prSet presAssocID="{6B082A24-80F2-4868-83F6-5EF5359612C6}" presName="connTx" presStyleLbl="parChTrans1D2" presStyleIdx="0" presStyleCnt="8"/>
      <dgm:spPr/>
      <dgm:t>
        <a:bodyPr/>
        <a:lstStyle/>
        <a:p>
          <a:endParaRPr lang="ru-RU"/>
        </a:p>
      </dgm:t>
    </dgm:pt>
    <dgm:pt modelId="{D29FBC3B-5E98-4B67-9042-9CE0EF9F5645}" type="pres">
      <dgm:prSet presAssocID="{3F27266E-7FDF-4C98-BDCB-132B3AEAB756}" presName="node" presStyleLbl="node1" presStyleIdx="0" presStyleCnt="8" custScaleX="241422" custScaleY="129146" custRadScaleRad="116743" custRadScaleInc="188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1" presStyleCnt="8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1" presStyleCnt="8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1" presStyleCnt="8" custScaleX="151118" custScaleY="98799" custRadScaleRad="83439" custRadScaleInc="-270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2" presStyleCnt="8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2" presStyleCnt="8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2" presStyleCnt="8" custScaleX="212972" custScaleY="139366" custRadScaleRad="120237" custRadScaleInc="760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3" presStyleCnt="8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3" presStyleCnt="8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3" presStyleCnt="8" custScaleX="206655" custScaleY="153440" custRadScaleRad="131660" custRadScaleInc="723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4" presStyleCnt="8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4" presStyleCnt="8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4" presStyleCnt="8" custScaleX="167378" custScaleY="152291" custRadScaleRad="108365" custRadScaleInc="-424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5" presStyleCnt="8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5" presStyleCnt="8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5" presStyleCnt="8" custScaleX="190054" custScaleY="113938" custRadScaleRad="133200" custRadScaleInc="20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A980E-1658-4EB4-BD1D-14D5C3B9EE38}" type="pres">
      <dgm:prSet presAssocID="{D52B74A8-6305-4625-88F0-6AAB3E71DBB7}" presName="Name9" presStyleLbl="parChTrans1D2" presStyleIdx="6" presStyleCnt="8"/>
      <dgm:spPr/>
      <dgm:t>
        <a:bodyPr/>
        <a:lstStyle/>
        <a:p>
          <a:endParaRPr lang="ru-RU"/>
        </a:p>
      </dgm:t>
    </dgm:pt>
    <dgm:pt modelId="{FC425051-524B-4F30-BBE4-3807E3B025F0}" type="pres">
      <dgm:prSet presAssocID="{D52B74A8-6305-4625-88F0-6AAB3E71DBB7}" presName="connTx" presStyleLbl="parChTrans1D2" presStyleIdx="6" presStyleCnt="8"/>
      <dgm:spPr/>
      <dgm:t>
        <a:bodyPr/>
        <a:lstStyle/>
        <a:p>
          <a:endParaRPr lang="ru-RU"/>
        </a:p>
      </dgm:t>
    </dgm:pt>
    <dgm:pt modelId="{21B7BF97-E618-4B28-9DEA-B8F5A4976382}" type="pres">
      <dgm:prSet presAssocID="{07E86BF0-CDD7-4A39-AAEF-A9EEFBBAEE59}" presName="node" presStyleLbl="node1" presStyleIdx="6" presStyleCnt="8" custScaleX="181374" custScaleY="145300" custRadScaleRad="148725" custRadScaleInc="-64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EA383-895B-42DF-B624-5234AF3B3E1C}" type="pres">
      <dgm:prSet presAssocID="{A975FEAB-19AD-4EEB-82D0-B6D70B36A60A}" presName="Name9" presStyleLbl="parChTrans1D2" presStyleIdx="7" presStyleCnt="8"/>
      <dgm:spPr/>
      <dgm:t>
        <a:bodyPr/>
        <a:lstStyle/>
        <a:p>
          <a:endParaRPr lang="ru-RU"/>
        </a:p>
      </dgm:t>
    </dgm:pt>
    <dgm:pt modelId="{1F7AFF8F-0C5E-470E-8F50-F690FE9C7656}" type="pres">
      <dgm:prSet presAssocID="{A975FEAB-19AD-4EEB-82D0-B6D70B36A60A}" presName="connTx" presStyleLbl="parChTrans1D2" presStyleIdx="7" presStyleCnt="8"/>
      <dgm:spPr/>
      <dgm:t>
        <a:bodyPr/>
        <a:lstStyle/>
        <a:p>
          <a:endParaRPr lang="ru-RU"/>
        </a:p>
      </dgm:t>
    </dgm:pt>
    <dgm:pt modelId="{B0429042-EF47-4ABE-9969-754D141A57DE}" type="pres">
      <dgm:prSet presAssocID="{42CA7BA7-2A1D-4593-8C0E-273450152A92}" presName="node" presStyleLbl="node1" presStyleIdx="7" presStyleCnt="8" custScaleX="174662" custRadScaleRad="68363" custRadScaleInc="-639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A080A-1A37-4ADF-B837-24E0FB693F88}" type="presOf" srcId="{0066CD48-B5CE-4F25-9A77-4BA8FE434D32}" destId="{1F50DB52-45E2-4D39-B879-BDB9A1780E90}" srcOrd="0" destOrd="0" presId="urn:microsoft.com/office/officeart/2005/8/layout/radial1"/>
    <dgm:cxn modelId="{C0129012-D576-4FEF-9898-8A56168EABB5}" type="presOf" srcId="{6B082A24-80F2-4868-83F6-5EF5359612C6}" destId="{310A2786-ADFE-4CCE-8F5F-7EF8A337EF3A}" srcOrd="0" destOrd="0" presId="urn:microsoft.com/office/officeart/2005/8/layout/radial1"/>
    <dgm:cxn modelId="{D2E22918-07A5-473A-9366-DA967D5C6679}" type="presOf" srcId="{A975FEAB-19AD-4EEB-82D0-B6D70B36A60A}" destId="{1F7AFF8F-0C5E-470E-8F50-F690FE9C7656}" srcOrd="1" destOrd="0" presId="urn:microsoft.com/office/officeart/2005/8/layout/radial1"/>
    <dgm:cxn modelId="{88FBDC7F-101B-4EDA-9826-34BEADA7EBA8}" type="presOf" srcId="{9F29C900-7787-48FB-9D77-8484C0A8A38D}" destId="{5AF4B050-67AD-45EC-92F0-E34CF669D743}" srcOrd="0" destOrd="0" presId="urn:microsoft.com/office/officeart/2005/8/layout/radial1"/>
    <dgm:cxn modelId="{36C8A795-6D6F-4A5E-A5E5-5954ADFD20FC}" srcId="{E18CC8B0-1983-41BD-882C-3439ED21E6C1}" destId="{5D1AFD90-2AB0-44A2-8CC3-6280C4A9325A}" srcOrd="3" destOrd="0" parTransId="{AB0F4D8D-3213-4B61-82EF-9AEBF7E734D2}" sibTransId="{401557BB-0466-4F2D-AFFB-E73920473D2E}"/>
    <dgm:cxn modelId="{04788D8C-B1A1-492E-90F0-A9C703EEEA26}" type="presOf" srcId="{50299067-D889-4A72-9742-ECF26188D52B}" destId="{40164DA9-A940-4225-89E4-51D6983F9EB8}" srcOrd="0" destOrd="0" presId="urn:microsoft.com/office/officeart/2005/8/layout/radial1"/>
    <dgm:cxn modelId="{E9A2A7F0-AF01-48A1-9CC7-29AC24B70337}" type="presOf" srcId="{C89C1B0D-1F00-47BA-A55E-2879C9AC934C}" destId="{D54FBAE8-AB39-4202-BCDE-3DC2ABC8FA4C}" srcOrd="0" destOrd="0" presId="urn:microsoft.com/office/officeart/2005/8/layout/radial1"/>
    <dgm:cxn modelId="{CE4660AB-D2D1-48AA-866C-933A8E00E26B}" srcId="{E18CC8B0-1983-41BD-882C-3439ED21E6C1}" destId="{42CA7BA7-2A1D-4593-8C0E-273450152A92}" srcOrd="7" destOrd="0" parTransId="{A975FEAB-19AD-4EEB-82D0-B6D70B36A60A}" sibTransId="{3745DD6D-11EA-4862-B08B-20F0693C865E}"/>
    <dgm:cxn modelId="{EDED0B08-9F30-4607-B205-E54CB2DEDA61}" type="presOf" srcId="{5D1AFD90-2AB0-44A2-8CC3-6280C4A9325A}" destId="{6423915F-21BD-43BC-9B60-E7CE81B3DC00}" srcOrd="0" destOrd="0" presId="urn:microsoft.com/office/officeart/2005/8/layout/radial1"/>
    <dgm:cxn modelId="{2FC872E0-5DE3-432E-A61D-D20A00FDE771}" type="presOf" srcId="{D52B74A8-6305-4625-88F0-6AAB3E71DBB7}" destId="{FC425051-524B-4F30-BBE4-3807E3B025F0}" srcOrd="1" destOrd="0" presId="urn:microsoft.com/office/officeart/2005/8/layout/radial1"/>
    <dgm:cxn modelId="{6D0BEFED-92A1-4DE3-9758-128758BCA390}" type="presOf" srcId="{BF2B68B5-A2B1-45A1-B97F-96DCCCBADE00}" destId="{8DFEDF81-2C56-4991-AC5F-A9B5F1733857}" srcOrd="0" destOrd="0" presId="urn:microsoft.com/office/officeart/2005/8/layout/radial1"/>
    <dgm:cxn modelId="{EBE5073B-850A-42AF-8651-7F0C4C332CDF}" srcId="{E18CC8B0-1983-41BD-882C-3439ED21E6C1}" destId="{A01B82FD-AF69-4D93-827B-78B74233BFBD}" srcOrd="2" destOrd="0" parTransId="{C89C1B0D-1F00-47BA-A55E-2879C9AC934C}" sibTransId="{0B1E03BA-0A16-485F-A0D7-D4FC7E649924}"/>
    <dgm:cxn modelId="{4C195538-CFBF-4CA4-B5E4-0E9C979B8F77}" type="presOf" srcId="{3F27266E-7FDF-4C98-BDCB-132B3AEAB756}" destId="{D29FBC3B-5E98-4B67-9042-9CE0EF9F5645}" srcOrd="0" destOrd="0" presId="urn:microsoft.com/office/officeart/2005/8/layout/radial1"/>
    <dgm:cxn modelId="{1D8DDBB0-73AB-40A9-8C45-B52BDFF7EB15}" type="presOf" srcId="{431CFCAB-EC68-4F42-8790-3AFB3BA106B0}" destId="{88C6EAC7-F063-42F7-A7DE-8C46B565FC17}" srcOrd="0" destOrd="0" presId="urn:microsoft.com/office/officeart/2005/8/layout/radial1"/>
    <dgm:cxn modelId="{C7E4B1D2-8AC5-4D07-8D36-59949E3C5AA7}" type="presOf" srcId="{D52B74A8-6305-4625-88F0-6AAB3E71DBB7}" destId="{037A980E-1658-4EB4-BD1D-14D5C3B9EE38}" srcOrd="0" destOrd="0" presId="urn:microsoft.com/office/officeart/2005/8/layout/radial1"/>
    <dgm:cxn modelId="{3AD4A26D-15DE-425B-8BB2-EF379377A1D6}" type="presOf" srcId="{0066CD48-B5CE-4F25-9A77-4BA8FE434D32}" destId="{1463332A-62C8-4773-ABD2-2DA2880C2AAD}" srcOrd="1" destOrd="0" presId="urn:microsoft.com/office/officeart/2005/8/layout/radial1"/>
    <dgm:cxn modelId="{DF52E986-38AF-4681-B124-8391ABD65E29}" type="presOf" srcId="{50299067-D889-4A72-9742-ECF26188D52B}" destId="{E407B458-15B7-4CB8-AD12-34DC1E2392EB}" srcOrd="1" destOrd="0" presId="urn:microsoft.com/office/officeart/2005/8/layout/radial1"/>
    <dgm:cxn modelId="{808C717B-C86E-459F-87D7-7A4307C948B5}" type="presOf" srcId="{074C90A6-348D-47ED-B5EE-172A12F6E2C2}" destId="{B2968A6F-A5AC-46BF-93ED-B8EDEAA991A2}" srcOrd="0" destOrd="0" presId="urn:microsoft.com/office/officeart/2005/8/layout/radial1"/>
    <dgm:cxn modelId="{7EC55B4E-0A53-4B33-864D-A59412F2C1DA}" type="presOf" srcId="{E18CC8B0-1983-41BD-882C-3439ED21E6C1}" destId="{A527CC21-991B-4930-A77E-E36584A67069}" srcOrd="0" destOrd="0" presId="urn:microsoft.com/office/officeart/2005/8/layout/radial1"/>
    <dgm:cxn modelId="{1E78C005-988C-4557-8EEF-B142A4822CF5}" type="presOf" srcId="{EDEE688D-E571-40BA-B131-B9A712C06B9D}" destId="{9E3E4BE2-B7F9-4EDB-8550-0D5B061EC523}" srcOrd="0" destOrd="0" presId="urn:microsoft.com/office/officeart/2005/8/layout/radial1"/>
    <dgm:cxn modelId="{39DF6562-394B-4D61-8E74-75E660984B00}" type="presOf" srcId="{07E86BF0-CDD7-4A39-AAEF-A9EEFBBAEE59}" destId="{21B7BF97-E618-4B28-9DEA-B8F5A4976382}" srcOrd="0" destOrd="0" presId="urn:microsoft.com/office/officeart/2005/8/layout/radial1"/>
    <dgm:cxn modelId="{6611FFC8-99C2-4935-97E7-711EF2ECFF85}" type="presOf" srcId="{6B082A24-80F2-4868-83F6-5EF5359612C6}" destId="{B8BCA4EC-60DD-459D-ABC0-36E3FFEF5748}" srcOrd="1" destOrd="0" presId="urn:microsoft.com/office/officeart/2005/8/layout/radial1"/>
    <dgm:cxn modelId="{7C8163AB-F629-43D3-AF13-09CCB37FC78B}" srcId="{E18CC8B0-1983-41BD-882C-3439ED21E6C1}" destId="{3F27266E-7FDF-4C98-BDCB-132B3AEAB756}" srcOrd="0" destOrd="0" parTransId="{6B082A24-80F2-4868-83F6-5EF5359612C6}" sibTransId="{1B0FAA62-4E02-4FEE-A3E7-C49FF1AF22A5}"/>
    <dgm:cxn modelId="{DA021E22-3951-4E45-A9CA-9687CA89F5EE}" srcId="{E18CC8B0-1983-41BD-882C-3439ED21E6C1}" destId="{431CFCAB-EC68-4F42-8790-3AFB3BA106B0}" srcOrd="1" destOrd="0" parTransId="{EDEE688D-E571-40BA-B131-B9A712C06B9D}" sibTransId="{270558E9-831D-4B36-8E22-C6BFE7A296C6}"/>
    <dgm:cxn modelId="{B3A00961-7A8A-403C-8F4F-8B5D36265E81}" type="presOf" srcId="{C89C1B0D-1F00-47BA-A55E-2879C9AC934C}" destId="{14A197C0-DB35-47FF-B8B7-D2E4AFFFDFDE}" srcOrd="1" destOrd="0" presId="urn:microsoft.com/office/officeart/2005/8/layout/radial1"/>
    <dgm:cxn modelId="{418FE839-908C-43D6-806C-787BBC7AD7DE}" type="presOf" srcId="{AB0F4D8D-3213-4B61-82EF-9AEBF7E734D2}" destId="{B1BC96FF-7359-4168-9DC3-56950CCA7FDE}" srcOrd="1" destOrd="0" presId="urn:microsoft.com/office/officeart/2005/8/layout/radial1"/>
    <dgm:cxn modelId="{6E318757-FDC8-4D84-AE1D-CA3ED618CA9E}" type="presOf" srcId="{AB0F4D8D-3213-4B61-82EF-9AEBF7E734D2}" destId="{40441E3F-F26E-4727-8F7C-0C87E9851130}" srcOrd="0" destOrd="0" presId="urn:microsoft.com/office/officeart/2005/8/layout/radial1"/>
    <dgm:cxn modelId="{1152BD24-2160-494D-87A9-EEB99132C726}" srcId="{E18CC8B0-1983-41BD-882C-3439ED21E6C1}" destId="{BF2B68B5-A2B1-45A1-B97F-96DCCCBADE00}" srcOrd="5" destOrd="0" parTransId="{0066CD48-B5CE-4F25-9A77-4BA8FE434D32}" sibTransId="{E28557A3-A134-4AB1-B8EE-F47B197B45C7}"/>
    <dgm:cxn modelId="{14B8E355-1691-4D46-8F6B-C773D5755293}" type="presOf" srcId="{42CA7BA7-2A1D-4593-8C0E-273450152A92}" destId="{B0429042-EF47-4ABE-9969-754D141A57DE}" srcOrd="0" destOrd="0" presId="urn:microsoft.com/office/officeart/2005/8/layout/radial1"/>
    <dgm:cxn modelId="{6196C768-658F-45EF-B3C7-90489244E6F8}" type="presOf" srcId="{EDEE688D-E571-40BA-B131-B9A712C06B9D}" destId="{8FC0FEE9-96D6-4AA5-B55D-B39E4F31F37A}" srcOrd="1" destOrd="0" presId="urn:microsoft.com/office/officeart/2005/8/layout/radial1"/>
    <dgm:cxn modelId="{1FF99990-5F6C-474C-BEC6-796E0ECF2367}" srcId="{E18CC8B0-1983-41BD-882C-3439ED21E6C1}" destId="{07E86BF0-CDD7-4A39-AAEF-A9EEFBBAEE59}" srcOrd="6" destOrd="0" parTransId="{D52B74A8-6305-4625-88F0-6AAB3E71DBB7}" sibTransId="{3461723C-A5D3-45DA-8D62-FB23EEC82D6B}"/>
    <dgm:cxn modelId="{6AA539EF-248B-4782-BEF7-F464EBC4D2E9}" srcId="{E18CC8B0-1983-41BD-882C-3439ED21E6C1}" destId="{074C90A6-348D-47ED-B5EE-172A12F6E2C2}" srcOrd="4" destOrd="0" parTransId="{50299067-D889-4A72-9742-ECF26188D52B}" sibTransId="{5415AC98-011A-45E6-847A-2EFA3CC4A6D5}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D2009959-1CAA-4F8E-B5B3-D71F40AD87B2}" type="presOf" srcId="{A01B82FD-AF69-4D93-827B-78B74233BFBD}" destId="{D9CAF390-F236-4864-8020-8BCCDEFE127C}" srcOrd="0" destOrd="0" presId="urn:microsoft.com/office/officeart/2005/8/layout/radial1"/>
    <dgm:cxn modelId="{FD5E4E0A-4302-4AFC-8E75-4F51F1CCE095}" type="presOf" srcId="{A975FEAB-19AD-4EEB-82D0-B6D70B36A60A}" destId="{FF3EA383-895B-42DF-B624-5234AF3B3E1C}" srcOrd="0" destOrd="0" presId="urn:microsoft.com/office/officeart/2005/8/layout/radial1"/>
    <dgm:cxn modelId="{D3E2853E-BD28-45A9-A880-976CEC96C2C3}" type="presParOf" srcId="{5AF4B050-67AD-45EC-92F0-E34CF669D743}" destId="{A527CC21-991B-4930-A77E-E36584A67069}" srcOrd="0" destOrd="0" presId="urn:microsoft.com/office/officeart/2005/8/layout/radial1"/>
    <dgm:cxn modelId="{EC267BB8-608F-478B-A2C8-245494685873}" type="presParOf" srcId="{5AF4B050-67AD-45EC-92F0-E34CF669D743}" destId="{310A2786-ADFE-4CCE-8F5F-7EF8A337EF3A}" srcOrd="1" destOrd="0" presId="urn:microsoft.com/office/officeart/2005/8/layout/radial1"/>
    <dgm:cxn modelId="{652711C9-BD1C-44A0-B07C-593A28871E20}" type="presParOf" srcId="{310A2786-ADFE-4CCE-8F5F-7EF8A337EF3A}" destId="{B8BCA4EC-60DD-459D-ABC0-36E3FFEF5748}" srcOrd="0" destOrd="0" presId="urn:microsoft.com/office/officeart/2005/8/layout/radial1"/>
    <dgm:cxn modelId="{AB874098-001A-4FFF-9C55-6C6AB81E5475}" type="presParOf" srcId="{5AF4B050-67AD-45EC-92F0-E34CF669D743}" destId="{D29FBC3B-5E98-4B67-9042-9CE0EF9F5645}" srcOrd="2" destOrd="0" presId="urn:microsoft.com/office/officeart/2005/8/layout/radial1"/>
    <dgm:cxn modelId="{F6B15221-C7AA-4E89-A356-D119417B44EC}" type="presParOf" srcId="{5AF4B050-67AD-45EC-92F0-E34CF669D743}" destId="{9E3E4BE2-B7F9-4EDB-8550-0D5B061EC523}" srcOrd="3" destOrd="0" presId="urn:microsoft.com/office/officeart/2005/8/layout/radial1"/>
    <dgm:cxn modelId="{96CE2F2B-2738-44F3-929A-506C9598BA96}" type="presParOf" srcId="{9E3E4BE2-B7F9-4EDB-8550-0D5B061EC523}" destId="{8FC0FEE9-96D6-4AA5-B55D-B39E4F31F37A}" srcOrd="0" destOrd="0" presId="urn:microsoft.com/office/officeart/2005/8/layout/radial1"/>
    <dgm:cxn modelId="{A70CA120-3DA3-4D48-9502-FB590E017A16}" type="presParOf" srcId="{5AF4B050-67AD-45EC-92F0-E34CF669D743}" destId="{88C6EAC7-F063-42F7-A7DE-8C46B565FC17}" srcOrd="4" destOrd="0" presId="urn:microsoft.com/office/officeart/2005/8/layout/radial1"/>
    <dgm:cxn modelId="{CE018CA7-67D5-41C2-981F-370B8D80297E}" type="presParOf" srcId="{5AF4B050-67AD-45EC-92F0-E34CF669D743}" destId="{D54FBAE8-AB39-4202-BCDE-3DC2ABC8FA4C}" srcOrd="5" destOrd="0" presId="urn:microsoft.com/office/officeart/2005/8/layout/radial1"/>
    <dgm:cxn modelId="{43CCB012-6BA1-4D18-8362-CD93ADF0519E}" type="presParOf" srcId="{D54FBAE8-AB39-4202-BCDE-3DC2ABC8FA4C}" destId="{14A197C0-DB35-47FF-B8B7-D2E4AFFFDFDE}" srcOrd="0" destOrd="0" presId="urn:microsoft.com/office/officeart/2005/8/layout/radial1"/>
    <dgm:cxn modelId="{D6758B88-FFAD-4839-8CAA-163214C1A4D3}" type="presParOf" srcId="{5AF4B050-67AD-45EC-92F0-E34CF669D743}" destId="{D9CAF390-F236-4864-8020-8BCCDEFE127C}" srcOrd="6" destOrd="0" presId="urn:microsoft.com/office/officeart/2005/8/layout/radial1"/>
    <dgm:cxn modelId="{C9536119-96B8-4BAC-B99D-4EA502EAEA5C}" type="presParOf" srcId="{5AF4B050-67AD-45EC-92F0-E34CF669D743}" destId="{40441E3F-F26E-4727-8F7C-0C87E9851130}" srcOrd="7" destOrd="0" presId="urn:microsoft.com/office/officeart/2005/8/layout/radial1"/>
    <dgm:cxn modelId="{5F4D6EDB-6979-49E3-BFC9-33D948F8C84F}" type="presParOf" srcId="{40441E3F-F26E-4727-8F7C-0C87E9851130}" destId="{B1BC96FF-7359-4168-9DC3-56950CCA7FDE}" srcOrd="0" destOrd="0" presId="urn:microsoft.com/office/officeart/2005/8/layout/radial1"/>
    <dgm:cxn modelId="{51168B36-8667-4B5C-A8B8-DAA1D9BA57D5}" type="presParOf" srcId="{5AF4B050-67AD-45EC-92F0-E34CF669D743}" destId="{6423915F-21BD-43BC-9B60-E7CE81B3DC00}" srcOrd="8" destOrd="0" presId="urn:microsoft.com/office/officeart/2005/8/layout/radial1"/>
    <dgm:cxn modelId="{FCBE4366-3B00-414B-833A-024B1E7736B6}" type="presParOf" srcId="{5AF4B050-67AD-45EC-92F0-E34CF669D743}" destId="{40164DA9-A940-4225-89E4-51D6983F9EB8}" srcOrd="9" destOrd="0" presId="urn:microsoft.com/office/officeart/2005/8/layout/radial1"/>
    <dgm:cxn modelId="{A6C3D8D5-1CED-45AE-A25F-066A65AE1B36}" type="presParOf" srcId="{40164DA9-A940-4225-89E4-51D6983F9EB8}" destId="{E407B458-15B7-4CB8-AD12-34DC1E2392EB}" srcOrd="0" destOrd="0" presId="urn:microsoft.com/office/officeart/2005/8/layout/radial1"/>
    <dgm:cxn modelId="{3F335336-8D93-457D-B412-04B7A8CE1384}" type="presParOf" srcId="{5AF4B050-67AD-45EC-92F0-E34CF669D743}" destId="{B2968A6F-A5AC-46BF-93ED-B8EDEAA991A2}" srcOrd="10" destOrd="0" presId="urn:microsoft.com/office/officeart/2005/8/layout/radial1"/>
    <dgm:cxn modelId="{85745198-335D-4128-B53E-879B6894EE4A}" type="presParOf" srcId="{5AF4B050-67AD-45EC-92F0-E34CF669D743}" destId="{1F50DB52-45E2-4D39-B879-BDB9A1780E90}" srcOrd="11" destOrd="0" presId="urn:microsoft.com/office/officeart/2005/8/layout/radial1"/>
    <dgm:cxn modelId="{8B1C9147-E069-4332-A1D6-DE5EADA7B51F}" type="presParOf" srcId="{1F50DB52-45E2-4D39-B879-BDB9A1780E90}" destId="{1463332A-62C8-4773-ABD2-2DA2880C2AAD}" srcOrd="0" destOrd="0" presId="urn:microsoft.com/office/officeart/2005/8/layout/radial1"/>
    <dgm:cxn modelId="{4334654A-0083-43F5-AC59-ED3EF69C2EC5}" type="presParOf" srcId="{5AF4B050-67AD-45EC-92F0-E34CF669D743}" destId="{8DFEDF81-2C56-4991-AC5F-A9B5F1733857}" srcOrd="12" destOrd="0" presId="urn:microsoft.com/office/officeart/2005/8/layout/radial1"/>
    <dgm:cxn modelId="{F77C0AD8-B447-401E-9AB0-CA900B70D65D}" type="presParOf" srcId="{5AF4B050-67AD-45EC-92F0-E34CF669D743}" destId="{037A980E-1658-4EB4-BD1D-14D5C3B9EE38}" srcOrd="13" destOrd="0" presId="urn:microsoft.com/office/officeart/2005/8/layout/radial1"/>
    <dgm:cxn modelId="{4279F5BB-2B73-41EE-B9C3-B3C404445260}" type="presParOf" srcId="{037A980E-1658-4EB4-BD1D-14D5C3B9EE38}" destId="{FC425051-524B-4F30-BBE4-3807E3B025F0}" srcOrd="0" destOrd="0" presId="urn:microsoft.com/office/officeart/2005/8/layout/radial1"/>
    <dgm:cxn modelId="{6822FB17-239E-48EA-8BC5-F08823898F2D}" type="presParOf" srcId="{5AF4B050-67AD-45EC-92F0-E34CF669D743}" destId="{21B7BF97-E618-4B28-9DEA-B8F5A4976382}" srcOrd="14" destOrd="0" presId="urn:microsoft.com/office/officeart/2005/8/layout/radial1"/>
    <dgm:cxn modelId="{244CB28E-38DD-4FEB-87B3-B4FD988879E5}" type="presParOf" srcId="{5AF4B050-67AD-45EC-92F0-E34CF669D743}" destId="{FF3EA383-895B-42DF-B624-5234AF3B3E1C}" srcOrd="15" destOrd="0" presId="urn:microsoft.com/office/officeart/2005/8/layout/radial1"/>
    <dgm:cxn modelId="{D2FB2262-1F9B-4907-B880-AF7402ED3267}" type="presParOf" srcId="{FF3EA383-895B-42DF-B624-5234AF3B3E1C}" destId="{1F7AFF8F-0C5E-470E-8F50-F690FE9C7656}" srcOrd="0" destOrd="0" presId="urn:microsoft.com/office/officeart/2005/8/layout/radial1"/>
    <dgm:cxn modelId="{1AFAF673-15D5-419C-AC6D-C145E8073457}" type="presParOf" srcId="{5AF4B050-67AD-45EC-92F0-E34CF669D743}" destId="{B0429042-EF47-4ABE-9969-754D141A57DE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DE3AE0-CC39-40DA-9D37-C500C92E8B4B}">
      <dsp:nvSpPr>
        <dsp:cNvPr id="0" name=""/>
        <dsp:cNvSpPr/>
      </dsp:nvSpPr>
      <dsp:spPr>
        <a:xfrm>
          <a:off x="3024353" y="1800219"/>
          <a:ext cx="2555434" cy="1807522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Основа формирования бюджета </a:t>
          </a:r>
          <a:r>
            <a:rPr lang="ru-RU" sz="1400" kern="1200" dirty="0" err="1" smtClean="0">
              <a:solidFill>
                <a:srgbClr val="FFFF00"/>
              </a:solidFill>
            </a:rPr>
            <a:t>Божковского</a:t>
          </a:r>
          <a:r>
            <a:rPr lang="ru-RU" sz="1400" kern="1200" dirty="0" smtClean="0">
              <a:solidFill>
                <a:srgbClr val="FFFF00"/>
              </a:solidFill>
            </a:rPr>
            <a:t> сельского поселения </a:t>
          </a:r>
          <a:r>
            <a:rPr lang="ru-RU" sz="1400" kern="1200" dirty="0" err="1" smtClean="0">
              <a:solidFill>
                <a:srgbClr val="FFFF00"/>
              </a:solidFill>
            </a:rPr>
            <a:t>Красносулинского</a:t>
          </a:r>
          <a:r>
            <a:rPr lang="ru-RU" sz="1400" kern="1200" dirty="0" smtClean="0">
              <a:solidFill>
                <a:srgbClr val="FFFF00"/>
              </a:solidFill>
            </a:rPr>
            <a:t> района  на 2016 год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3024353" y="1800219"/>
        <a:ext cx="2555434" cy="1807522"/>
      </dsp:txXfrm>
    </dsp:sp>
    <dsp:sp modelId="{4A268C89-52CA-47A8-A19A-D776CC5FC97B}">
      <dsp:nvSpPr>
        <dsp:cNvPr id="0" name=""/>
        <dsp:cNvSpPr/>
      </dsp:nvSpPr>
      <dsp:spPr>
        <a:xfrm rot="8738808">
          <a:off x="5241026" y="1733235"/>
          <a:ext cx="550909" cy="427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8738808">
        <a:off x="5241026" y="1733235"/>
        <a:ext cx="550909" cy="427503"/>
      </dsp:txXfrm>
    </dsp:sp>
    <dsp:sp modelId="{7D29C0C8-252C-4E48-84EB-3D55CC087B72}">
      <dsp:nvSpPr>
        <dsp:cNvPr id="0" name=""/>
        <dsp:cNvSpPr/>
      </dsp:nvSpPr>
      <dsp:spPr>
        <a:xfrm>
          <a:off x="5349382" y="180009"/>
          <a:ext cx="3000053" cy="187221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Муниципальные программы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err="1" smtClean="0"/>
            <a:t>Божковского</a:t>
          </a:r>
          <a:r>
            <a:rPr lang="ru-RU" sz="1400" kern="1200" dirty="0" smtClean="0"/>
            <a:t> сельского поселения</a:t>
          </a:r>
        </a:p>
      </dsp:txBody>
      <dsp:txXfrm>
        <a:off x="5349382" y="180009"/>
        <a:ext cx="3000053" cy="1872215"/>
      </dsp:txXfrm>
    </dsp:sp>
    <dsp:sp modelId="{B96C38BC-974C-434B-B345-8BD53F0A2C9B}">
      <dsp:nvSpPr>
        <dsp:cNvPr id="0" name=""/>
        <dsp:cNvSpPr/>
      </dsp:nvSpPr>
      <dsp:spPr>
        <a:xfrm rot="19661583">
          <a:off x="2896152" y="3252511"/>
          <a:ext cx="465825" cy="383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9661583">
        <a:off x="2896152" y="3252511"/>
        <a:ext cx="465825" cy="383174"/>
      </dsp:txXfrm>
    </dsp:sp>
    <dsp:sp modelId="{4BBB9306-6579-44F3-BA3A-EAAB229E5B69}">
      <dsp:nvSpPr>
        <dsp:cNvPr id="0" name=""/>
        <dsp:cNvSpPr/>
      </dsp:nvSpPr>
      <dsp:spPr>
        <a:xfrm>
          <a:off x="0" y="3276364"/>
          <a:ext cx="3391378" cy="2144267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Прогноз социально-экономического развития </a:t>
          </a:r>
          <a:r>
            <a:rPr lang="ru-RU" sz="1400" kern="1200" dirty="0" err="1" smtClean="0"/>
            <a:t>Божковского</a:t>
          </a:r>
          <a:r>
            <a:rPr lang="ru-RU" sz="1400" kern="1200" dirty="0" smtClean="0"/>
            <a:t> сельского поселения на 2016-2018 годы </a:t>
          </a:r>
          <a:r>
            <a:rPr lang="ru-RU" sz="1200" kern="1200" dirty="0" smtClean="0"/>
            <a:t>(Постановление Администрации </a:t>
          </a:r>
          <a:r>
            <a:rPr lang="ru-RU" sz="1200" kern="1200" dirty="0" err="1" smtClean="0"/>
            <a:t>Божковского</a:t>
          </a:r>
          <a:r>
            <a:rPr lang="ru-RU" sz="1200" kern="1200" dirty="0" smtClean="0"/>
            <a:t> сельского поселения от 11.06.2015 № 53)</a:t>
          </a:r>
          <a:endParaRPr lang="ru-RU" sz="1200" kern="1200" dirty="0"/>
        </a:p>
      </dsp:txBody>
      <dsp:txXfrm>
        <a:off x="0" y="3276364"/>
        <a:ext cx="3391378" cy="2144267"/>
      </dsp:txXfrm>
    </dsp:sp>
    <dsp:sp modelId="{B4E2CC71-2845-43AC-ACA3-789A3D13FB05}">
      <dsp:nvSpPr>
        <dsp:cNvPr id="0" name=""/>
        <dsp:cNvSpPr/>
      </dsp:nvSpPr>
      <dsp:spPr>
        <a:xfrm rot="1660620">
          <a:off x="2738189" y="1830618"/>
          <a:ext cx="607343" cy="383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660620">
        <a:off x="2738189" y="1830618"/>
        <a:ext cx="607343" cy="383168"/>
      </dsp:txXfrm>
    </dsp:sp>
    <dsp:sp modelId="{A506DD85-7309-4FF5-AE77-8120451C8BBE}">
      <dsp:nvSpPr>
        <dsp:cNvPr id="0" name=""/>
        <dsp:cNvSpPr/>
      </dsp:nvSpPr>
      <dsp:spPr>
        <a:xfrm>
          <a:off x="0" y="124896"/>
          <a:ext cx="3103210" cy="218214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Основные 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направления бюджетной 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и налоговой политики 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Ростовской области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на 2016-2018 годы </a:t>
          </a:r>
          <a:r>
            <a:rPr lang="ru-RU" sz="1200" kern="1200" dirty="0" smtClean="0"/>
            <a:t>(Постановление ПРО от 11.11.2015 №86)</a:t>
          </a:r>
        </a:p>
      </dsp:txBody>
      <dsp:txXfrm>
        <a:off x="0" y="124896"/>
        <a:ext cx="3103210" cy="21821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1A7462-DB19-4765-84C5-D2AF58F2C3B1}">
      <dsp:nvSpPr>
        <dsp:cNvPr id="0" name=""/>
        <dsp:cNvSpPr/>
      </dsp:nvSpPr>
      <dsp:spPr>
        <a:xfrm>
          <a:off x="20556" y="49627"/>
          <a:ext cx="3933973" cy="1319856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1) 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обязательств; </a:t>
          </a:r>
          <a:endParaRPr lang="ru-RU" sz="1400" kern="1200" dirty="0"/>
        </a:p>
      </dsp:txBody>
      <dsp:txXfrm>
        <a:off x="20556" y="49627"/>
        <a:ext cx="3933973" cy="1319856"/>
      </dsp:txXfrm>
    </dsp:sp>
    <dsp:sp modelId="{0B587A9C-E13E-4560-951D-8FB48F9391E8}">
      <dsp:nvSpPr>
        <dsp:cNvPr id="0" name=""/>
        <dsp:cNvSpPr/>
      </dsp:nvSpPr>
      <dsp:spPr>
        <a:xfrm>
          <a:off x="4230616" y="0"/>
          <a:ext cx="3899197" cy="1363948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2) Повышение эффективности бюджетной политики, в том числе за счет роста эффективности бюджетных расходов;</a:t>
          </a:r>
          <a:endParaRPr lang="ru-RU" sz="1400" kern="1200" dirty="0"/>
        </a:p>
      </dsp:txBody>
      <dsp:txXfrm>
        <a:off x="4230616" y="0"/>
        <a:ext cx="3899197" cy="1363948"/>
      </dsp:txXfrm>
    </dsp:sp>
    <dsp:sp modelId="{3308663C-B5D6-4C57-BD0E-A3288BF8F473}">
      <dsp:nvSpPr>
        <dsp:cNvPr id="0" name=""/>
        <dsp:cNvSpPr/>
      </dsp:nvSpPr>
      <dsp:spPr>
        <a:xfrm>
          <a:off x="114007" y="1909554"/>
          <a:ext cx="3803208" cy="1269273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3) Соотношение финансовых возможностей </a:t>
          </a:r>
          <a:r>
            <a:rPr lang="ru-RU" sz="1400" kern="1200" dirty="0" err="1" smtClean="0"/>
            <a:t>Божковского</a:t>
          </a:r>
          <a:r>
            <a:rPr lang="ru-RU" sz="1400" kern="1200" dirty="0" smtClean="0"/>
            <a:t> сельского поселения ключевым направлениям развития;</a:t>
          </a:r>
          <a:endParaRPr lang="ru-RU" sz="1400" kern="1200" dirty="0"/>
        </a:p>
      </dsp:txBody>
      <dsp:txXfrm>
        <a:off x="114007" y="1909554"/>
        <a:ext cx="3803208" cy="1269273"/>
      </dsp:txXfrm>
    </dsp:sp>
    <dsp:sp modelId="{B1A1ACF6-F3D3-40CE-A02D-D454AC1C460B}">
      <dsp:nvSpPr>
        <dsp:cNvPr id="0" name=""/>
        <dsp:cNvSpPr/>
      </dsp:nvSpPr>
      <dsp:spPr>
        <a:xfrm>
          <a:off x="4330834" y="1802771"/>
          <a:ext cx="3804978" cy="1365576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4) Повышение роли бюджетной политики для поддержки экономического роста ;</a:t>
          </a:r>
          <a:endParaRPr lang="ru-RU" sz="1400" kern="1200" dirty="0"/>
        </a:p>
      </dsp:txBody>
      <dsp:txXfrm>
        <a:off x="4330834" y="1802771"/>
        <a:ext cx="3804978" cy="1365576"/>
      </dsp:txXfrm>
    </dsp:sp>
    <dsp:sp modelId="{2681633F-88F1-457B-99B2-36867FAB943D}">
      <dsp:nvSpPr>
        <dsp:cNvPr id="0" name=""/>
        <dsp:cNvSpPr/>
      </dsp:nvSpPr>
      <dsp:spPr>
        <a:xfrm>
          <a:off x="1768125" y="3595711"/>
          <a:ext cx="4722932" cy="120497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5) Повышение прозрачности и открытости бюджетного процесса.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768125" y="3595711"/>
        <a:ext cx="4722932" cy="12049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D463C-E02E-45AF-881A-CD284A9220D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43C5C-CA0B-48AF-B09C-37655A293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45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3C5C-CA0B-48AF-B09C-37655A2938E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380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БОЖКОВСКОГО СЕЛЬСКОГО ПОСЕЛЕНИЯ </a:t>
            </a:r>
            <a:b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КРАСНОСУЛИНСКОГО РАЙОНА </a:t>
            </a:r>
            <a:b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2016 ГОД </a:t>
            </a:r>
            <a:endParaRPr lang="ru-RU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Рисунок 5" descr="DSC016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80728"/>
            <a:ext cx="4716016" cy="3422655"/>
          </a:xfrm>
          <a:prstGeom prst="rect">
            <a:avLst/>
          </a:prstGeom>
        </p:spPr>
      </p:pic>
      <p:pic>
        <p:nvPicPr>
          <p:cNvPr id="8" name="Содержимое 7" descr="DSC01139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4499992" y="3212977"/>
            <a:ext cx="4644008" cy="3645024"/>
          </a:xfrm>
        </p:spPr>
      </p:pic>
    </p:spTree>
    <p:extLst>
      <p:ext uri="{BB962C8B-B14F-4D97-AF65-F5344CB8AC3E}">
        <p14:creationId xmlns="" xmlns:p14="http://schemas.microsoft.com/office/powerpoint/2010/main" val="1454874708"/>
      </p:ext>
    </p:extLst>
  </p:cSld>
  <p:clrMapOvr>
    <a:masterClrMapping/>
  </p:clrMapOvr>
  <p:transition spd="slow" advClick="0" advTm="207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Объем бюджетных ассигнаций на реализацию программ в 2014-2016 годы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7677378"/>
              </p:ext>
            </p:extLst>
          </p:nvPr>
        </p:nvGraphicFramePr>
        <p:xfrm>
          <a:off x="251520" y="980728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6597352"/>
            <a:ext cx="8568952" cy="1223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077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984">
        <p14:prism isContent="1"/>
      </p:transition>
    </mc:Choice>
    <mc:Fallback>
      <p:transition spd="slow" advClick="0" advTm="209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4624"/>
            <a:ext cx="8496944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Динамика поступлений Земельного налога в части бюджета </a:t>
            </a:r>
            <a:r>
              <a:rPr lang="ru-RU" sz="2000" b="1" dirty="0" err="1" smtClean="0"/>
              <a:t>Божковского</a:t>
            </a:r>
            <a:r>
              <a:rPr lang="ru-RU" sz="2000" b="1" dirty="0" smtClean="0"/>
              <a:t> сельского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поселения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560794"/>
              </p:ext>
            </p:extLst>
          </p:nvPr>
        </p:nvGraphicFramePr>
        <p:xfrm>
          <a:off x="107504" y="692696"/>
          <a:ext cx="892899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9007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1111">
        <p:circle/>
      </p:transition>
    </mc:Choice>
    <mc:Fallback>
      <p:transition spd="slow" advClick="0" advTm="2111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5760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 smtClean="0"/>
              <a:t>Структура доходов от уплаты акцизов на нефтепродукты в бюджет </a:t>
            </a:r>
            <a:r>
              <a:rPr lang="ru-RU" sz="1800" b="1" dirty="0" err="1" smtClean="0"/>
              <a:t>Божковского</a:t>
            </a:r>
            <a:r>
              <a:rPr lang="ru-RU" sz="1800" b="1" dirty="0" smtClean="0"/>
              <a:t> сельского поселения в 2016 году 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6981296"/>
              </p:ext>
            </p:extLst>
          </p:nvPr>
        </p:nvGraphicFramePr>
        <p:xfrm>
          <a:off x="323528" y="980728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72210044"/>
      </p:ext>
    </p:extLst>
  </p:cSld>
  <p:clrMapOvr>
    <a:masterClrMapping/>
  </p:clrMapOvr>
  <p:transition spd="slow" advClick="0" advTm="21128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Динамика расходов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Божковского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сельского поселения в 2014-2016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годах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255079818"/>
              </p:ext>
            </p:extLst>
          </p:nvPr>
        </p:nvGraphicFramePr>
        <p:xfrm>
          <a:off x="251520" y="764704"/>
          <a:ext cx="85689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98499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933">
        <p:circle/>
      </p:transition>
    </mc:Choice>
    <mc:Fallback>
      <p:transition spd="slow" advClick="0" advTm="209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117791470"/>
              </p:ext>
            </p:extLst>
          </p:nvPr>
        </p:nvGraphicFramePr>
        <p:xfrm>
          <a:off x="0" y="650305"/>
          <a:ext cx="9144000" cy="620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188641"/>
            <a:ext cx="72008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Структура расходов бюджета поселения на 2016 году по разделам.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22150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rgbClr val="33CC33"/>
                </a:solidFill>
              </a:rPr>
              <a:t>Расходы бюджета </a:t>
            </a:r>
            <a:r>
              <a:rPr lang="ru-RU" sz="1800" i="1" dirty="0" err="1" smtClean="0">
                <a:solidFill>
                  <a:srgbClr val="33CC33"/>
                </a:solidFill>
              </a:rPr>
              <a:t>Божковского</a:t>
            </a:r>
            <a:r>
              <a:rPr lang="ru-RU" sz="1800" i="1" dirty="0" smtClean="0">
                <a:solidFill>
                  <a:srgbClr val="33CC33"/>
                </a:solidFill>
              </a:rPr>
              <a:t> сельского поселения, </a:t>
            </a:r>
            <a:br>
              <a:rPr lang="ru-RU" sz="1800" i="1" dirty="0" smtClean="0">
                <a:solidFill>
                  <a:srgbClr val="33CC33"/>
                </a:solidFill>
              </a:rPr>
            </a:br>
            <a:r>
              <a:rPr lang="ru-RU" sz="1800" i="1" dirty="0" smtClean="0">
                <a:solidFill>
                  <a:srgbClr val="33CC33"/>
                </a:solidFill>
              </a:rPr>
              <a:t>формируемые в рамках муниципальных программ </a:t>
            </a:r>
            <a:r>
              <a:rPr lang="ru-RU" sz="1800" i="1" dirty="0" err="1" smtClean="0">
                <a:solidFill>
                  <a:srgbClr val="33CC33"/>
                </a:solidFill>
              </a:rPr>
              <a:t>Божковского</a:t>
            </a:r>
            <a:r>
              <a:rPr lang="ru-RU" sz="1800" i="1" dirty="0" smtClean="0">
                <a:solidFill>
                  <a:srgbClr val="33CC33"/>
                </a:solidFill>
              </a:rPr>
              <a:t> сельского поселения, и </a:t>
            </a:r>
            <a:r>
              <a:rPr lang="ru-RU" sz="1800" i="1" dirty="0" err="1" smtClean="0">
                <a:solidFill>
                  <a:srgbClr val="33CC33"/>
                </a:solidFill>
              </a:rPr>
              <a:t>непрограммные</a:t>
            </a:r>
            <a:r>
              <a:rPr lang="ru-RU" sz="1800" i="1" dirty="0" smtClean="0">
                <a:solidFill>
                  <a:srgbClr val="33CC33"/>
                </a:solidFill>
              </a:rPr>
              <a:t> расходы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7499176" cy="938504"/>
          </a:xfrm>
        </p:spPr>
        <p:txBody>
          <a:bodyPr>
            <a:noAutofit/>
          </a:bodyPr>
          <a:lstStyle/>
          <a:p>
            <a:r>
              <a:rPr lang="ru-RU" sz="1000" dirty="0" smtClean="0"/>
              <a:t>       </a:t>
            </a:r>
            <a:r>
              <a:rPr lang="ru-RU" sz="1200" i="1" dirty="0" smtClean="0"/>
              <a:t>Расходы бюджета </a:t>
            </a:r>
            <a:r>
              <a:rPr lang="ru-RU" sz="1200" i="1" dirty="0" err="1" smtClean="0"/>
              <a:t>Божковского</a:t>
            </a:r>
            <a:r>
              <a:rPr lang="ru-RU" sz="1200" i="1" dirty="0" smtClean="0"/>
              <a:t> сельского поселения, </a:t>
            </a:r>
            <a:br>
              <a:rPr lang="ru-RU" sz="1200" i="1" dirty="0" smtClean="0"/>
            </a:br>
            <a:r>
              <a:rPr lang="ru-RU" sz="1200" i="1" dirty="0" smtClean="0"/>
              <a:t>       формируемые в рамках муниципальных программ     </a:t>
            </a:r>
            <a:r>
              <a:rPr lang="ru-RU" sz="1200" i="1" dirty="0" err="1" smtClean="0"/>
              <a:t>Божковского</a:t>
            </a:r>
            <a:r>
              <a:rPr lang="ru-RU" sz="1200" i="1" dirty="0" smtClean="0"/>
              <a:t>     сельского поселения</a:t>
            </a:r>
          </a:p>
          <a:p>
            <a:r>
              <a:rPr lang="ru-RU" sz="1200" i="1" dirty="0" smtClean="0"/>
              <a:t> </a:t>
            </a:r>
          </a:p>
          <a:p>
            <a:pPr>
              <a:buNone/>
            </a:pPr>
            <a:r>
              <a:rPr lang="ru-RU" sz="1200" i="1" dirty="0" smtClean="0"/>
              <a:t>              </a:t>
            </a:r>
            <a:r>
              <a:rPr lang="ru-RU" sz="1200" i="1" dirty="0" err="1" smtClean="0"/>
              <a:t>непрограммные</a:t>
            </a:r>
            <a:r>
              <a:rPr lang="ru-RU" sz="1200" i="1" dirty="0" smtClean="0"/>
              <a:t> расходы бюджета </a:t>
            </a:r>
            <a:r>
              <a:rPr lang="ru-RU" sz="1200" i="1" dirty="0" err="1" smtClean="0"/>
              <a:t>Божковского</a:t>
            </a:r>
            <a:r>
              <a:rPr lang="ru-RU" sz="1200" i="1" dirty="0" smtClean="0"/>
              <a:t> сельского поселения</a:t>
            </a:r>
            <a:endParaRPr lang="ru-RU" sz="1200" i="1" dirty="0"/>
          </a:p>
        </p:txBody>
      </p:sp>
      <p:sp>
        <p:nvSpPr>
          <p:cNvPr id="4" name="Овал 3"/>
          <p:cNvSpPr/>
          <p:nvPr/>
        </p:nvSpPr>
        <p:spPr>
          <a:xfrm>
            <a:off x="3131840" y="1484784"/>
            <a:ext cx="1872208" cy="9361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2016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2204864"/>
            <a:ext cx="3960440" cy="22322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14345,3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27784" y="3861048"/>
            <a:ext cx="3024336" cy="122413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1649,2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5780" y="5549999"/>
            <a:ext cx="360040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7544" y="6165304"/>
            <a:ext cx="360040" cy="33833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6566712" cy="5040559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0649"/>
            <a:ext cx="6566712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Доля муниципальных программ в общем объеме расходов, запланированных на реализацию муниципальных программ </a:t>
            </a:r>
            <a:r>
              <a:rPr lang="ru-RU" sz="1400" dirty="0" err="1" smtClean="0"/>
              <a:t>Божковского</a:t>
            </a:r>
            <a:r>
              <a:rPr lang="ru-RU" sz="1400" dirty="0" smtClean="0"/>
              <a:t> сельского поселения в 2016 году.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52736"/>
            <a:ext cx="65527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№       Наименование муниципальной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программы      2016 год            Доля  </a:t>
            </a:r>
          </a:p>
          <a:p>
            <a:pPr algn="just"/>
            <a:r>
              <a:rPr lang="ru-RU" sz="1400" dirty="0" err="1" smtClean="0">
                <a:solidFill>
                  <a:schemeClr val="tx1"/>
                </a:solidFill>
              </a:rPr>
              <a:t>п\п</a:t>
            </a:r>
            <a:r>
              <a:rPr lang="ru-RU" sz="1400" dirty="0" smtClean="0">
                <a:solidFill>
                  <a:schemeClr val="tx1"/>
                </a:solidFill>
              </a:rPr>
              <a:t>      </a:t>
            </a:r>
            <a:r>
              <a:rPr lang="ru-RU" sz="1400" dirty="0" err="1" smtClean="0">
                <a:solidFill>
                  <a:schemeClr val="tx1"/>
                </a:solidFill>
              </a:rPr>
              <a:t>Божковского</a:t>
            </a:r>
            <a:r>
              <a:rPr lang="ru-RU" sz="1400" dirty="0" smtClean="0">
                <a:solidFill>
                  <a:schemeClr val="tx1"/>
                </a:solidFill>
              </a:rPr>
              <a:t> сельского поселения                 (</a:t>
            </a:r>
            <a:r>
              <a:rPr lang="ru-RU" sz="1400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</a:rPr>
              <a:t>)          в общих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     расходах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44824"/>
            <a:ext cx="6552728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1.МУНИЦИПАЛЬНАЯ ПОЛИТИКА                                     378,9                2,4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76872"/>
            <a:ext cx="655272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2.УПРАВЛЕНИЕ МУНИЦИПАЛЬНЫМИ ФИНАНСАМИ           4563,5              28,5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708920"/>
            <a:ext cx="6552728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3.ЗАЩИТА НАСЕЛЕНИЯ И ТЕРРИТОРИИ ОТ                      250,2               1,6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ЧЕРЕЗВЫЧАЙНЫХ СИТУАЦИЙ, ОБЕСПЕЧЕНИЕ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ПОЖАРНОЙ БЕЗОПАСНОСТИ И БЕЗОПАСНОСТИ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ЛЮДЕЙ НА ВОДНЫХ ОБЪЕКТАХ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573016"/>
            <a:ext cx="655272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4. РАЗВИТИЕ ТРАНСПОРТНОЙ СИСТЕМЫ                          1448,0              9,1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005064"/>
            <a:ext cx="6552728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5.БЛАГОУСТРОЙСТВО ТЕРРИТОРИИ И                               2717,0             17,0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ЖИЛИЩНО-КОММУНАЛЬ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581128"/>
            <a:ext cx="6552728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6.РАЗВИТИЕ КУЛЬТУРЫ, ФИЗИЧЕСКОЙ                            3758,0              23,5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КУЛЬТУРЫ И СПОРТА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5229200"/>
            <a:ext cx="6552728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7. ОБЕСПЕЧЕНИЕ ДОСТУПНЫМ И                                       1229,7               7,6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КОМФОРТНЫМ ЖИЛЬЕМ НАСЕЛЕНИЕ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БОЖКОВСКОГО СЕЛЬСКОГО ПОСЕЛЕНИЯ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949280"/>
            <a:ext cx="655272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ИТОГО ПО ПРОГРАММАМ                                                   14345,3           89,7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D:\фото\101MSDCьььF\DSC01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6527" cy="3499658"/>
          </a:xfrm>
          <a:prstGeom prst="rect">
            <a:avLst/>
          </a:prstGeom>
          <a:noFill/>
        </p:spPr>
      </p:pic>
      <p:pic>
        <p:nvPicPr>
          <p:cNvPr id="10" name="Рисунок 9" descr="DSC01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573016"/>
            <a:ext cx="5076056" cy="35010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БОЖКОВСКОГО СЕЛЬСКОГО ПОСЕЛЕНИЯ </a:t>
            </a:r>
            <a:b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КРАСНОСУЛИНСКОГО РАЙОНА </a:t>
            </a:r>
            <a:b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2016 ГОД </a:t>
            </a:r>
            <a:endParaRPr lang="ru-RU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43932741"/>
              </p:ext>
            </p:extLst>
          </p:nvPr>
        </p:nvGraphicFramePr>
        <p:xfrm>
          <a:off x="251520" y="1052736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 rot="12307284">
            <a:off x="5569900" y="4190900"/>
            <a:ext cx="632504" cy="43204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940152" y="4221088"/>
            <a:ext cx="3103210" cy="2182140"/>
            <a:chOff x="-100638" y="16882"/>
            <a:chExt cx="3103210" cy="2182140"/>
          </a:xfrm>
        </p:grpSpPr>
        <p:sp>
          <p:nvSpPr>
            <p:cNvPr id="13" name="Овал 12"/>
            <p:cNvSpPr/>
            <p:nvPr/>
          </p:nvSpPr>
          <p:spPr>
            <a:xfrm>
              <a:off x="-100638" y="16882"/>
              <a:ext cx="3103210" cy="21821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454455" y="480465"/>
              <a:ext cx="2194300" cy="154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 smtClean="0"/>
                <a:t>Основные </a:t>
              </a: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 smtClean="0"/>
                <a:t>направления бюджетной </a:t>
              </a: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 smtClean="0"/>
                <a:t>и налоговой политики </a:t>
              </a: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 err="1" smtClean="0"/>
                <a:t>Божковского</a:t>
              </a:r>
              <a:r>
                <a:rPr lang="ru-RU" sz="1400" kern="1200" dirty="0" smtClean="0"/>
                <a:t> сельского поселения</a:t>
              </a: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 smtClean="0"/>
                <a:t>на 2016-2018 годы </a:t>
              </a:r>
              <a:r>
                <a:rPr lang="ru-RU" sz="1200" kern="1200" dirty="0" smtClean="0"/>
                <a:t>(Постановление Администрации от 17.11.2015 № 125)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28017530"/>
      </p:ext>
    </p:extLst>
  </p:cSld>
  <p:clrMapOvr>
    <a:masterClrMapping/>
  </p:clrMapOvr>
  <p:transition spd="slow" advClick="0" advTm="20762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БЮДЖЕТ НА 2016 ГОД  НАПРАВЛЕН НА РЕШЕНИЕ СЛЕДУЮЩИХ КЛЮЧЕВЫХ ЗАДАЧ:</a:t>
            </a:r>
            <a:endParaRPr lang="ru-RU" sz="1600" b="1" dirty="0">
              <a:solidFill>
                <a:srgbClr val="003399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8402175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61284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911">
        <p14:window dir="vert"/>
      </p:transition>
    </mc:Choice>
    <mc:Fallback>
      <p:transition spd="slow" advClick="0" advTm="209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432048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ОСНОВНЫЕ ПАРАМЕТРЫ БЮДЖЕТА </a:t>
            </a:r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Божковского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сельского ПОСЕЛЕНИЯ  </a:t>
            </a:r>
            <a:b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</a:br>
            <a:r>
              <a:rPr lang="ru-RU" sz="1600" i="1" dirty="0" err="1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Красносулинского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района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НА 2016 ГОД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1570809"/>
              </p:ext>
            </p:extLst>
          </p:nvPr>
        </p:nvGraphicFramePr>
        <p:xfrm>
          <a:off x="539552" y="764704"/>
          <a:ext cx="7706940" cy="59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470"/>
                <a:gridCol w="3853470"/>
              </a:tblGrid>
              <a:tr h="5077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994,5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994,5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8803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77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2372,0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Общественные вопросы</a:t>
                      </a:r>
                    </a:p>
                    <a:p>
                      <a:pPr algn="ctr"/>
                      <a:r>
                        <a:rPr lang="ru-RU" sz="1400" dirty="0" smtClean="0"/>
                        <a:t>6053,4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7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400" dirty="0" smtClean="0"/>
                        <a:t>1056,5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Культура, кинематография</a:t>
                      </a:r>
                    </a:p>
                    <a:p>
                      <a:pPr algn="ctr"/>
                      <a:r>
                        <a:rPr lang="ru-RU" sz="1400" dirty="0" smtClean="0"/>
                        <a:t>3658,0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54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Акцизы</a:t>
                      </a:r>
                    </a:p>
                    <a:p>
                      <a:pPr algn="ctr"/>
                      <a:r>
                        <a:rPr lang="ru-RU" sz="1400" dirty="0" smtClean="0"/>
                        <a:t>1374,0</a:t>
                      </a:r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400" dirty="0" smtClean="0"/>
                        <a:t>4046,7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7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Налог на совокупный доход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106,2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Дорожный фонд</a:t>
                      </a:r>
                    </a:p>
                    <a:p>
                      <a:pPr algn="ctr"/>
                      <a:r>
                        <a:rPr lang="ru-RU" sz="1400" dirty="0" smtClean="0"/>
                        <a:t>1448</a:t>
                      </a:r>
                      <a:r>
                        <a:rPr lang="ru-RU" sz="1400" baseline="0" dirty="0" smtClean="0"/>
                        <a:t>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77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sz="1400" dirty="0" smtClean="0"/>
                        <a:t>2</a:t>
                      </a:r>
                      <a:r>
                        <a:rPr lang="ru-RU" sz="1400" baseline="0" dirty="0" smtClean="0"/>
                        <a:t> 699,2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Физическая культура и спорт </a:t>
                      </a:r>
                    </a:p>
                    <a:p>
                      <a:pPr algn="ctr"/>
                      <a:r>
                        <a:rPr lang="ru-RU" sz="1400" dirty="0" smtClean="0"/>
                        <a:t>100,0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5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/>
                        <a:t>Иные доходы 11085,8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sz="1400" dirty="0" smtClean="0"/>
                        <a:t>688,2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773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73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4022781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4320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600" b="1" dirty="0" smtClean="0"/>
              <a:t>Динамика Собственных доходов бюджета </a:t>
            </a:r>
            <a:r>
              <a:rPr lang="ru-RU" sz="1600" b="1" dirty="0" err="1" smtClean="0"/>
              <a:t>Божковского</a:t>
            </a:r>
            <a:r>
              <a:rPr lang="ru-RU" sz="1600" b="1" dirty="0" smtClean="0"/>
              <a:t> сельского  поселения </a:t>
            </a:r>
            <a:r>
              <a:rPr lang="ru-RU" sz="1600" b="1" dirty="0" err="1" smtClean="0"/>
              <a:t>Красносулинского</a:t>
            </a:r>
            <a:r>
              <a:rPr lang="ru-RU" sz="1600" b="1" dirty="0" smtClean="0"/>
              <a:t> района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87498685"/>
              </p:ext>
            </p:extLst>
          </p:nvPr>
        </p:nvGraphicFramePr>
        <p:xfrm>
          <a:off x="179512" y="692696"/>
          <a:ext cx="878497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44289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1563">
        <p:split orient="vert"/>
      </p:transition>
    </mc:Choice>
    <mc:Fallback>
      <p:transition spd="slow" advClick="0" advTm="2156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СТРУКТУРА поступления бюджет образующих  налогов в бюджет </a:t>
            </a:r>
            <a:r>
              <a:rPr lang="ru-RU" sz="1600" dirty="0" err="1" smtClean="0">
                <a:solidFill>
                  <a:srgbClr val="7030A0"/>
                </a:solidFill>
              </a:rPr>
              <a:t>Божковского</a:t>
            </a:r>
            <a:r>
              <a:rPr lang="ru-RU" sz="1600" dirty="0" smtClean="0">
                <a:solidFill>
                  <a:srgbClr val="7030A0"/>
                </a:solidFill>
              </a:rPr>
              <a:t> сельского  ПОСЕЛЕНИЯ </a:t>
            </a:r>
            <a:r>
              <a:rPr lang="ru-RU" sz="1600" dirty="0" err="1" smtClean="0">
                <a:solidFill>
                  <a:srgbClr val="7030A0"/>
                </a:solidFill>
              </a:rPr>
              <a:t>Красносулинского</a:t>
            </a:r>
            <a:r>
              <a:rPr lang="ru-RU" sz="1600" dirty="0" smtClean="0">
                <a:solidFill>
                  <a:srgbClr val="7030A0"/>
                </a:solidFill>
              </a:rPr>
              <a:t> района</a:t>
            </a:r>
            <a:endParaRPr lang="ru-RU" sz="16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3132843"/>
              </p:ext>
            </p:extLst>
          </p:nvPr>
        </p:nvGraphicFramePr>
        <p:xfrm>
          <a:off x="251520" y="10527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55855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1298">
        <p14:reveal/>
      </p:transition>
    </mc:Choice>
    <mc:Fallback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Расходы бюджета </a:t>
            </a:r>
            <a:r>
              <a:rPr lang="ru-RU" sz="1600" dirty="0" err="1" smtClean="0">
                <a:solidFill>
                  <a:srgbClr val="7030A0"/>
                </a:solidFill>
              </a:rPr>
              <a:t>Божковского</a:t>
            </a:r>
            <a:r>
              <a:rPr lang="ru-RU" sz="1600" dirty="0" smtClean="0">
                <a:solidFill>
                  <a:srgbClr val="7030A0"/>
                </a:solidFill>
              </a:rPr>
              <a:t> сельского  ПОСЕЛЕНИЯ </a:t>
            </a:r>
            <a:r>
              <a:rPr lang="ru-RU" sz="1600" dirty="0" err="1" smtClean="0">
                <a:solidFill>
                  <a:srgbClr val="7030A0"/>
                </a:solidFill>
              </a:rPr>
              <a:t>Красносулинского</a:t>
            </a:r>
            <a:r>
              <a:rPr lang="ru-RU" sz="1600" dirty="0" smtClean="0">
                <a:solidFill>
                  <a:srgbClr val="7030A0"/>
                </a:solidFill>
              </a:rPr>
              <a:t> района в 2016 году</a:t>
            </a:r>
            <a:endParaRPr lang="ru-RU" sz="16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3132843"/>
              </p:ext>
            </p:extLst>
          </p:nvPr>
        </p:nvGraphicFramePr>
        <p:xfrm>
          <a:off x="251520" y="10527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55855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1298">
        <p14:reveal/>
      </p:transition>
    </mc:Choice>
    <mc:Fallback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БЕЗВОЗМЕЗДНЫЕ ПОСТУПЛЕНИЯ из бюджетов разных уровней</a:t>
            </a:r>
            <a:endParaRPr lang="ru-RU" sz="2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7677378"/>
              </p:ext>
            </p:extLst>
          </p:nvPr>
        </p:nvGraphicFramePr>
        <p:xfrm>
          <a:off x="251520" y="980728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805264"/>
            <a:ext cx="856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Снижение поступлений из областного бюджета свидетельствует о проведении в поселении бюджетной политики, направленной на наращивание собственной доходной базы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077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984">
        <p14:prism isContent="1"/>
      </p:transition>
    </mc:Choice>
    <mc:Fallback>
      <p:transition spd="slow" advClick="0" advTm="209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2347</TotalTime>
  <Words>593</Words>
  <Application>Microsoft Office PowerPoint</Application>
  <PresentationFormat>Экран (4:3)</PresentationFormat>
  <Paragraphs>131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БЮДЖЕТ БОЖКОВСКОГО СЕЛЬСКОГО ПОСЕЛЕНИЯ  КРАСНОСУЛИНСКОГО РАЙОНА  НА 2016 ГОД </vt:lpstr>
      <vt:lpstr>Слайд 2</vt:lpstr>
      <vt:lpstr>БЮДЖЕТ БОЖКОВСКОГО СЕЛЬСКОГО ПОСЕЛЕНИЯ  КРАСНОСУЛИНСКОГО РАЙОНА  НА 2016 ГОД </vt:lpstr>
      <vt:lpstr>БЮДЖЕТ НА 2016 ГОД  НАПРАВЛЕН НА РЕШЕНИЕ СЛЕДУЮЩИХ КЛЮЧЕВЫХ ЗАДАЧ:</vt:lpstr>
      <vt:lpstr>ОСНОВНЫЕ ПАРАМЕТРЫ БЮДЖЕТА Божковского сельского ПОСЕЛЕНИЯ   Красносулинского района  НА 2016 ГОД</vt:lpstr>
      <vt:lpstr>Динамика Собственных доходов бюджета Божковского сельского  поселения Красносулинского района</vt:lpstr>
      <vt:lpstr>СТРУКТУРА поступления бюджет образующих  налогов в бюджет Божковского сельского  ПОСЕЛЕНИЯ Красносулинского района</vt:lpstr>
      <vt:lpstr>Расходы бюджета Божковского сельского  ПОСЕЛЕНИЯ Красносулинского района в 2016 году</vt:lpstr>
      <vt:lpstr>БЕЗВОЗМЕЗДНЫЕ ПОСТУПЛЕНИЯ из бюджетов разных уровней</vt:lpstr>
      <vt:lpstr>Объем бюджетных ассигнаций на реализацию программ в 2014-2016 годы</vt:lpstr>
      <vt:lpstr>Динамика поступлений Земельного налога в части бюджета Божковского сельского поселения</vt:lpstr>
      <vt:lpstr>Структура доходов от уплаты акцизов на нефтепродукты в бюджет Божковского сельского поселения в 2016 году </vt:lpstr>
      <vt:lpstr>Слайд 13</vt:lpstr>
      <vt:lpstr>Слайд 14</vt:lpstr>
      <vt:lpstr>Расходы бюджета Божковского сельского поселения,  формируемые в рамках муниципальных программ Божковского сельского поселения, и непрограммные расходы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ГУКОВО-ГНИЛУШЕВСКОГО СЕЛЬСКОГО ПОСЕЛЕНИЯ КРАСНОСУЛИНСКОГО РАЙОНА НА 2014 ГОД  И НА ПЛАНОВЫЙ ПЕРИОД 2015 И 2016 ГОДОВ</dc:title>
  <dc:creator>Пользователь</dc:creator>
  <cp:lastModifiedBy>User</cp:lastModifiedBy>
  <cp:revision>244</cp:revision>
  <dcterms:created xsi:type="dcterms:W3CDTF">2014-05-07T10:42:58Z</dcterms:created>
  <dcterms:modified xsi:type="dcterms:W3CDTF">2016-02-12T08:27:19Z</dcterms:modified>
</cp:coreProperties>
</file>