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notesMasterIdLst>
    <p:notesMasterId r:id="rId25"/>
  </p:notesMasterIdLst>
  <p:sldIdLst>
    <p:sldId id="273" r:id="rId2"/>
    <p:sldId id="278" r:id="rId3"/>
    <p:sldId id="256" r:id="rId4"/>
    <p:sldId id="265" r:id="rId5"/>
    <p:sldId id="284" r:id="rId6"/>
    <p:sldId id="285" r:id="rId7"/>
    <p:sldId id="266" r:id="rId8"/>
    <p:sldId id="261" r:id="rId9"/>
    <p:sldId id="286" r:id="rId10"/>
    <p:sldId id="287" r:id="rId11"/>
    <p:sldId id="283" r:id="rId12"/>
    <p:sldId id="288" r:id="rId13"/>
    <p:sldId id="289" r:id="rId14"/>
    <p:sldId id="262" r:id="rId15"/>
    <p:sldId id="282" r:id="rId16"/>
    <p:sldId id="269" r:id="rId17"/>
    <p:sldId id="277" r:id="rId18"/>
    <p:sldId id="290" r:id="rId19"/>
    <p:sldId id="291" r:id="rId20"/>
    <p:sldId id="279" r:id="rId21"/>
    <p:sldId id="292" r:id="rId22"/>
    <p:sldId id="293" r:id="rId23"/>
    <p:sldId id="29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38380A2-FDF3-4109-B98E-473CF405595A}">
          <p14:sldIdLst>
            <p14:sldId id="273"/>
            <p14:sldId id="278"/>
            <p14:sldId id="256"/>
            <p14:sldId id="265"/>
            <p14:sldId id="284"/>
            <p14:sldId id="285"/>
            <p14:sldId id="266"/>
            <p14:sldId id="261"/>
            <p14:sldId id="286"/>
            <p14:sldId id="287"/>
            <p14:sldId id="283"/>
            <p14:sldId id="288"/>
            <p14:sldId id="289"/>
            <p14:sldId id="262"/>
            <p14:sldId id="282"/>
            <p14:sldId id="269"/>
            <p14:sldId id="277"/>
            <p14:sldId id="290"/>
            <p14:sldId id="291"/>
            <p14:sldId id="279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7FC"/>
    <a:srgbClr val="FF99FF"/>
    <a:srgbClr val="FFCC00"/>
    <a:srgbClr val="FFFF99"/>
    <a:srgbClr val="FFCCFF"/>
    <a:srgbClr val="7DD7F7"/>
    <a:srgbClr val="99FF33"/>
    <a:srgbClr val="FFCC66"/>
    <a:srgbClr val="83812B"/>
    <a:srgbClr val="8F1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85817" autoAdjust="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1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802447876161908"/>
          <c:w val="0.99703209206262855"/>
          <c:h val="0.685280510670284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11 718,6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13 273,5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16 654,4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010849432030331E-2"/>
                  <c:y val="-2.177398670380935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13 752,1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14655,0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10045,4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7825997475690312E-3"/>
                  <c:y val="-6.5321960111428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 </c:v>
                </c:pt>
                <c:pt idx="4">
                  <c:v>2016 г. </c:v>
                </c:pt>
                <c:pt idx="5">
                  <c:v>2017 г.</c:v>
                </c:pt>
                <c:pt idx="6">
                  <c:v>2018 г.</c:v>
                </c:pt>
                <c:pt idx="7">
                  <c:v>2019 г.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11718.6</c:v>
                </c:pt>
                <c:pt idx="1">
                  <c:v>13273.5</c:v>
                </c:pt>
                <c:pt idx="2">
                  <c:v>16654.400000000001</c:v>
                </c:pt>
                <c:pt idx="3">
                  <c:v>13752.1</c:v>
                </c:pt>
                <c:pt idx="4">
                  <c:v>14655</c:v>
                </c:pt>
                <c:pt idx="5">
                  <c:v>10045.4</c:v>
                </c:pt>
                <c:pt idx="6">
                  <c:v>10112.200000000001</c:v>
                </c:pt>
                <c:pt idx="7">
                  <c:v>10433.6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4010752"/>
        <c:axId val="240836240"/>
        <c:axId val="0"/>
      </c:bar3DChart>
      <c:catAx>
        <c:axId val="23401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0836240"/>
        <c:crosses val="autoZero"/>
        <c:auto val="1"/>
        <c:lblAlgn val="ctr"/>
        <c:lblOffset val="100"/>
        <c:noMultiLvlLbl val="0"/>
      </c:catAx>
      <c:valAx>
        <c:axId val="24083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34010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860979927549027"/>
          <c:y val="0.11104733218942751"/>
          <c:w val="0.21965000245874319"/>
          <c:h val="5.929159448675798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17097.599999999999</c:v>
                </c:pt>
                <c:pt idx="1">
                  <c:v>12205.7</c:v>
                </c:pt>
                <c:pt idx="2">
                  <c:v>10285.700000000001</c:v>
                </c:pt>
                <c:pt idx="3">
                  <c:v>10607.1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45503560"/>
        <c:axId val="245583920"/>
      </c:barChart>
      <c:catAx>
        <c:axId val="2455035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245583920"/>
        <c:crosses val="autoZero"/>
        <c:auto val="1"/>
        <c:lblAlgn val="ctr"/>
        <c:lblOffset val="100"/>
        <c:noMultiLvlLbl val="0"/>
      </c:catAx>
      <c:valAx>
        <c:axId val="24558392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245503560"/>
        <c:crosses val="autoZero"/>
        <c:crossBetween val="between"/>
      </c:valAx>
      <c:spPr>
        <a:solidFill>
          <a:schemeClr val="tx2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c:spPr>
    </c:plotArea>
    <c:legend>
      <c:legendPos val="r"/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10045,4 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133091693515537E-2"/>
          <c:y val="0.18127711639543675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9FF33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8F1D69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69,2%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2865977854428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Штрафы, санкции, возмещение ущерба</c:v>
                </c:pt>
                <c:pt idx="2">
                  <c:v>налоги на совокупный доход</c:v>
                </c:pt>
                <c:pt idx="3">
                  <c:v>Налог на имущество 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6951.7</c:v>
                </c:pt>
                <c:pt idx="1">
                  <c:v>72</c:v>
                </c:pt>
                <c:pt idx="2">
                  <c:v>161.69999999999999</c:v>
                </c:pt>
                <c:pt idx="3">
                  <c:v>527.70000000000005</c:v>
                </c:pt>
                <c:pt idx="4">
                  <c:v>2258.4</c:v>
                </c:pt>
                <c:pt idx="5">
                  <c:v>73.900000000000006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7.77321639586947E-2"/>
          <c:w val="0.35854118060956192"/>
          <c:h val="0.86801322219609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10112,2 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133091693515537E-2"/>
          <c:y val="0.18127711639543675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rgbClr val="99FF33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8F1D69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74,5%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2865977854428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Штрафы, санкции, возмещение ущерба</c:v>
                </c:pt>
                <c:pt idx="2">
                  <c:v>налоги на совокупный доход</c:v>
                </c:pt>
                <c:pt idx="3">
                  <c:v>Налог на имущество 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7528.7</c:v>
                </c:pt>
                <c:pt idx="1">
                  <c:v>75.2</c:v>
                </c:pt>
                <c:pt idx="2">
                  <c:v>169</c:v>
                </c:pt>
                <c:pt idx="3">
                  <c:v>427.1</c:v>
                </c:pt>
                <c:pt idx="4">
                  <c:v>1834.9</c:v>
                </c:pt>
                <c:pt idx="5">
                  <c:v>77.3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7.77321639586947E-2"/>
          <c:w val="0.35854118060956192"/>
          <c:h val="0.86801322219609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10433,6 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133091693515537E-2"/>
          <c:y val="0.18127711639543675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rgbClr val="99FF33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8F1D69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75,1%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2865977854428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Штрафы, санкции, возмещение ущерба</c:v>
                </c:pt>
                <c:pt idx="2">
                  <c:v>налоги на совокупный доход</c:v>
                </c:pt>
                <c:pt idx="3">
                  <c:v>Налог на имущество 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7837.4</c:v>
                </c:pt>
                <c:pt idx="1">
                  <c:v>78.2</c:v>
                </c:pt>
                <c:pt idx="2">
                  <c:v>169</c:v>
                </c:pt>
                <c:pt idx="3">
                  <c:v>427.1</c:v>
                </c:pt>
                <c:pt idx="4">
                  <c:v>1834.9</c:v>
                </c:pt>
                <c:pt idx="5">
                  <c:v>80.3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7.77321639586947E-2"/>
          <c:w val="0.35854118060956192"/>
          <c:h val="0.86801322219609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12205,7тыс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012068103544056E-2"/>
          <c:y val="0.16982456494732909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FFCC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42,7%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2865977854437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17,7%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 , кинемотография</c:v>
                </c:pt>
                <c:pt idx="5">
                  <c:v>Национальная оборона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  <c:pt idx="8">
                  <c:v>Образование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5217.3999999999996</c:v>
                </c:pt>
                <c:pt idx="1">
                  <c:v>55.2</c:v>
                </c:pt>
                <c:pt idx="2" formatCode="0.0">
                  <c:v>1655.4</c:v>
                </c:pt>
                <c:pt idx="3">
                  <c:v>1864.6</c:v>
                </c:pt>
                <c:pt idx="4">
                  <c:v>3011.8</c:v>
                </c:pt>
                <c:pt idx="5">
                  <c:v>173.3</c:v>
                </c:pt>
                <c:pt idx="6">
                  <c:v>100</c:v>
                </c:pt>
                <c:pt idx="7">
                  <c:v>108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8"/>
        <c:delete val="1"/>
      </c:legendEntry>
      <c:layout>
        <c:manualLayout>
          <c:xMode val="edge"/>
          <c:yMode val="edge"/>
          <c:x val="0.60765470503277463"/>
          <c:y val="7.7732163958694714E-2"/>
          <c:w val="0.35854118060956192"/>
          <c:h val="0.868013222196093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10285,7 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012068103544056E-2"/>
          <c:y val="0.16982456494732909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FFCC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2865977854437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17,7%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Жилищно-коммунальное хозяйство</c:v>
                </c:pt>
                <c:pt idx="3">
                  <c:v>Культура , кинемотография</c:v>
                </c:pt>
                <c:pt idx="4">
                  <c:v>Национальная оборона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Образование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5217.3999999999996</c:v>
                </c:pt>
                <c:pt idx="1">
                  <c:v>55.2</c:v>
                </c:pt>
                <c:pt idx="2">
                  <c:v>1864.6</c:v>
                </c:pt>
                <c:pt idx="3">
                  <c:v>2747.2</c:v>
                </c:pt>
                <c:pt idx="4">
                  <c:v>173.3</c:v>
                </c:pt>
                <c:pt idx="5">
                  <c:v>100</c:v>
                </c:pt>
                <c:pt idx="6">
                  <c:v>108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7.7732163958694714E-2"/>
          <c:w val="0.35854118060956192"/>
          <c:h val="0.868013222196093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10607,1тыс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012068103544056E-2"/>
          <c:y val="0.16982456494732909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FFCC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2865977854437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17,7%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Жилищно-коммунальное хозяйство</c:v>
                </c:pt>
                <c:pt idx="3">
                  <c:v>Культура , кинемотография</c:v>
                </c:pt>
                <c:pt idx="4">
                  <c:v>Национальная оборона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Образование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5323.7</c:v>
                </c:pt>
                <c:pt idx="1">
                  <c:v>55.2</c:v>
                </c:pt>
                <c:pt idx="2">
                  <c:v>1864.6</c:v>
                </c:pt>
                <c:pt idx="3">
                  <c:v>2962.3</c:v>
                </c:pt>
                <c:pt idx="4">
                  <c:v>173.3</c:v>
                </c:pt>
                <c:pt idx="5">
                  <c:v>100</c:v>
                </c:pt>
                <c:pt idx="6">
                  <c:v>108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7.7732163958694714E-2"/>
          <c:w val="0.35854118060956192"/>
          <c:h val="0.868013222196093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тыс. рублей</a:t>
            </a:r>
            <a:endParaRPr lang="ru-RU" sz="1200" dirty="0"/>
          </a:p>
        </c:rich>
      </c:tx>
      <c:layout>
        <c:manualLayout>
          <c:xMode val="edge"/>
          <c:yMode val="edge"/>
          <c:x val="0.83220625948968663"/>
          <c:y val="2.5195613185836494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prst="relaxedInset"/>
        </a:sp3d>
      </c:spPr>
    </c:sideWall>
    <c:backWall>
      <c:thickness val="0"/>
      <c:spPr>
        <a:solidFill>
          <a:schemeClr val="bg2">
            <a:lumMod val="90000"/>
          </a:schemeClr>
        </a:soli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4268154909194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1498,4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1273.7</c:v>
                </c:pt>
                <c:pt idx="2">
                  <c:v>700.7</c:v>
                </c:pt>
                <c:pt idx="3">
                  <c:v>1498.4</c:v>
                </c:pt>
                <c:pt idx="4">
                  <c:v>1655.4</c:v>
                </c:pt>
                <c:pt idx="5">
                  <c:v>173.5</c:v>
                </c:pt>
                <c:pt idx="6">
                  <c:v>173.5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6989400"/>
        <c:axId val="246989008"/>
        <c:axId val="0"/>
      </c:bar3DChart>
      <c:valAx>
        <c:axId val="246989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46989400"/>
        <c:crosses val="autoZero"/>
        <c:crossBetween val="between"/>
      </c:valAx>
      <c:catAx>
        <c:axId val="246989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6989008"/>
        <c:crosses val="autoZero"/>
        <c:auto val="1"/>
        <c:lblAlgn val="ctr"/>
        <c:lblOffset val="100"/>
        <c:noMultiLvlLbl val="0"/>
      </c:cat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тыс. рублей</a:t>
            </a:r>
            <a:endParaRPr lang="ru-RU" sz="1200" dirty="0"/>
          </a:p>
        </c:rich>
      </c:tx>
      <c:layout>
        <c:manualLayout>
          <c:xMode val="edge"/>
          <c:yMode val="edge"/>
          <c:x val="0.83220625948968663"/>
          <c:y val="2.5195613185836494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solidFill>
          <a:srgbClr val="FFCC00"/>
        </a:solidFill>
        <a:scene3d>
          <a:camera prst="orthographicFront"/>
          <a:lightRig rig="threePt" dir="t"/>
        </a:scene3d>
        <a:sp3d>
          <a:bevelT prst="relaxedInset"/>
        </a:sp3d>
      </c:spPr>
    </c:sideWall>
    <c:backWall>
      <c:thickness val="0"/>
      <c:spPr>
        <a:solidFill>
          <a:srgbClr val="FFCC00"/>
        </a:soli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4268154909194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14345,3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15310</c:v>
                </c:pt>
                <c:pt idx="2">
                  <c:v>11932.2</c:v>
                </c:pt>
                <c:pt idx="3">
                  <c:v>10012.200000000001</c:v>
                </c:pt>
                <c:pt idx="4">
                  <c:v>10333.6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5502776"/>
        <c:axId val="245502384"/>
        <c:axId val="0"/>
      </c:bar3DChart>
      <c:valAx>
        <c:axId val="245502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45502776"/>
        <c:crosses val="autoZero"/>
        <c:crossBetween val="between"/>
      </c:valAx>
      <c:catAx>
        <c:axId val="245502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5502384"/>
        <c:crosses val="autoZero"/>
        <c:auto val="1"/>
        <c:lblAlgn val="ctr"/>
        <c:lblOffset val="100"/>
        <c:noMultiLvlLbl val="0"/>
      </c:cat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19614-0816-4DCF-8846-829A791045F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910B40-CFCE-43A5-98C0-C0D78B9AF79D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Основа формирования бюджета Божковского сельского поселения Красносулинского района  на 2017 -2019 года</a:t>
          </a:r>
          <a:endParaRPr lang="ru-RU" sz="1400" dirty="0">
            <a:solidFill>
              <a:srgbClr val="FFFF00"/>
            </a:solidFill>
          </a:endParaRPr>
        </a:p>
      </dgm:t>
    </dgm:pt>
    <dgm:pt modelId="{3ADAE63B-D52F-4A36-896D-8D1578E93D69}" type="parTrans" cxnId="{0FD40C95-4E95-4AD5-BEEB-601A626BEECF}">
      <dgm:prSet/>
      <dgm:spPr/>
      <dgm:t>
        <a:bodyPr/>
        <a:lstStyle/>
        <a:p>
          <a:endParaRPr lang="ru-RU"/>
        </a:p>
      </dgm:t>
    </dgm:pt>
    <dgm:pt modelId="{97A49AE3-56B9-47F7-9D12-65A6C53A4F4B}" type="sibTrans" cxnId="{0FD40C95-4E95-4AD5-BEEB-601A626BEECF}">
      <dgm:prSet/>
      <dgm:spPr/>
      <dgm:t>
        <a:bodyPr/>
        <a:lstStyle/>
        <a:p>
          <a:endParaRPr lang="ru-RU"/>
        </a:p>
      </dgm:t>
    </dgm:pt>
    <dgm:pt modelId="{8D8C178B-1511-4F97-B7F6-231CDD2AE3D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Муниципальные программы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err="1" smtClean="0"/>
            <a:t>Божковского</a:t>
          </a:r>
          <a:r>
            <a:rPr lang="ru-RU" sz="1400" dirty="0" smtClean="0"/>
            <a:t> сельского поселения</a:t>
          </a:r>
        </a:p>
      </dgm:t>
    </dgm:pt>
    <dgm:pt modelId="{08E7772E-888E-4FB8-9EC4-045EE5EFC533}" type="parTrans" cxnId="{CA5B8A79-CE89-49D1-BF20-62AB064FB204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E144B18-5ABE-40E8-BF13-89B4D0CE2793}" type="sibTrans" cxnId="{CA5B8A79-CE89-49D1-BF20-62AB064FB204}">
      <dgm:prSet/>
      <dgm:spPr/>
      <dgm:t>
        <a:bodyPr/>
        <a:lstStyle/>
        <a:p>
          <a:endParaRPr lang="ru-RU"/>
        </a:p>
      </dgm:t>
    </dgm:pt>
    <dgm:pt modelId="{E6B5A68B-8C37-4E71-B58A-402E6E21055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400" dirty="0" smtClean="0"/>
            <a:t>Основные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400" dirty="0" smtClean="0"/>
            <a:t>направления бюджетной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400" dirty="0" smtClean="0"/>
            <a:t>и налоговой политики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400" dirty="0" smtClean="0"/>
            <a:t>Ростовской области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400" dirty="0" smtClean="0"/>
            <a:t>на 2017-2019 годы</a:t>
          </a:r>
          <a:endParaRPr lang="ru-RU" sz="1200" dirty="0" smtClean="0"/>
        </a:p>
      </dgm:t>
    </dgm:pt>
    <dgm:pt modelId="{09BCBDED-C5C6-4817-93C0-55F8B22C2C66}" type="parTrans" cxnId="{21B155A9-B28F-4974-A24A-DCE430DD846C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8B8C1BE-866F-4D59-9890-58BC89C74B69}" type="sibTrans" cxnId="{21B155A9-B28F-4974-A24A-DCE430DD846C}">
      <dgm:prSet/>
      <dgm:spPr/>
      <dgm:t>
        <a:bodyPr/>
        <a:lstStyle/>
        <a:p>
          <a:endParaRPr lang="ru-RU"/>
        </a:p>
      </dgm:t>
    </dgm:pt>
    <dgm:pt modelId="{5AC202AE-53A5-4E2C-A93A-F0800F8D787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Прогноз социально-экономического развития Божковского сельского поселения на 2017-2019 годы</a:t>
          </a:r>
          <a:endParaRPr lang="ru-RU" sz="1200" dirty="0"/>
        </a:p>
      </dgm:t>
    </dgm:pt>
    <dgm:pt modelId="{8BA43A16-28C9-401B-A6E7-DECD00162023}" type="sibTrans" cxnId="{F38942EF-A84D-4896-AA4F-1E53C1E131E7}">
      <dgm:prSet/>
      <dgm:spPr/>
      <dgm:t>
        <a:bodyPr/>
        <a:lstStyle/>
        <a:p>
          <a:endParaRPr lang="ru-RU"/>
        </a:p>
      </dgm:t>
    </dgm:pt>
    <dgm:pt modelId="{D7716A57-613D-491E-BCD8-63034BD98166}" type="parTrans" cxnId="{F38942EF-A84D-4896-AA4F-1E53C1E131E7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9C24547-62AD-420B-8D62-B342BDD58DF8}" type="pres">
      <dgm:prSet presAssocID="{7DC19614-0816-4DCF-8846-829A791045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DE3AE0-CC39-40DA-9D37-C500C92E8B4B}" type="pres">
      <dgm:prSet presAssocID="{54910B40-CFCE-43A5-98C0-C0D78B9AF79D}" presName="centerShape" presStyleLbl="node0" presStyleIdx="0" presStyleCnt="1" custScaleX="146825" custScaleY="103853" custLinFactNeighborX="2579" custLinFactNeighborY="-10834"/>
      <dgm:spPr/>
      <dgm:t>
        <a:bodyPr/>
        <a:lstStyle/>
        <a:p>
          <a:endParaRPr lang="ru-RU"/>
        </a:p>
      </dgm:t>
    </dgm:pt>
    <dgm:pt modelId="{4A268C89-52CA-47A8-A19A-D776CC5FC97B}" type="pres">
      <dgm:prSet presAssocID="{08E7772E-888E-4FB8-9EC4-045EE5EFC533}" presName="parTrans" presStyleLbl="sibTrans2D1" presStyleIdx="0" presStyleCnt="3" custAng="10655030" custScaleX="167240" custScaleY="72243"/>
      <dgm:spPr/>
      <dgm:t>
        <a:bodyPr/>
        <a:lstStyle/>
        <a:p>
          <a:endParaRPr lang="ru-RU"/>
        </a:p>
      </dgm:t>
    </dgm:pt>
    <dgm:pt modelId="{249137EF-4942-43A7-B9B8-E5A758170262}" type="pres">
      <dgm:prSet presAssocID="{08E7772E-888E-4FB8-9EC4-045EE5EFC53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D29C0C8-252C-4E48-84EB-3D55CC087B72}" type="pres">
      <dgm:prSet presAssocID="{8D8C178B-1511-4F97-B7F6-231CDD2AE3DB}" presName="node" presStyleLbl="node1" presStyleIdx="0" presStyleCnt="3" custScaleX="172371" custScaleY="107570" custRadScaleRad="139949" custRadScaleInc="86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C38BC-974C-434B-B345-8BD53F0A2C9B}" type="pres">
      <dgm:prSet presAssocID="{D7716A57-613D-491E-BCD8-63034BD98166}" presName="parTrans" presStyleLbl="sibTrans2D1" presStyleIdx="1" presStyleCnt="3" custAng="10796596" custScaleX="164228" custScaleY="64752"/>
      <dgm:spPr/>
      <dgm:t>
        <a:bodyPr/>
        <a:lstStyle/>
        <a:p>
          <a:endParaRPr lang="ru-RU"/>
        </a:p>
      </dgm:t>
    </dgm:pt>
    <dgm:pt modelId="{F44AAD24-7041-47DD-888F-7692A9726840}" type="pres">
      <dgm:prSet presAssocID="{D7716A57-613D-491E-BCD8-63034BD9816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BBB9306-6579-44F3-BA3A-EAAB229E5B69}" type="pres">
      <dgm:prSet presAssocID="{5AC202AE-53A5-4E2C-A93A-F0800F8D7875}" presName="node" presStyleLbl="node1" presStyleIdx="1" presStyleCnt="3" custScaleX="194855" custScaleY="123201" custRadScaleRad="122965" custRadScaleInc="213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2CC71-2845-43AC-ACA3-789A3D13FB05}" type="pres">
      <dgm:prSet presAssocID="{09BCBDED-C5C6-4817-93C0-55F8B22C2C66}" presName="parTrans" presStyleLbl="sibTrans2D1" presStyleIdx="2" presStyleCnt="3" custAng="10755805" custScaleX="199261" custScaleY="64751"/>
      <dgm:spPr/>
      <dgm:t>
        <a:bodyPr/>
        <a:lstStyle/>
        <a:p>
          <a:endParaRPr lang="ru-RU"/>
        </a:p>
      </dgm:t>
    </dgm:pt>
    <dgm:pt modelId="{22B64EBA-6FC0-4254-BA92-12A4C3F04FED}" type="pres">
      <dgm:prSet presAssocID="{09BCBDED-C5C6-4817-93C0-55F8B22C2C6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506DD85-7309-4FF5-AE77-8120451C8BBE}" type="pres">
      <dgm:prSet presAssocID="{E6B5A68B-8C37-4E71-B58A-402E6E21055B}" presName="node" presStyleLbl="node1" presStyleIdx="2" presStyleCnt="3" custScaleX="178298" custScaleY="125377" custRadScaleRad="149196" custRadScaleInc="106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8942EF-A84D-4896-AA4F-1E53C1E131E7}" srcId="{54910B40-CFCE-43A5-98C0-C0D78B9AF79D}" destId="{5AC202AE-53A5-4E2C-A93A-F0800F8D7875}" srcOrd="1" destOrd="0" parTransId="{D7716A57-613D-491E-BCD8-63034BD98166}" sibTransId="{8BA43A16-28C9-401B-A6E7-DECD00162023}"/>
    <dgm:cxn modelId="{87ED450E-6CA5-44F7-8367-BD32BD503A9D}" type="presOf" srcId="{E6B5A68B-8C37-4E71-B58A-402E6E21055B}" destId="{A506DD85-7309-4FF5-AE77-8120451C8BBE}" srcOrd="0" destOrd="0" presId="urn:microsoft.com/office/officeart/2005/8/layout/radial5"/>
    <dgm:cxn modelId="{96F4262C-4B36-4167-B5B5-AD75E2B5A899}" type="presOf" srcId="{09BCBDED-C5C6-4817-93C0-55F8B22C2C66}" destId="{22B64EBA-6FC0-4254-BA92-12A4C3F04FED}" srcOrd="1" destOrd="0" presId="urn:microsoft.com/office/officeart/2005/8/layout/radial5"/>
    <dgm:cxn modelId="{E523E229-268B-45C2-9316-FE985C19B8A9}" type="presOf" srcId="{D7716A57-613D-491E-BCD8-63034BD98166}" destId="{B96C38BC-974C-434B-B345-8BD53F0A2C9B}" srcOrd="0" destOrd="0" presId="urn:microsoft.com/office/officeart/2005/8/layout/radial5"/>
    <dgm:cxn modelId="{6A1C8715-7563-4FDA-8549-63E6E87241D9}" type="presOf" srcId="{08E7772E-888E-4FB8-9EC4-045EE5EFC533}" destId="{249137EF-4942-43A7-B9B8-E5A758170262}" srcOrd="1" destOrd="0" presId="urn:microsoft.com/office/officeart/2005/8/layout/radial5"/>
    <dgm:cxn modelId="{4C0C6F0D-FCE1-48E7-9FF8-D9AE7167F615}" type="presOf" srcId="{09BCBDED-C5C6-4817-93C0-55F8B22C2C66}" destId="{B4E2CC71-2845-43AC-ACA3-789A3D13FB05}" srcOrd="0" destOrd="0" presId="urn:microsoft.com/office/officeart/2005/8/layout/radial5"/>
    <dgm:cxn modelId="{3F0F966B-3D4C-4758-9A14-5D17D8C95318}" type="presOf" srcId="{08E7772E-888E-4FB8-9EC4-045EE5EFC533}" destId="{4A268C89-52CA-47A8-A19A-D776CC5FC97B}" srcOrd="0" destOrd="0" presId="urn:microsoft.com/office/officeart/2005/8/layout/radial5"/>
    <dgm:cxn modelId="{CA5B8A79-CE89-49D1-BF20-62AB064FB204}" srcId="{54910B40-CFCE-43A5-98C0-C0D78B9AF79D}" destId="{8D8C178B-1511-4F97-B7F6-231CDD2AE3DB}" srcOrd="0" destOrd="0" parTransId="{08E7772E-888E-4FB8-9EC4-045EE5EFC533}" sibTransId="{CE144B18-5ABE-40E8-BF13-89B4D0CE2793}"/>
    <dgm:cxn modelId="{21B155A9-B28F-4974-A24A-DCE430DD846C}" srcId="{54910B40-CFCE-43A5-98C0-C0D78B9AF79D}" destId="{E6B5A68B-8C37-4E71-B58A-402E6E21055B}" srcOrd="2" destOrd="0" parTransId="{09BCBDED-C5C6-4817-93C0-55F8B22C2C66}" sibTransId="{48B8C1BE-866F-4D59-9890-58BC89C74B69}"/>
    <dgm:cxn modelId="{54A6AF23-E6B6-4D07-80DF-0F857F6C54FC}" type="presOf" srcId="{8D8C178B-1511-4F97-B7F6-231CDD2AE3DB}" destId="{7D29C0C8-252C-4E48-84EB-3D55CC087B72}" srcOrd="0" destOrd="0" presId="urn:microsoft.com/office/officeart/2005/8/layout/radial5"/>
    <dgm:cxn modelId="{A9CC58DB-8D9A-4059-84E6-0DCC33C8E820}" type="presOf" srcId="{54910B40-CFCE-43A5-98C0-C0D78B9AF79D}" destId="{90DE3AE0-CC39-40DA-9D37-C500C92E8B4B}" srcOrd="0" destOrd="0" presId="urn:microsoft.com/office/officeart/2005/8/layout/radial5"/>
    <dgm:cxn modelId="{BE51D872-B853-4ADB-A11F-6A8511D99850}" type="presOf" srcId="{D7716A57-613D-491E-BCD8-63034BD98166}" destId="{F44AAD24-7041-47DD-888F-7692A9726840}" srcOrd="1" destOrd="0" presId="urn:microsoft.com/office/officeart/2005/8/layout/radial5"/>
    <dgm:cxn modelId="{E9226BAB-7AD5-4CE3-B1ED-7326EB03C935}" type="presOf" srcId="{7DC19614-0816-4DCF-8846-829A791045F1}" destId="{C9C24547-62AD-420B-8D62-B342BDD58DF8}" srcOrd="0" destOrd="0" presId="urn:microsoft.com/office/officeart/2005/8/layout/radial5"/>
    <dgm:cxn modelId="{0FD40C95-4E95-4AD5-BEEB-601A626BEECF}" srcId="{7DC19614-0816-4DCF-8846-829A791045F1}" destId="{54910B40-CFCE-43A5-98C0-C0D78B9AF79D}" srcOrd="0" destOrd="0" parTransId="{3ADAE63B-D52F-4A36-896D-8D1578E93D69}" sibTransId="{97A49AE3-56B9-47F7-9D12-65A6C53A4F4B}"/>
    <dgm:cxn modelId="{E01E00D0-DFCE-408B-98CD-C54B14E657A1}" type="presOf" srcId="{5AC202AE-53A5-4E2C-A93A-F0800F8D7875}" destId="{4BBB9306-6579-44F3-BA3A-EAAB229E5B69}" srcOrd="0" destOrd="0" presId="urn:microsoft.com/office/officeart/2005/8/layout/radial5"/>
    <dgm:cxn modelId="{306E9885-1E4C-433D-9A78-0F307C8D1B6B}" type="presParOf" srcId="{C9C24547-62AD-420B-8D62-B342BDD58DF8}" destId="{90DE3AE0-CC39-40DA-9D37-C500C92E8B4B}" srcOrd="0" destOrd="0" presId="urn:microsoft.com/office/officeart/2005/8/layout/radial5"/>
    <dgm:cxn modelId="{7D72FFEE-004D-40B2-AE7B-0D72CE28F75C}" type="presParOf" srcId="{C9C24547-62AD-420B-8D62-B342BDD58DF8}" destId="{4A268C89-52CA-47A8-A19A-D776CC5FC97B}" srcOrd="1" destOrd="0" presId="urn:microsoft.com/office/officeart/2005/8/layout/radial5"/>
    <dgm:cxn modelId="{2DE96F87-C346-44AD-B364-7DB65BB3BA00}" type="presParOf" srcId="{4A268C89-52CA-47A8-A19A-D776CC5FC97B}" destId="{249137EF-4942-43A7-B9B8-E5A758170262}" srcOrd="0" destOrd="0" presId="urn:microsoft.com/office/officeart/2005/8/layout/radial5"/>
    <dgm:cxn modelId="{CFCAD333-DD12-4AC1-8FE2-111405320DE4}" type="presParOf" srcId="{C9C24547-62AD-420B-8D62-B342BDD58DF8}" destId="{7D29C0C8-252C-4E48-84EB-3D55CC087B72}" srcOrd="2" destOrd="0" presId="urn:microsoft.com/office/officeart/2005/8/layout/radial5"/>
    <dgm:cxn modelId="{7EA3CCC5-2C90-4AFB-BCAC-BC782C96A917}" type="presParOf" srcId="{C9C24547-62AD-420B-8D62-B342BDD58DF8}" destId="{B96C38BC-974C-434B-B345-8BD53F0A2C9B}" srcOrd="3" destOrd="0" presId="urn:microsoft.com/office/officeart/2005/8/layout/radial5"/>
    <dgm:cxn modelId="{BC08861B-ED2F-4793-9BBE-9B07066213B8}" type="presParOf" srcId="{B96C38BC-974C-434B-B345-8BD53F0A2C9B}" destId="{F44AAD24-7041-47DD-888F-7692A9726840}" srcOrd="0" destOrd="0" presId="urn:microsoft.com/office/officeart/2005/8/layout/radial5"/>
    <dgm:cxn modelId="{791C2149-68AB-4958-9422-67E522D5E87F}" type="presParOf" srcId="{C9C24547-62AD-420B-8D62-B342BDD58DF8}" destId="{4BBB9306-6579-44F3-BA3A-EAAB229E5B69}" srcOrd="4" destOrd="0" presId="urn:microsoft.com/office/officeart/2005/8/layout/radial5"/>
    <dgm:cxn modelId="{45200C39-7513-4DD8-AC75-87D4732A58FE}" type="presParOf" srcId="{C9C24547-62AD-420B-8D62-B342BDD58DF8}" destId="{B4E2CC71-2845-43AC-ACA3-789A3D13FB05}" srcOrd="5" destOrd="0" presId="urn:microsoft.com/office/officeart/2005/8/layout/radial5"/>
    <dgm:cxn modelId="{8469F9F2-39F8-459E-8465-DBB2CC6191F8}" type="presParOf" srcId="{B4E2CC71-2845-43AC-ACA3-789A3D13FB05}" destId="{22B64EBA-6FC0-4254-BA92-12A4C3F04FED}" srcOrd="0" destOrd="0" presId="urn:microsoft.com/office/officeart/2005/8/layout/radial5"/>
    <dgm:cxn modelId="{15C0F4AB-04E7-4A85-8073-4D0CA7FB445E}" type="presParOf" srcId="{C9C24547-62AD-420B-8D62-B342BDD58DF8}" destId="{A506DD85-7309-4FF5-AE77-8120451C8BBE}" srcOrd="6" destOrd="0" presId="urn:microsoft.com/office/officeart/2005/8/layout/radial5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9C900-7787-48FB-9D77-8484C0A8A3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CC8B0-1983-41BD-882C-3439ED21E6C1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Всего 11932,2тыс. рублей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9A325E56-3377-4970-8D84-BE4389E780CC}" type="parTrans" cxnId="{E0CDC42E-5AC0-48EE-AA27-EA6AADBBB2C1}">
      <dgm:prSet/>
      <dgm:spPr/>
      <dgm:t>
        <a:bodyPr/>
        <a:lstStyle/>
        <a:p>
          <a:endParaRPr lang="ru-RU"/>
        </a:p>
      </dgm:t>
    </dgm:pt>
    <dgm:pt modelId="{2A15DA79-5860-4CDE-A9F6-D911B73D9459}" type="sibTrans" cxnId="{E0CDC42E-5AC0-48EE-AA27-EA6AADBBB2C1}">
      <dgm:prSet/>
      <dgm:spPr/>
      <dgm:t>
        <a:bodyPr/>
        <a:lstStyle/>
        <a:p>
          <a:endParaRPr lang="ru-RU"/>
        </a:p>
      </dgm:t>
    </dgm:pt>
    <dgm:pt modelId="{3F27266E-7FDF-4C98-BDCB-132B3AEAB756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 anchor="ctr"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транспортной </a:t>
          </a:r>
          <a:r>
            <a:rPr lang="ru-RU" sz="14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систеиы</a:t>
          </a:r>
          <a:endParaRPr lang="ru-RU" sz="14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1655,4 тыс. рублей</a:t>
          </a:r>
        </a:p>
        <a:p>
          <a:endParaRPr lang="ru-RU" sz="1600" dirty="0"/>
        </a:p>
      </dgm:t>
    </dgm:pt>
    <dgm:pt modelId="{6B082A24-80F2-4868-83F6-5EF5359612C6}" type="parTrans" cxnId="{7C8163AB-F629-43D3-AF13-09CCB37FC78B}">
      <dgm:prSet/>
      <dgm:spPr/>
      <dgm:t>
        <a:bodyPr/>
        <a:lstStyle/>
        <a:p>
          <a:endParaRPr lang="ru-RU"/>
        </a:p>
      </dgm:t>
    </dgm:pt>
    <dgm:pt modelId="{1B0FAA62-4E02-4FEE-A3E7-C49FF1AF22A5}" type="sibTrans" cxnId="{7C8163AB-F629-43D3-AF13-09CCB37FC78B}">
      <dgm:prSet/>
      <dgm:spPr/>
      <dgm:t>
        <a:bodyPr/>
        <a:lstStyle/>
        <a:p>
          <a:endParaRPr lang="ru-RU"/>
        </a:p>
      </dgm:t>
    </dgm:pt>
    <dgm:pt modelId="{431CFCAB-EC68-4F42-8790-3AFB3BA106B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Муниципальная политика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248,0 тыс. рублей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EDEE688D-E571-40BA-B131-B9A712C06B9D}" type="parTrans" cxnId="{DA021E22-3951-4E45-A9CA-9687CA89F5EE}">
      <dgm:prSet/>
      <dgm:spPr/>
      <dgm:t>
        <a:bodyPr/>
        <a:lstStyle/>
        <a:p>
          <a:endParaRPr lang="ru-RU"/>
        </a:p>
      </dgm:t>
    </dgm:pt>
    <dgm:pt modelId="{270558E9-831D-4B36-8E22-C6BFE7A296C6}" type="sibTrans" cxnId="{DA021E22-3951-4E45-A9CA-9687CA89F5EE}">
      <dgm:prSet/>
      <dgm:spPr/>
      <dgm:t>
        <a:bodyPr/>
        <a:lstStyle/>
        <a:p>
          <a:endParaRPr lang="ru-RU"/>
        </a:p>
      </dgm:t>
    </dgm:pt>
    <dgm:pt modelId="{A01B82FD-AF69-4D93-827B-78B74233BFB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Развитие культуры, физической культуры и спорта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3111,8 тыс. рублей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C89C1B0D-1F00-47BA-A55E-2879C9AC934C}" type="parTrans" cxnId="{EBE5073B-850A-42AF-8651-7F0C4C332CDF}">
      <dgm:prSet/>
      <dgm:spPr/>
      <dgm:t>
        <a:bodyPr/>
        <a:lstStyle/>
        <a:p>
          <a:endParaRPr lang="ru-RU"/>
        </a:p>
      </dgm:t>
    </dgm:pt>
    <dgm:pt modelId="{0B1E03BA-0A16-485F-A0D7-D4FC7E649924}" type="sibTrans" cxnId="{EBE5073B-850A-42AF-8651-7F0C4C332CDF}">
      <dgm:prSet/>
      <dgm:spPr/>
      <dgm:t>
        <a:bodyPr/>
        <a:lstStyle/>
        <a:p>
          <a:endParaRPr lang="ru-RU"/>
        </a:p>
      </dgm:t>
    </dgm:pt>
    <dgm:pt modelId="{5D1AFD90-2AB0-44A2-8CC3-6280C4A9325A}">
      <dgm:prSet custT="1"/>
      <dgm:spPr>
        <a:solidFill>
          <a:srgbClr val="FFFF00"/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Управление муниципальными финансами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5008,2 тыс. рублей</a:t>
          </a:r>
        </a:p>
        <a:p>
          <a:endParaRPr lang="ru-RU" sz="1400" dirty="0"/>
        </a:p>
      </dgm:t>
    </dgm:pt>
    <dgm:pt modelId="{AB0F4D8D-3213-4B61-82EF-9AEBF7E734D2}" type="parTrans" cxnId="{36C8A795-6D6F-4A5E-A5E5-5954ADFD20FC}">
      <dgm:prSet/>
      <dgm:spPr/>
      <dgm:t>
        <a:bodyPr/>
        <a:lstStyle/>
        <a:p>
          <a:endParaRPr lang="ru-RU"/>
        </a:p>
      </dgm:t>
    </dgm:pt>
    <dgm:pt modelId="{401557BB-0466-4F2D-AFFB-E73920473D2E}" type="sibTrans" cxnId="{36C8A795-6D6F-4A5E-A5E5-5954ADFD20FC}">
      <dgm:prSet/>
      <dgm:spPr/>
      <dgm:t>
        <a:bodyPr/>
        <a:lstStyle/>
        <a:p>
          <a:endParaRPr lang="ru-RU"/>
        </a:p>
      </dgm:t>
    </dgm:pt>
    <dgm:pt modelId="{074C90A6-348D-47ED-B5EE-172A12F6E2C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55,2 тыс. рублей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50299067-D889-4A72-9742-ECF26188D52B}" type="parTrans" cxnId="{6AA539EF-248B-4782-BEF7-F464EBC4D2E9}">
      <dgm:prSet/>
      <dgm:spPr/>
      <dgm:t>
        <a:bodyPr/>
        <a:lstStyle/>
        <a:p>
          <a:endParaRPr lang="ru-RU"/>
        </a:p>
      </dgm:t>
    </dgm:pt>
    <dgm:pt modelId="{5415AC98-011A-45E6-847A-2EFA3CC4A6D5}" type="sibTrans" cxnId="{6AA539EF-248B-4782-BEF7-F464EBC4D2E9}">
      <dgm:prSet/>
      <dgm:spPr/>
      <dgm:t>
        <a:bodyPr/>
        <a:lstStyle/>
        <a:p>
          <a:endParaRPr lang="ru-RU"/>
        </a:p>
      </dgm:t>
    </dgm:pt>
    <dgm:pt modelId="{BF2B68B5-A2B1-45A1-B97F-96DCCCBADE00}">
      <dgm:prSet custT="1"/>
      <dgm:spPr>
        <a:solidFill>
          <a:srgbClr val="FF99FF"/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1853,6 тыс. рублей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0066CD48-B5CE-4F25-9A77-4BA8FE434D32}" type="parTrans" cxnId="{1152BD24-2160-494D-87A9-EEB99132C726}">
      <dgm:prSet/>
      <dgm:spPr/>
      <dgm:t>
        <a:bodyPr/>
        <a:lstStyle/>
        <a:p>
          <a:endParaRPr lang="ru-RU"/>
        </a:p>
      </dgm:t>
    </dgm:pt>
    <dgm:pt modelId="{E28557A3-A134-4AB1-B8EE-F47B197B45C7}" type="sibTrans" cxnId="{1152BD24-2160-494D-87A9-EEB99132C726}">
      <dgm:prSet/>
      <dgm:spPr/>
      <dgm:t>
        <a:bodyPr/>
        <a:lstStyle/>
        <a:p>
          <a:endParaRPr lang="ru-RU"/>
        </a:p>
      </dgm:t>
    </dgm:pt>
    <dgm:pt modelId="{5AF4B050-67AD-45EC-92F0-E34CF669D743}" type="pres">
      <dgm:prSet presAssocID="{9F29C900-7787-48FB-9D77-8484C0A8A3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7CC21-991B-4930-A77E-E36584A67069}" type="pres">
      <dgm:prSet presAssocID="{E18CC8B0-1983-41BD-882C-3439ED21E6C1}" presName="centerShape" presStyleLbl="node0" presStyleIdx="0" presStyleCnt="1" custScaleX="185467" custScaleY="70803" custLinFactNeighborX="717" custLinFactNeighborY="-3626"/>
      <dgm:spPr/>
      <dgm:t>
        <a:bodyPr/>
        <a:lstStyle/>
        <a:p>
          <a:endParaRPr lang="ru-RU"/>
        </a:p>
      </dgm:t>
    </dgm:pt>
    <dgm:pt modelId="{310A2786-ADFE-4CCE-8F5F-7EF8A337EF3A}" type="pres">
      <dgm:prSet presAssocID="{6B082A24-80F2-4868-83F6-5EF5359612C6}" presName="Name9" presStyleLbl="parChTrans1D2" presStyleIdx="0" presStyleCnt="6"/>
      <dgm:spPr/>
      <dgm:t>
        <a:bodyPr/>
        <a:lstStyle/>
        <a:p>
          <a:endParaRPr lang="ru-RU"/>
        </a:p>
      </dgm:t>
    </dgm:pt>
    <dgm:pt modelId="{B8BCA4EC-60DD-459D-ABC0-36E3FFEF5748}" type="pres">
      <dgm:prSet presAssocID="{6B082A24-80F2-4868-83F6-5EF5359612C6}" presName="connTx" presStyleLbl="parChTrans1D2" presStyleIdx="0" presStyleCnt="6"/>
      <dgm:spPr/>
      <dgm:t>
        <a:bodyPr/>
        <a:lstStyle/>
        <a:p>
          <a:endParaRPr lang="ru-RU"/>
        </a:p>
      </dgm:t>
    </dgm:pt>
    <dgm:pt modelId="{D29FBC3B-5E98-4B67-9042-9CE0EF9F5645}" type="pres">
      <dgm:prSet presAssocID="{3F27266E-7FDF-4C98-BDCB-132B3AEAB756}" presName="node" presStyleLbl="node1" presStyleIdx="0" presStyleCnt="6" custScaleX="183838" custScaleY="127972" custRadScaleRad="143142" custRadScaleInc="230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E4BE2-B7F9-4EDB-8550-0D5B061EC523}" type="pres">
      <dgm:prSet presAssocID="{EDEE688D-E571-40BA-B131-B9A712C06B9D}" presName="Name9" presStyleLbl="parChTrans1D2" presStyleIdx="1" presStyleCnt="6"/>
      <dgm:spPr/>
      <dgm:t>
        <a:bodyPr/>
        <a:lstStyle/>
        <a:p>
          <a:endParaRPr lang="ru-RU"/>
        </a:p>
      </dgm:t>
    </dgm:pt>
    <dgm:pt modelId="{8FC0FEE9-96D6-4AA5-B55D-B39E4F31F37A}" type="pres">
      <dgm:prSet presAssocID="{EDEE688D-E571-40BA-B131-B9A712C06B9D}" presName="connTx" presStyleLbl="parChTrans1D2" presStyleIdx="1" presStyleCnt="6"/>
      <dgm:spPr/>
      <dgm:t>
        <a:bodyPr/>
        <a:lstStyle/>
        <a:p>
          <a:endParaRPr lang="ru-RU"/>
        </a:p>
      </dgm:t>
    </dgm:pt>
    <dgm:pt modelId="{88C6EAC7-F063-42F7-A7DE-8C46B565FC17}" type="pres">
      <dgm:prSet presAssocID="{431CFCAB-EC68-4F42-8790-3AFB3BA106B0}" presName="node" presStyleLbl="node1" presStyleIdx="1" presStyleCnt="6" custScaleX="151118" custScaleY="98799" custRadScaleRad="79193" custRadScaleInc="-182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BAE8-AB39-4202-BCDE-3DC2ABC8FA4C}" type="pres">
      <dgm:prSet presAssocID="{C89C1B0D-1F00-47BA-A55E-2879C9AC934C}" presName="Name9" presStyleLbl="parChTrans1D2" presStyleIdx="2" presStyleCnt="6"/>
      <dgm:spPr/>
      <dgm:t>
        <a:bodyPr/>
        <a:lstStyle/>
        <a:p>
          <a:endParaRPr lang="ru-RU"/>
        </a:p>
      </dgm:t>
    </dgm:pt>
    <dgm:pt modelId="{14A197C0-DB35-47FF-B8B7-D2E4AFFFDFDE}" type="pres">
      <dgm:prSet presAssocID="{C89C1B0D-1F00-47BA-A55E-2879C9AC934C}" presName="connTx" presStyleLbl="parChTrans1D2" presStyleIdx="2" presStyleCnt="6"/>
      <dgm:spPr/>
      <dgm:t>
        <a:bodyPr/>
        <a:lstStyle/>
        <a:p>
          <a:endParaRPr lang="ru-RU"/>
        </a:p>
      </dgm:t>
    </dgm:pt>
    <dgm:pt modelId="{D9CAF390-F236-4864-8020-8BCCDEFE127C}" type="pres">
      <dgm:prSet presAssocID="{A01B82FD-AF69-4D93-827B-78B74233BFBD}" presName="node" presStyleLbl="node1" presStyleIdx="2" presStyleCnt="6" custScaleX="212972" custScaleY="139366" custRadScaleRad="132463" custRadScaleInc="440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1E3F-F26E-4727-8F7C-0C87E9851130}" type="pres">
      <dgm:prSet presAssocID="{AB0F4D8D-3213-4B61-82EF-9AEBF7E734D2}" presName="Name9" presStyleLbl="parChTrans1D2" presStyleIdx="3" presStyleCnt="6"/>
      <dgm:spPr/>
      <dgm:t>
        <a:bodyPr/>
        <a:lstStyle/>
        <a:p>
          <a:endParaRPr lang="ru-RU"/>
        </a:p>
      </dgm:t>
    </dgm:pt>
    <dgm:pt modelId="{B1BC96FF-7359-4168-9DC3-56950CCA7FDE}" type="pres">
      <dgm:prSet presAssocID="{AB0F4D8D-3213-4B61-82EF-9AEBF7E734D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6423915F-21BD-43BC-9B60-E7CE81B3DC00}" type="pres">
      <dgm:prSet presAssocID="{5D1AFD90-2AB0-44A2-8CC3-6280C4A9325A}" presName="node" presStyleLbl="node1" presStyleIdx="3" presStyleCnt="6" custScaleX="176494" custScaleY="153440" custRadScaleRad="140403" custRadScaleInc="384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4DA9-A940-4225-89E4-51D6983F9EB8}" type="pres">
      <dgm:prSet presAssocID="{50299067-D889-4A72-9742-ECF26188D52B}" presName="Name9" presStyleLbl="parChTrans1D2" presStyleIdx="4" presStyleCnt="6"/>
      <dgm:spPr/>
      <dgm:t>
        <a:bodyPr/>
        <a:lstStyle/>
        <a:p>
          <a:endParaRPr lang="ru-RU"/>
        </a:p>
      </dgm:t>
    </dgm:pt>
    <dgm:pt modelId="{E407B458-15B7-4CB8-AD12-34DC1E2392EB}" type="pres">
      <dgm:prSet presAssocID="{50299067-D889-4A72-9742-ECF26188D52B}" presName="connTx" presStyleLbl="parChTrans1D2" presStyleIdx="4" presStyleCnt="6"/>
      <dgm:spPr/>
      <dgm:t>
        <a:bodyPr/>
        <a:lstStyle/>
        <a:p>
          <a:endParaRPr lang="ru-RU"/>
        </a:p>
      </dgm:t>
    </dgm:pt>
    <dgm:pt modelId="{B2968A6F-A5AC-46BF-93ED-B8EDEAA991A2}" type="pres">
      <dgm:prSet presAssocID="{074C90A6-348D-47ED-B5EE-172A12F6E2C2}" presName="node" presStyleLbl="node1" presStyleIdx="4" presStyleCnt="6" custScaleX="218345" custScaleY="155599" custRadScaleRad="144246" custRadScaleInc="-408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0DB52-45E2-4D39-B879-BDB9A1780E90}" type="pres">
      <dgm:prSet presAssocID="{0066CD48-B5CE-4F25-9A77-4BA8FE434D32}" presName="Name9" presStyleLbl="parChTrans1D2" presStyleIdx="5" presStyleCnt="6"/>
      <dgm:spPr/>
      <dgm:t>
        <a:bodyPr/>
        <a:lstStyle/>
        <a:p>
          <a:endParaRPr lang="ru-RU"/>
        </a:p>
      </dgm:t>
    </dgm:pt>
    <dgm:pt modelId="{1463332A-62C8-4773-ABD2-2DA2880C2AAD}" type="pres">
      <dgm:prSet presAssocID="{0066CD48-B5CE-4F25-9A77-4BA8FE434D3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8DFEDF81-2C56-4991-AC5F-A9B5F1733857}" type="pres">
      <dgm:prSet presAssocID="{BF2B68B5-A2B1-45A1-B97F-96DCCCBADE00}" presName="node" presStyleLbl="node1" presStyleIdx="5" presStyleCnt="6" custScaleX="190054" custScaleY="113938" custRadScaleRad="97941" custRadScaleInc="-357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DC42E-5AC0-48EE-AA27-EA6AADBBB2C1}" srcId="{9F29C900-7787-48FB-9D77-8484C0A8A38D}" destId="{E18CC8B0-1983-41BD-882C-3439ED21E6C1}" srcOrd="0" destOrd="0" parTransId="{9A325E56-3377-4970-8D84-BE4389E780CC}" sibTransId="{2A15DA79-5860-4CDE-A9F6-D911B73D9459}"/>
    <dgm:cxn modelId="{C0129012-D576-4FEF-9898-8A56168EABB5}" type="presOf" srcId="{6B082A24-80F2-4868-83F6-5EF5359612C6}" destId="{310A2786-ADFE-4CCE-8F5F-7EF8A337EF3A}" srcOrd="0" destOrd="0" presId="urn:microsoft.com/office/officeart/2005/8/layout/radial1"/>
    <dgm:cxn modelId="{7C8163AB-F629-43D3-AF13-09CCB37FC78B}" srcId="{E18CC8B0-1983-41BD-882C-3439ED21E6C1}" destId="{3F27266E-7FDF-4C98-BDCB-132B3AEAB756}" srcOrd="0" destOrd="0" parTransId="{6B082A24-80F2-4868-83F6-5EF5359612C6}" sibTransId="{1B0FAA62-4E02-4FEE-A3E7-C49FF1AF22A5}"/>
    <dgm:cxn modelId="{6611FFC8-99C2-4935-97E7-711EF2ECFF85}" type="presOf" srcId="{6B082A24-80F2-4868-83F6-5EF5359612C6}" destId="{B8BCA4EC-60DD-459D-ABC0-36E3FFEF5748}" srcOrd="1" destOrd="0" presId="urn:microsoft.com/office/officeart/2005/8/layout/radial1"/>
    <dgm:cxn modelId="{1152BD24-2160-494D-87A9-EEB99132C726}" srcId="{E18CC8B0-1983-41BD-882C-3439ED21E6C1}" destId="{BF2B68B5-A2B1-45A1-B97F-96DCCCBADE00}" srcOrd="5" destOrd="0" parTransId="{0066CD48-B5CE-4F25-9A77-4BA8FE434D32}" sibTransId="{E28557A3-A134-4AB1-B8EE-F47B197B45C7}"/>
    <dgm:cxn modelId="{EDED0B08-9F30-4607-B205-E54CB2DEDA61}" type="presOf" srcId="{5D1AFD90-2AB0-44A2-8CC3-6280C4A9325A}" destId="{6423915F-21BD-43BC-9B60-E7CE81B3DC00}" srcOrd="0" destOrd="0" presId="urn:microsoft.com/office/officeart/2005/8/layout/radial1"/>
    <dgm:cxn modelId="{4C195538-CFBF-4CA4-B5E4-0E9C979B8F77}" type="presOf" srcId="{3F27266E-7FDF-4C98-BDCB-132B3AEAB756}" destId="{D29FBC3B-5E98-4B67-9042-9CE0EF9F5645}" srcOrd="0" destOrd="0" presId="urn:microsoft.com/office/officeart/2005/8/layout/radial1"/>
    <dgm:cxn modelId="{F8BA080A-1A37-4ADF-B837-24E0FB693F88}" type="presOf" srcId="{0066CD48-B5CE-4F25-9A77-4BA8FE434D32}" destId="{1F50DB52-45E2-4D39-B879-BDB9A1780E90}" srcOrd="0" destOrd="0" presId="urn:microsoft.com/office/officeart/2005/8/layout/radial1"/>
    <dgm:cxn modelId="{6AA539EF-248B-4782-BEF7-F464EBC4D2E9}" srcId="{E18CC8B0-1983-41BD-882C-3439ED21E6C1}" destId="{074C90A6-348D-47ED-B5EE-172A12F6E2C2}" srcOrd="4" destOrd="0" parTransId="{50299067-D889-4A72-9742-ECF26188D52B}" sibTransId="{5415AC98-011A-45E6-847A-2EFA3CC4A6D5}"/>
    <dgm:cxn modelId="{418FE839-908C-43D6-806C-787BBC7AD7DE}" type="presOf" srcId="{AB0F4D8D-3213-4B61-82EF-9AEBF7E734D2}" destId="{B1BC96FF-7359-4168-9DC3-56950CCA7FDE}" srcOrd="1" destOrd="0" presId="urn:microsoft.com/office/officeart/2005/8/layout/radial1"/>
    <dgm:cxn modelId="{D2009959-1CAA-4F8E-B5B3-D71F40AD87B2}" type="presOf" srcId="{A01B82FD-AF69-4D93-827B-78B74233BFBD}" destId="{D9CAF390-F236-4864-8020-8BCCDEFE127C}" srcOrd="0" destOrd="0" presId="urn:microsoft.com/office/officeart/2005/8/layout/radial1"/>
    <dgm:cxn modelId="{7EC55B4E-0A53-4B33-864D-A59412F2C1DA}" type="presOf" srcId="{E18CC8B0-1983-41BD-882C-3439ED21E6C1}" destId="{A527CC21-991B-4930-A77E-E36584A67069}" srcOrd="0" destOrd="0" presId="urn:microsoft.com/office/officeart/2005/8/layout/radial1"/>
    <dgm:cxn modelId="{6196C768-658F-45EF-B3C7-90489244E6F8}" type="presOf" srcId="{EDEE688D-E571-40BA-B131-B9A712C06B9D}" destId="{8FC0FEE9-96D6-4AA5-B55D-B39E4F31F37A}" srcOrd="1" destOrd="0" presId="urn:microsoft.com/office/officeart/2005/8/layout/radial1"/>
    <dgm:cxn modelId="{6D0BEFED-92A1-4DE3-9758-128758BCA390}" type="presOf" srcId="{BF2B68B5-A2B1-45A1-B97F-96DCCCBADE00}" destId="{8DFEDF81-2C56-4991-AC5F-A9B5F1733857}" srcOrd="0" destOrd="0" presId="urn:microsoft.com/office/officeart/2005/8/layout/radial1"/>
    <dgm:cxn modelId="{DF52E986-38AF-4681-B124-8391ABD65E29}" type="presOf" srcId="{50299067-D889-4A72-9742-ECF26188D52B}" destId="{E407B458-15B7-4CB8-AD12-34DC1E2392EB}" srcOrd="1" destOrd="0" presId="urn:microsoft.com/office/officeart/2005/8/layout/radial1"/>
    <dgm:cxn modelId="{808C717B-C86E-459F-87D7-7A4307C948B5}" type="presOf" srcId="{074C90A6-348D-47ED-B5EE-172A12F6E2C2}" destId="{B2968A6F-A5AC-46BF-93ED-B8EDEAA991A2}" srcOrd="0" destOrd="0" presId="urn:microsoft.com/office/officeart/2005/8/layout/radial1"/>
    <dgm:cxn modelId="{04788D8C-B1A1-492E-90F0-A9C703EEEA26}" type="presOf" srcId="{50299067-D889-4A72-9742-ECF26188D52B}" destId="{40164DA9-A940-4225-89E4-51D6983F9EB8}" srcOrd="0" destOrd="0" presId="urn:microsoft.com/office/officeart/2005/8/layout/radial1"/>
    <dgm:cxn modelId="{E9A2A7F0-AF01-48A1-9CC7-29AC24B70337}" type="presOf" srcId="{C89C1B0D-1F00-47BA-A55E-2879C9AC934C}" destId="{D54FBAE8-AB39-4202-BCDE-3DC2ABC8FA4C}" srcOrd="0" destOrd="0" presId="urn:microsoft.com/office/officeart/2005/8/layout/radial1"/>
    <dgm:cxn modelId="{EBE5073B-850A-42AF-8651-7F0C4C332CDF}" srcId="{E18CC8B0-1983-41BD-882C-3439ED21E6C1}" destId="{A01B82FD-AF69-4D93-827B-78B74233BFBD}" srcOrd="2" destOrd="0" parTransId="{C89C1B0D-1F00-47BA-A55E-2879C9AC934C}" sibTransId="{0B1E03BA-0A16-485F-A0D7-D4FC7E649924}"/>
    <dgm:cxn modelId="{88FBDC7F-101B-4EDA-9826-34BEADA7EBA8}" type="presOf" srcId="{9F29C900-7787-48FB-9D77-8484C0A8A38D}" destId="{5AF4B050-67AD-45EC-92F0-E34CF669D743}" srcOrd="0" destOrd="0" presId="urn:microsoft.com/office/officeart/2005/8/layout/radial1"/>
    <dgm:cxn modelId="{1D8DDBB0-73AB-40A9-8C45-B52BDFF7EB15}" type="presOf" srcId="{431CFCAB-EC68-4F42-8790-3AFB3BA106B0}" destId="{88C6EAC7-F063-42F7-A7DE-8C46B565FC17}" srcOrd="0" destOrd="0" presId="urn:microsoft.com/office/officeart/2005/8/layout/radial1"/>
    <dgm:cxn modelId="{36C8A795-6D6F-4A5E-A5E5-5954ADFD20FC}" srcId="{E18CC8B0-1983-41BD-882C-3439ED21E6C1}" destId="{5D1AFD90-2AB0-44A2-8CC3-6280C4A9325A}" srcOrd="3" destOrd="0" parTransId="{AB0F4D8D-3213-4B61-82EF-9AEBF7E734D2}" sibTransId="{401557BB-0466-4F2D-AFFB-E73920473D2E}"/>
    <dgm:cxn modelId="{B3A00961-7A8A-403C-8F4F-8B5D36265E81}" type="presOf" srcId="{C89C1B0D-1F00-47BA-A55E-2879C9AC934C}" destId="{14A197C0-DB35-47FF-B8B7-D2E4AFFFDFDE}" srcOrd="1" destOrd="0" presId="urn:microsoft.com/office/officeart/2005/8/layout/radial1"/>
    <dgm:cxn modelId="{DA021E22-3951-4E45-A9CA-9687CA89F5EE}" srcId="{E18CC8B0-1983-41BD-882C-3439ED21E6C1}" destId="{431CFCAB-EC68-4F42-8790-3AFB3BA106B0}" srcOrd="1" destOrd="0" parTransId="{EDEE688D-E571-40BA-B131-B9A712C06B9D}" sibTransId="{270558E9-831D-4B36-8E22-C6BFE7A296C6}"/>
    <dgm:cxn modelId="{6E318757-FDC8-4D84-AE1D-CA3ED618CA9E}" type="presOf" srcId="{AB0F4D8D-3213-4B61-82EF-9AEBF7E734D2}" destId="{40441E3F-F26E-4727-8F7C-0C87E9851130}" srcOrd="0" destOrd="0" presId="urn:microsoft.com/office/officeart/2005/8/layout/radial1"/>
    <dgm:cxn modelId="{1E78C005-988C-4557-8EEF-B142A4822CF5}" type="presOf" srcId="{EDEE688D-E571-40BA-B131-B9A712C06B9D}" destId="{9E3E4BE2-B7F9-4EDB-8550-0D5B061EC523}" srcOrd="0" destOrd="0" presId="urn:microsoft.com/office/officeart/2005/8/layout/radial1"/>
    <dgm:cxn modelId="{3AD4A26D-15DE-425B-8BB2-EF379377A1D6}" type="presOf" srcId="{0066CD48-B5CE-4F25-9A77-4BA8FE434D32}" destId="{1463332A-62C8-4773-ABD2-2DA2880C2AAD}" srcOrd="1" destOrd="0" presId="urn:microsoft.com/office/officeart/2005/8/layout/radial1"/>
    <dgm:cxn modelId="{D3E2853E-BD28-45A9-A880-976CEC96C2C3}" type="presParOf" srcId="{5AF4B050-67AD-45EC-92F0-E34CF669D743}" destId="{A527CC21-991B-4930-A77E-E36584A67069}" srcOrd="0" destOrd="0" presId="urn:microsoft.com/office/officeart/2005/8/layout/radial1"/>
    <dgm:cxn modelId="{EC267BB8-608F-478B-A2C8-245494685873}" type="presParOf" srcId="{5AF4B050-67AD-45EC-92F0-E34CF669D743}" destId="{310A2786-ADFE-4CCE-8F5F-7EF8A337EF3A}" srcOrd="1" destOrd="0" presId="urn:microsoft.com/office/officeart/2005/8/layout/radial1"/>
    <dgm:cxn modelId="{652711C9-BD1C-44A0-B07C-593A28871E20}" type="presParOf" srcId="{310A2786-ADFE-4CCE-8F5F-7EF8A337EF3A}" destId="{B8BCA4EC-60DD-459D-ABC0-36E3FFEF5748}" srcOrd="0" destOrd="0" presId="urn:microsoft.com/office/officeart/2005/8/layout/radial1"/>
    <dgm:cxn modelId="{AB874098-001A-4FFF-9C55-6C6AB81E5475}" type="presParOf" srcId="{5AF4B050-67AD-45EC-92F0-E34CF669D743}" destId="{D29FBC3B-5E98-4B67-9042-9CE0EF9F5645}" srcOrd="2" destOrd="0" presId="urn:microsoft.com/office/officeart/2005/8/layout/radial1"/>
    <dgm:cxn modelId="{F6B15221-C7AA-4E89-A356-D119417B44EC}" type="presParOf" srcId="{5AF4B050-67AD-45EC-92F0-E34CF669D743}" destId="{9E3E4BE2-B7F9-4EDB-8550-0D5B061EC523}" srcOrd="3" destOrd="0" presId="urn:microsoft.com/office/officeart/2005/8/layout/radial1"/>
    <dgm:cxn modelId="{96CE2F2B-2738-44F3-929A-506C9598BA96}" type="presParOf" srcId="{9E3E4BE2-B7F9-4EDB-8550-0D5B061EC523}" destId="{8FC0FEE9-96D6-4AA5-B55D-B39E4F31F37A}" srcOrd="0" destOrd="0" presId="urn:microsoft.com/office/officeart/2005/8/layout/radial1"/>
    <dgm:cxn modelId="{A70CA120-3DA3-4D48-9502-FB590E017A16}" type="presParOf" srcId="{5AF4B050-67AD-45EC-92F0-E34CF669D743}" destId="{88C6EAC7-F063-42F7-A7DE-8C46B565FC17}" srcOrd="4" destOrd="0" presId="urn:microsoft.com/office/officeart/2005/8/layout/radial1"/>
    <dgm:cxn modelId="{CE018CA7-67D5-41C2-981F-370B8D80297E}" type="presParOf" srcId="{5AF4B050-67AD-45EC-92F0-E34CF669D743}" destId="{D54FBAE8-AB39-4202-BCDE-3DC2ABC8FA4C}" srcOrd="5" destOrd="0" presId="urn:microsoft.com/office/officeart/2005/8/layout/radial1"/>
    <dgm:cxn modelId="{43CCB012-6BA1-4D18-8362-CD93ADF0519E}" type="presParOf" srcId="{D54FBAE8-AB39-4202-BCDE-3DC2ABC8FA4C}" destId="{14A197C0-DB35-47FF-B8B7-D2E4AFFFDFDE}" srcOrd="0" destOrd="0" presId="urn:microsoft.com/office/officeart/2005/8/layout/radial1"/>
    <dgm:cxn modelId="{D6758B88-FFAD-4839-8CAA-163214C1A4D3}" type="presParOf" srcId="{5AF4B050-67AD-45EC-92F0-E34CF669D743}" destId="{D9CAF390-F236-4864-8020-8BCCDEFE127C}" srcOrd="6" destOrd="0" presId="urn:microsoft.com/office/officeart/2005/8/layout/radial1"/>
    <dgm:cxn modelId="{C9536119-96B8-4BAC-B99D-4EA502EAEA5C}" type="presParOf" srcId="{5AF4B050-67AD-45EC-92F0-E34CF669D743}" destId="{40441E3F-F26E-4727-8F7C-0C87E9851130}" srcOrd="7" destOrd="0" presId="urn:microsoft.com/office/officeart/2005/8/layout/radial1"/>
    <dgm:cxn modelId="{5F4D6EDB-6979-49E3-BFC9-33D948F8C84F}" type="presParOf" srcId="{40441E3F-F26E-4727-8F7C-0C87E9851130}" destId="{B1BC96FF-7359-4168-9DC3-56950CCA7FDE}" srcOrd="0" destOrd="0" presId="urn:microsoft.com/office/officeart/2005/8/layout/radial1"/>
    <dgm:cxn modelId="{51168B36-8667-4B5C-A8B8-DAA1D9BA57D5}" type="presParOf" srcId="{5AF4B050-67AD-45EC-92F0-E34CF669D743}" destId="{6423915F-21BD-43BC-9B60-E7CE81B3DC00}" srcOrd="8" destOrd="0" presId="urn:microsoft.com/office/officeart/2005/8/layout/radial1"/>
    <dgm:cxn modelId="{FCBE4366-3B00-414B-833A-024B1E7736B6}" type="presParOf" srcId="{5AF4B050-67AD-45EC-92F0-E34CF669D743}" destId="{40164DA9-A940-4225-89E4-51D6983F9EB8}" srcOrd="9" destOrd="0" presId="urn:microsoft.com/office/officeart/2005/8/layout/radial1"/>
    <dgm:cxn modelId="{A6C3D8D5-1CED-45AE-A25F-066A65AE1B36}" type="presParOf" srcId="{40164DA9-A940-4225-89E4-51D6983F9EB8}" destId="{E407B458-15B7-4CB8-AD12-34DC1E2392EB}" srcOrd="0" destOrd="0" presId="urn:microsoft.com/office/officeart/2005/8/layout/radial1"/>
    <dgm:cxn modelId="{3F335336-8D93-457D-B412-04B7A8CE1384}" type="presParOf" srcId="{5AF4B050-67AD-45EC-92F0-E34CF669D743}" destId="{B2968A6F-A5AC-46BF-93ED-B8EDEAA991A2}" srcOrd="10" destOrd="0" presId="urn:microsoft.com/office/officeart/2005/8/layout/radial1"/>
    <dgm:cxn modelId="{85745198-335D-4128-B53E-879B6894EE4A}" type="presParOf" srcId="{5AF4B050-67AD-45EC-92F0-E34CF669D743}" destId="{1F50DB52-45E2-4D39-B879-BDB9A1780E90}" srcOrd="11" destOrd="0" presId="urn:microsoft.com/office/officeart/2005/8/layout/radial1"/>
    <dgm:cxn modelId="{8B1C9147-E069-4332-A1D6-DE5EADA7B51F}" type="presParOf" srcId="{1F50DB52-45E2-4D39-B879-BDB9A1780E90}" destId="{1463332A-62C8-4773-ABD2-2DA2880C2AAD}" srcOrd="0" destOrd="0" presId="urn:microsoft.com/office/officeart/2005/8/layout/radial1"/>
    <dgm:cxn modelId="{4334654A-0083-43F5-AC59-ED3EF69C2EC5}" type="presParOf" srcId="{5AF4B050-67AD-45EC-92F0-E34CF669D743}" destId="{8DFEDF81-2C56-4991-AC5F-A9B5F173385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29C900-7787-48FB-9D77-8484C0A8A3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CC8B0-1983-41BD-882C-3439ED21E6C1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Всего 10012,2 тыс. рублей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9A325E56-3377-4970-8D84-BE4389E780CC}" type="parTrans" cxnId="{E0CDC42E-5AC0-48EE-AA27-EA6AADBBB2C1}">
      <dgm:prSet/>
      <dgm:spPr/>
      <dgm:t>
        <a:bodyPr/>
        <a:lstStyle/>
        <a:p>
          <a:endParaRPr lang="ru-RU"/>
        </a:p>
      </dgm:t>
    </dgm:pt>
    <dgm:pt modelId="{2A15DA79-5860-4CDE-A9F6-D911B73D9459}" type="sibTrans" cxnId="{E0CDC42E-5AC0-48EE-AA27-EA6AADBBB2C1}">
      <dgm:prSet/>
      <dgm:spPr/>
      <dgm:t>
        <a:bodyPr/>
        <a:lstStyle/>
        <a:p>
          <a:endParaRPr lang="ru-RU"/>
        </a:p>
      </dgm:t>
    </dgm:pt>
    <dgm:pt modelId="{431CFCAB-EC68-4F42-8790-3AFB3BA106B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Муниципальная политика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248,0 тыс. рублей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EDEE688D-E571-40BA-B131-B9A712C06B9D}" type="parTrans" cxnId="{DA021E22-3951-4E45-A9CA-9687CA89F5EE}">
      <dgm:prSet/>
      <dgm:spPr/>
      <dgm:t>
        <a:bodyPr/>
        <a:lstStyle/>
        <a:p>
          <a:endParaRPr lang="ru-RU"/>
        </a:p>
      </dgm:t>
    </dgm:pt>
    <dgm:pt modelId="{270558E9-831D-4B36-8E22-C6BFE7A296C6}" type="sibTrans" cxnId="{DA021E22-3951-4E45-A9CA-9687CA89F5EE}">
      <dgm:prSet/>
      <dgm:spPr/>
      <dgm:t>
        <a:bodyPr/>
        <a:lstStyle/>
        <a:p>
          <a:endParaRPr lang="ru-RU"/>
        </a:p>
      </dgm:t>
    </dgm:pt>
    <dgm:pt modelId="{A01B82FD-AF69-4D93-827B-78B74233BFBD}">
      <dgm:prSet phldrT="[Текст]" custT="1"/>
      <dgm:spPr>
        <a:solidFill>
          <a:srgbClr val="7DD7F7"/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Развитие культуры, физической культуры и спорта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2847,2 тыс. рублей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C89C1B0D-1F00-47BA-A55E-2879C9AC934C}" type="parTrans" cxnId="{EBE5073B-850A-42AF-8651-7F0C4C332CDF}">
      <dgm:prSet/>
      <dgm:spPr/>
      <dgm:t>
        <a:bodyPr/>
        <a:lstStyle/>
        <a:p>
          <a:endParaRPr lang="ru-RU"/>
        </a:p>
      </dgm:t>
    </dgm:pt>
    <dgm:pt modelId="{0B1E03BA-0A16-485F-A0D7-D4FC7E649924}" type="sibTrans" cxnId="{EBE5073B-850A-42AF-8651-7F0C4C332CDF}">
      <dgm:prSet/>
      <dgm:spPr/>
      <dgm:t>
        <a:bodyPr/>
        <a:lstStyle/>
        <a:p>
          <a:endParaRPr lang="ru-RU"/>
        </a:p>
      </dgm:t>
    </dgm:pt>
    <dgm:pt modelId="{5D1AFD90-2AB0-44A2-8CC3-6280C4A9325A}">
      <dgm:prSet custT="1"/>
      <dgm:spPr>
        <a:solidFill>
          <a:srgbClr val="99FF33"/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Управление муниципальными финансами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5008,2 тыс. рублей</a:t>
          </a:r>
        </a:p>
        <a:p>
          <a:endParaRPr lang="ru-RU" sz="1400" dirty="0"/>
        </a:p>
      </dgm:t>
    </dgm:pt>
    <dgm:pt modelId="{AB0F4D8D-3213-4B61-82EF-9AEBF7E734D2}" type="parTrans" cxnId="{36C8A795-6D6F-4A5E-A5E5-5954ADFD20FC}">
      <dgm:prSet/>
      <dgm:spPr/>
      <dgm:t>
        <a:bodyPr/>
        <a:lstStyle/>
        <a:p>
          <a:endParaRPr lang="ru-RU"/>
        </a:p>
      </dgm:t>
    </dgm:pt>
    <dgm:pt modelId="{401557BB-0466-4F2D-AFFB-E73920473D2E}" type="sibTrans" cxnId="{36C8A795-6D6F-4A5E-A5E5-5954ADFD20FC}">
      <dgm:prSet/>
      <dgm:spPr/>
      <dgm:t>
        <a:bodyPr/>
        <a:lstStyle/>
        <a:p>
          <a:endParaRPr lang="ru-RU"/>
        </a:p>
      </dgm:t>
    </dgm:pt>
    <dgm:pt modelId="{074C90A6-348D-47ED-B5EE-172A12F6E2C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55,2 тыс. рублей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50299067-D889-4A72-9742-ECF26188D52B}" type="parTrans" cxnId="{6AA539EF-248B-4782-BEF7-F464EBC4D2E9}">
      <dgm:prSet/>
      <dgm:spPr/>
      <dgm:t>
        <a:bodyPr/>
        <a:lstStyle/>
        <a:p>
          <a:endParaRPr lang="ru-RU"/>
        </a:p>
      </dgm:t>
    </dgm:pt>
    <dgm:pt modelId="{5415AC98-011A-45E6-847A-2EFA3CC4A6D5}" type="sibTrans" cxnId="{6AA539EF-248B-4782-BEF7-F464EBC4D2E9}">
      <dgm:prSet/>
      <dgm:spPr/>
      <dgm:t>
        <a:bodyPr/>
        <a:lstStyle/>
        <a:p>
          <a:endParaRPr lang="ru-RU"/>
        </a:p>
      </dgm:t>
    </dgm:pt>
    <dgm:pt modelId="{BF2B68B5-A2B1-45A1-B97F-96DCCCBADE00}">
      <dgm:prSet custT="1"/>
      <dgm:spPr>
        <a:solidFill>
          <a:srgbClr val="FFFF00"/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1853,6 тыс. рублей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0066CD48-B5CE-4F25-9A77-4BA8FE434D32}" type="parTrans" cxnId="{1152BD24-2160-494D-87A9-EEB99132C726}">
      <dgm:prSet/>
      <dgm:spPr/>
      <dgm:t>
        <a:bodyPr/>
        <a:lstStyle/>
        <a:p>
          <a:endParaRPr lang="ru-RU"/>
        </a:p>
      </dgm:t>
    </dgm:pt>
    <dgm:pt modelId="{E28557A3-A134-4AB1-B8EE-F47B197B45C7}" type="sibTrans" cxnId="{1152BD24-2160-494D-87A9-EEB99132C726}">
      <dgm:prSet/>
      <dgm:spPr/>
      <dgm:t>
        <a:bodyPr/>
        <a:lstStyle/>
        <a:p>
          <a:endParaRPr lang="ru-RU"/>
        </a:p>
      </dgm:t>
    </dgm:pt>
    <dgm:pt modelId="{5AF4B050-67AD-45EC-92F0-E34CF669D743}" type="pres">
      <dgm:prSet presAssocID="{9F29C900-7787-48FB-9D77-8484C0A8A3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7CC21-991B-4930-A77E-E36584A67069}" type="pres">
      <dgm:prSet presAssocID="{E18CC8B0-1983-41BD-882C-3439ED21E6C1}" presName="centerShape" presStyleLbl="node0" presStyleIdx="0" presStyleCnt="1" custScaleX="185467" custScaleY="70803" custLinFactNeighborX="717" custLinFactNeighborY="-3626"/>
      <dgm:spPr/>
      <dgm:t>
        <a:bodyPr/>
        <a:lstStyle/>
        <a:p>
          <a:endParaRPr lang="ru-RU"/>
        </a:p>
      </dgm:t>
    </dgm:pt>
    <dgm:pt modelId="{9E3E4BE2-B7F9-4EDB-8550-0D5B061EC523}" type="pres">
      <dgm:prSet presAssocID="{EDEE688D-E571-40BA-B131-B9A712C06B9D}" presName="Name9" presStyleLbl="parChTrans1D2" presStyleIdx="0" presStyleCnt="5"/>
      <dgm:spPr/>
      <dgm:t>
        <a:bodyPr/>
        <a:lstStyle/>
        <a:p>
          <a:endParaRPr lang="ru-RU"/>
        </a:p>
      </dgm:t>
    </dgm:pt>
    <dgm:pt modelId="{8FC0FEE9-96D6-4AA5-B55D-B39E4F31F37A}" type="pres">
      <dgm:prSet presAssocID="{EDEE688D-E571-40BA-B131-B9A712C06B9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8C6EAC7-F063-42F7-A7DE-8C46B565FC17}" type="pres">
      <dgm:prSet presAssocID="{431CFCAB-EC68-4F42-8790-3AFB3BA106B0}" presName="node" presStyleLbl="node1" presStyleIdx="0" presStyleCnt="5" custScaleX="151118" custScaleY="98799" custRadScaleRad="75542" custRadScaleInc="17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BAE8-AB39-4202-BCDE-3DC2ABC8FA4C}" type="pres">
      <dgm:prSet presAssocID="{C89C1B0D-1F00-47BA-A55E-2879C9AC934C}" presName="Name9" presStyleLbl="parChTrans1D2" presStyleIdx="1" presStyleCnt="5"/>
      <dgm:spPr/>
      <dgm:t>
        <a:bodyPr/>
        <a:lstStyle/>
        <a:p>
          <a:endParaRPr lang="ru-RU"/>
        </a:p>
      </dgm:t>
    </dgm:pt>
    <dgm:pt modelId="{14A197C0-DB35-47FF-B8B7-D2E4AFFFDFDE}" type="pres">
      <dgm:prSet presAssocID="{C89C1B0D-1F00-47BA-A55E-2879C9AC934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9CAF390-F236-4864-8020-8BCCDEFE127C}" type="pres">
      <dgm:prSet presAssocID="{A01B82FD-AF69-4D93-827B-78B74233BFBD}" presName="node" presStyleLbl="node1" presStyleIdx="1" presStyleCnt="5" custScaleX="212972" custScaleY="139366" custRadScaleRad="132463" custRadScaleInc="440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1E3F-F26E-4727-8F7C-0C87E9851130}" type="pres">
      <dgm:prSet presAssocID="{AB0F4D8D-3213-4B61-82EF-9AEBF7E734D2}" presName="Name9" presStyleLbl="parChTrans1D2" presStyleIdx="2" presStyleCnt="5"/>
      <dgm:spPr/>
      <dgm:t>
        <a:bodyPr/>
        <a:lstStyle/>
        <a:p>
          <a:endParaRPr lang="ru-RU"/>
        </a:p>
      </dgm:t>
    </dgm:pt>
    <dgm:pt modelId="{B1BC96FF-7359-4168-9DC3-56950CCA7FDE}" type="pres">
      <dgm:prSet presAssocID="{AB0F4D8D-3213-4B61-82EF-9AEBF7E734D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423915F-21BD-43BC-9B60-E7CE81B3DC00}" type="pres">
      <dgm:prSet presAssocID="{5D1AFD90-2AB0-44A2-8CC3-6280C4A9325A}" presName="node" presStyleLbl="node1" presStyleIdx="2" presStyleCnt="5" custScaleX="141095" custScaleY="153440" custRadScaleRad="134970" custRadScaleInc="406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4DA9-A940-4225-89E4-51D6983F9EB8}" type="pres">
      <dgm:prSet presAssocID="{50299067-D889-4A72-9742-ECF26188D52B}" presName="Name9" presStyleLbl="parChTrans1D2" presStyleIdx="3" presStyleCnt="5"/>
      <dgm:spPr/>
      <dgm:t>
        <a:bodyPr/>
        <a:lstStyle/>
        <a:p>
          <a:endParaRPr lang="ru-RU"/>
        </a:p>
      </dgm:t>
    </dgm:pt>
    <dgm:pt modelId="{E407B458-15B7-4CB8-AD12-34DC1E2392EB}" type="pres">
      <dgm:prSet presAssocID="{50299067-D889-4A72-9742-ECF26188D52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2968A6F-A5AC-46BF-93ED-B8EDEAA991A2}" type="pres">
      <dgm:prSet presAssocID="{074C90A6-348D-47ED-B5EE-172A12F6E2C2}" presName="node" presStyleLbl="node1" presStyleIdx="3" presStyleCnt="5" custScaleX="130616" custScaleY="155599" custRadScaleRad="137675" custRadScaleInc="-389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0DB52-45E2-4D39-B879-BDB9A1780E90}" type="pres">
      <dgm:prSet presAssocID="{0066CD48-B5CE-4F25-9A77-4BA8FE434D32}" presName="Name9" presStyleLbl="parChTrans1D2" presStyleIdx="4" presStyleCnt="5"/>
      <dgm:spPr/>
      <dgm:t>
        <a:bodyPr/>
        <a:lstStyle/>
        <a:p>
          <a:endParaRPr lang="ru-RU"/>
        </a:p>
      </dgm:t>
    </dgm:pt>
    <dgm:pt modelId="{1463332A-62C8-4773-ABD2-2DA2880C2AAD}" type="pres">
      <dgm:prSet presAssocID="{0066CD48-B5CE-4F25-9A77-4BA8FE434D3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DFEDF81-2C56-4991-AC5F-A9B5F1733857}" type="pres">
      <dgm:prSet presAssocID="{BF2B68B5-A2B1-45A1-B97F-96DCCCBADE00}" presName="node" presStyleLbl="node1" presStyleIdx="4" presStyleCnt="5" custScaleX="190054" custScaleY="113938" custRadScaleRad="129644" custRadScaleInc="-449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021E22-3951-4E45-A9CA-9687CA89F5EE}" srcId="{E18CC8B0-1983-41BD-882C-3439ED21E6C1}" destId="{431CFCAB-EC68-4F42-8790-3AFB3BA106B0}" srcOrd="0" destOrd="0" parTransId="{EDEE688D-E571-40BA-B131-B9A712C06B9D}" sibTransId="{270558E9-831D-4B36-8E22-C6BFE7A296C6}"/>
    <dgm:cxn modelId="{8FAB9AD2-FA1E-4F54-9259-D13CF7BE8B3B}" type="presOf" srcId="{50299067-D889-4A72-9742-ECF26188D52B}" destId="{40164DA9-A940-4225-89E4-51D6983F9EB8}" srcOrd="0" destOrd="0" presId="urn:microsoft.com/office/officeart/2005/8/layout/radial1"/>
    <dgm:cxn modelId="{036667D4-3CB8-458E-8B0C-9F4EAEDABA76}" type="presOf" srcId="{074C90A6-348D-47ED-B5EE-172A12F6E2C2}" destId="{B2968A6F-A5AC-46BF-93ED-B8EDEAA991A2}" srcOrd="0" destOrd="0" presId="urn:microsoft.com/office/officeart/2005/8/layout/radial1"/>
    <dgm:cxn modelId="{258F6EA4-FB16-4202-BAF4-C14436FEC136}" type="presOf" srcId="{9F29C900-7787-48FB-9D77-8484C0A8A38D}" destId="{5AF4B050-67AD-45EC-92F0-E34CF669D743}" srcOrd="0" destOrd="0" presId="urn:microsoft.com/office/officeart/2005/8/layout/radial1"/>
    <dgm:cxn modelId="{1D411EA7-6AE5-4033-B777-5033BB17B916}" type="presOf" srcId="{5D1AFD90-2AB0-44A2-8CC3-6280C4A9325A}" destId="{6423915F-21BD-43BC-9B60-E7CE81B3DC00}" srcOrd="0" destOrd="0" presId="urn:microsoft.com/office/officeart/2005/8/layout/radial1"/>
    <dgm:cxn modelId="{472B69B7-BBFA-4A1D-A7B3-7D25C9E3D735}" type="presOf" srcId="{BF2B68B5-A2B1-45A1-B97F-96DCCCBADE00}" destId="{8DFEDF81-2C56-4991-AC5F-A9B5F1733857}" srcOrd="0" destOrd="0" presId="urn:microsoft.com/office/officeart/2005/8/layout/radial1"/>
    <dgm:cxn modelId="{5E4D1ED5-D92A-4D92-A349-4CE6FD55BC55}" type="presOf" srcId="{A01B82FD-AF69-4D93-827B-78B74233BFBD}" destId="{D9CAF390-F236-4864-8020-8BCCDEFE127C}" srcOrd="0" destOrd="0" presId="urn:microsoft.com/office/officeart/2005/8/layout/radial1"/>
    <dgm:cxn modelId="{36C8A795-6D6F-4A5E-A5E5-5954ADFD20FC}" srcId="{E18CC8B0-1983-41BD-882C-3439ED21E6C1}" destId="{5D1AFD90-2AB0-44A2-8CC3-6280C4A9325A}" srcOrd="2" destOrd="0" parTransId="{AB0F4D8D-3213-4B61-82EF-9AEBF7E734D2}" sibTransId="{401557BB-0466-4F2D-AFFB-E73920473D2E}"/>
    <dgm:cxn modelId="{15098618-0F42-4BAB-A0C5-EC93EC2C1EC2}" type="presOf" srcId="{0066CD48-B5CE-4F25-9A77-4BA8FE434D32}" destId="{1F50DB52-45E2-4D39-B879-BDB9A1780E90}" srcOrd="0" destOrd="0" presId="urn:microsoft.com/office/officeart/2005/8/layout/radial1"/>
    <dgm:cxn modelId="{E0CDC42E-5AC0-48EE-AA27-EA6AADBBB2C1}" srcId="{9F29C900-7787-48FB-9D77-8484C0A8A38D}" destId="{E18CC8B0-1983-41BD-882C-3439ED21E6C1}" srcOrd="0" destOrd="0" parTransId="{9A325E56-3377-4970-8D84-BE4389E780CC}" sibTransId="{2A15DA79-5860-4CDE-A9F6-D911B73D9459}"/>
    <dgm:cxn modelId="{C964DB75-1F32-4609-B80E-D5FE88D59D25}" type="presOf" srcId="{0066CD48-B5CE-4F25-9A77-4BA8FE434D32}" destId="{1463332A-62C8-4773-ABD2-2DA2880C2AAD}" srcOrd="1" destOrd="0" presId="urn:microsoft.com/office/officeart/2005/8/layout/radial1"/>
    <dgm:cxn modelId="{147A977B-D53C-4FD8-8E8C-1307CC3FB44C}" type="presOf" srcId="{AB0F4D8D-3213-4B61-82EF-9AEBF7E734D2}" destId="{B1BC96FF-7359-4168-9DC3-56950CCA7FDE}" srcOrd="1" destOrd="0" presId="urn:microsoft.com/office/officeart/2005/8/layout/radial1"/>
    <dgm:cxn modelId="{1152BD24-2160-494D-87A9-EEB99132C726}" srcId="{E18CC8B0-1983-41BD-882C-3439ED21E6C1}" destId="{BF2B68B5-A2B1-45A1-B97F-96DCCCBADE00}" srcOrd="4" destOrd="0" parTransId="{0066CD48-B5CE-4F25-9A77-4BA8FE434D32}" sibTransId="{E28557A3-A134-4AB1-B8EE-F47B197B45C7}"/>
    <dgm:cxn modelId="{6AA539EF-248B-4782-BEF7-F464EBC4D2E9}" srcId="{E18CC8B0-1983-41BD-882C-3439ED21E6C1}" destId="{074C90A6-348D-47ED-B5EE-172A12F6E2C2}" srcOrd="3" destOrd="0" parTransId="{50299067-D889-4A72-9742-ECF26188D52B}" sibTransId="{5415AC98-011A-45E6-847A-2EFA3CC4A6D5}"/>
    <dgm:cxn modelId="{70520935-8F31-499A-8913-F59D67892381}" type="presOf" srcId="{431CFCAB-EC68-4F42-8790-3AFB3BA106B0}" destId="{88C6EAC7-F063-42F7-A7DE-8C46B565FC17}" srcOrd="0" destOrd="0" presId="urn:microsoft.com/office/officeart/2005/8/layout/radial1"/>
    <dgm:cxn modelId="{407C64F3-C9C8-488E-95F4-09563F249088}" type="presOf" srcId="{C89C1B0D-1F00-47BA-A55E-2879C9AC934C}" destId="{D54FBAE8-AB39-4202-BCDE-3DC2ABC8FA4C}" srcOrd="0" destOrd="0" presId="urn:microsoft.com/office/officeart/2005/8/layout/radial1"/>
    <dgm:cxn modelId="{EBE5073B-850A-42AF-8651-7F0C4C332CDF}" srcId="{E18CC8B0-1983-41BD-882C-3439ED21E6C1}" destId="{A01B82FD-AF69-4D93-827B-78B74233BFBD}" srcOrd="1" destOrd="0" parTransId="{C89C1B0D-1F00-47BA-A55E-2879C9AC934C}" sibTransId="{0B1E03BA-0A16-485F-A0D7-D4FC7E649924}"/>
    <dgm:cxn modelId="{3E13016A-DE2C-4E87-867C-3D83A4071601}" type="presOf" srcId="{EDEE688D-E571-40BA-B131-B9A712C06B9D}" destId="{8FC0FEE9-96D6-4AA5-B55D-B39E4F31F37A}" srcOrd="1" destOrd="0" presId="urn:microsoft.com/office/officeart/2005/8/layout/radial1"/>
    <dgm:cxn modelId="{F0DA0F24-FA94-4D99-89A8-3C4BAB9E4FC5}" type="presOf" srcId="{AB0F4D8D-3213-4B61-82EF-9AEBF7E734D2}" destId="{40441E3F-F26E-4727-8F7C-0C87E9851130}" srcOrd="0" destOrd="0" presId="urn:microsoft.com/office/officeart/2005/8/layout/radial1"/>
    <dgm:cxn modelId="{31582393-3EB5-4F21-B492-FADD46441D6C}" type="presOf" srcId="{E18CC8B0-1983-41BD-882C-3439ED21E6C1}" destId="{A527CC21-991B-4930-A77E-E36584A67069}" srcOrd="0" destOrd="0" presId="urn:microsoft.com/office/officeart/2005/8/layout/radial1"/>
    <dgm:cxn modelId="{AA50D122-126F-48B0-9C8A-3AFE464FC4F6}" type="presOf" srcId="{C89C1B0D-1F00-47BA-A55E-2879C9AC934C}" destId="{14A197C0-DB35-47FF-B8B7-D2E4AFFFDFDE}" srcOrd="1" destOrd="0" presId="urn:microsoft.com/office/officeart/2005/8/layout/radial1"/>
    <dgm:cxn modelId="{EAB87097-9E3A-46FA-9B71-49EA7012A87B}" type="presOf" srcId="{50299067-D889-4A72-9742-ECF26188D52B}" destId="{E407B458-15B7-4CB8-AD12-34DC1E2392EB}" srcOrd="1" destOrd="0" presId="urn:microsoft.com/office/officeart/2005/8/layout/radial1"/>
    <dgm:cxn modelId="{DEE0E788-A874-4E8F-B4E4-45D02BD2AE69}" type="presOf" srcId="{EDEE688D-E571-40BA-B131-B9A712C06B9D}" destId="{9E3E4BE2-B7F9-4EDB-8550-0D5B061EC523}" srcOrd="0" destOrd="0" presId="urn:microsoft.com/office/officeart/2005/8/layout/radial1"/>
    <dgm:cxn modelId="{50AD44DE-0EE3-4271-B001-C508DCA6BD07}" type="presParOf" srcId="{5AF4B050-67AD-45EC-92F0-E34CF669D743}" destId="{A527CC21-991B-4930-A77E-E36584A67069}" srcOrd="0" destOrd="0" presId="urn:microsoft.com/office/officeart/2005/8/layout/radial1"/>
    <dgm:cxn modelId="{57916311-19B2-42EA-9C6F-CFA074B55A88}" type="presParOf" srcId="{5AF4B050-67AD-45EC-92F0-E34CF669D743}" destId="{9E3E4BE2-B7F9-4EDB-8550-0D5B061EC523}" srcOrd="1" destOrd="0" presId="urn:microsoft.com/office/officeart/2005/8/layout/radial1"/>
    <dgm:cxn modelId="{DD4550F8-AB20-45A4-95F3-D8D9AC01D65B}" type="presParOf" srcId="{9E3E4BE2-B7F9-4EDB-8550-0D5B061EC523}" destId="{8FC0FEE9-96D6-4AA5-B55D-B39E4F31F37A}" srcOrd="0" destOrd="0" presId="urn:microsoft.com/office/officeart/2005/8/layout/radial1"/>
    <dgm:cxn modelId="{4169A61F-5746-4CE1-93F8-3CEF8D247BFA}" type="presParOf" srcId="{5AF4B050-67AD-45EC-92F0-E34CF669D743}" destId="{88C6EAC7-F063-42F7-A7DE-8C46B565FC17}" srcOrd="2" destOrd="0" presId="urn:microsoft.com/office/officeart/2005/8/layout/radial1"/>
    <dgm:cxn modelId="{B0994172-6563-43B1-A48F-6074086145EC}" type="presParOf" srcId="{5AF4B050-67AD-45EC-92F0-E34CF669D743}" destId="{D54FBAE8-AB39-4202-BCDE-3DC2ABC8FA4C}" srcOrd="3" destOrd="0" presId="urn:microsoft.com/office/officeart/2005/8/layout/radial1"/>
    <dgm:cxn modelId="{48310FA8-38C8-49CC-A7D4-F941CBBD155C}" type="presParOf" srcId="{D54FBAE8-AB39-4202-BCDE-3DC2ABC8FA4C}" destId="{14A197C0-DB35-47FF-B8B7-D2E4AFFFDFDE}" srcOrd="0" destOrd="0" presId="urn:microsoft.com/office/officeart/2005/8/layout/radial1"/>
    <dgm:cxn modelId="{65517817-A020-41E2-948B-71977969D585}" type="presParOf" srcId="{5AF4B050-67AD-45EC-92F0-E34CF669D743}" destId="{D9CAF390-F236-4864-8020-8BCCDEFE127C}" srcOrd="4" destOrd="0" presId="urn:microsoft.com/office/officeart/2005/8/layout/radial1"/>
    <dgm:cxn modelId="{EFF222C3-0411-4648-9646-53EA5BB6FD87}" type="presParOf" srcId="{5AF4B050-67AD-45EC-92F0-E34CF669D743}" destId="{40441E3F-F26E-4727-8F7C-0C87E9851130}" srcOrd="5" destOrd="0" presId="urn:microsoft.com/office/officeart/2005/8/layout/radial1"/>
    <dgm:cxn modelId="{985E3715-CBAA-49B2-A745-43D73E2A5DF2}" type="presParOf" srcId="{40441E3F-F26E-4727-8F7C-0C87E9851130}" destId="{B1BC96FF-7359-4168-9DC3-56950CCA7FDE}" srcOrd="0" destOrd="0" presId="urn:microsoft.com/office/officeart/2005/8/layout/radial1"/>
    <dgm:cxn modelId="{DD479242-83DA-41CF-8469-EB0ABF794A90}" type="presParOf" srcId="{5AF4B050-67AD-45EC-92F0-E34CF669D743}" destId="{6423915F-21BD-43BC-9B60-E7CE81B3DC00}" srcOrd="6" destOrd="0" presId="urn:microsoft.com/office/officeart/2005/8/layout/radial1"/>
    <dgm:cxn modelId="{B8C7381D-7E1A-4C78-ADFC-FECD2B869237}" type="presParOf" srcId="{5AF4B050-67AD-45EC-92F0-E34CF669D743}" destId="{40164DA9-A940-4225-89E4-51D6983F9EB8}" srcOrd="7" destOrd="0" presId="urn:microsoft.com/office/officeart/2005/8/layout/radial1"/>
    <dgm:cxn modelId="{0AFF40F3-B01F-4BC9-B4D8-115D6B744DB0}" type="presParOf" srcId="{40164DA9-A940-4225-89E4-51D6983F9EB8}" destId="{E407B458-15B7-4CB8-AD12-34DC1E2392EB}" srcOrd="0" destOrd="0" presId="urn:microsoft.com/office/officeart/2005/8/layout/radial1"/>
    <dgm:cxn modelId="{D4BEDF37-8084-45C0-99DB-4D4D0DFDE6DC}" type="presParOf" srcId="{5AF4B050-67AD-45EC-92F0-E34CF669D743}" destId="{B2968A6F-A5AC-46BF-93ED-B8EDEAA991A2}" srcOrd="8" destOrd="0" presId="urn:microsoft.com/office/officeart/2005/8/layout/radial1"/>
    <dgm:cxn modelId="{7CF13BB2-DA5C-41DA-8782-EA3AACF546A2}" type="presParOf" srcId="{5AF4B050-67AD-45EC-92F0-E34CF669D743}" destId="{1F50DB52-45E2-4D39-B879-BDB9A1780E90}" srcOrd="9" destOrd="0" presId="urn:microsoft.com/office/officeart/2005/8/layout/radial1"/>
    <dgm:cxn modelId="{9C82A984-346C-431D-A898-A0CE5E810523}" type="presParOf" srcId="{1F50DB52-45E2-4D39-B879-BDB9A1780E90}" destId="{1463332A-62C8-4773-ABD2-2DA2880C2AAD}" srcOrd="0" destOrd="0" presId="urn:microsoft.com/office/officeart/2005/8/layout/radial1"/>
    <dgm:cxn modelId="{F6CBC31F-4FEF-484A-86CA-BB82B9A603A7}" type="presParOf" srcId="{5AF4B050-67AD-45EC-92F0-E34CF669D743}" destId="{8DFEDF81-2C56-4991-AC5F-A9B5F173385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29C900-7787-48FB-9D77-8484C0A8A3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CC8B0-1983-41BD-882C-3439ED21E6C1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Всего 10012,2 тыс. рублей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9A325E56-3377-4970-8D84-BE4389E780CC}" type="parTrans" cxnId="{E0CDC42E-5AC0-48EE-AA27-EA6AADBBB2C1}">
      <dgm:prSet/>
      <dgm:spPr/>
      <dgm:t>
        <a:bodyPr/>
        <a:lstStyle/>
        <a:p>
          <a:endParaRPr lang="ru-RU"/>
        </a:p>
      </dgm:t>
    </dgm:pt>
    <dgm:pt modelId="{2A15DA79-5860-4CDE-A9F6-D911B73D9459}" type="sibTrans" cxnId="{E0CDC42E-5AC0-48EE-AA27-EA6AADBBB2C1}">
      <dgm:prSet/>
      <dgm:spPr/>
      <dgm:t>
        <a:bodyPr/>
        <a:lstStyle/>
        <a:p>
          <a:endParaRPr lang="ru-RU"/>
        </a:p>
      </dgm:t>
    </dgm:pt>
    <dgm:pt modelId="{431CFCAB-EC68-4F42-8790-3AFB3BA106B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Муниципальная политика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248,0 тыс. рублей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EDEE688D-E571-40BA-B131-B9A712C06B9D}" type="parTrans" cxnId="{DA021E22-3951-4E45-A9CA-9687CA89F5EE}">
      <dgm:prSet/>
      <dgm:spPr/>
      <dgm:t>
        <a:bodyPr/>
        <a:lstStyle/>
        <a:p>
          <a:endParaRPr lang="ru-RU"/>
        </a:p>
      </dgm:t>
    </dgm:pt>
    <dgm:pt modelId="{270558E9-831D-4B36-8E22-C6BFE7A296C6}" type="sibTrans" cxnId="{DA021E22-3951-4E45-A9CA-9687CA89F5EE}">
      <dgm:prSet/>
      <dgm:spPr/>
      <dgm:t>
        <a:bodyPr/>
        <a:lstStyle/>
        <a:p>
          <a:endParaRPr lang="ru-RU"/>
        </a:p>
      </dgm:t>
    </dgm:pt>
    <dgm:pt modelId="{A01B82FD-AF69-4D93-827B-78B74233BFB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Развитие культуры, физической культуры и спорта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3062,3 тыс. рублей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C89C1B0D-1F00-47BA-A55E-2879C9AC934C}" type="parTrans" cxnId="{EBE5073B-850A-42AF-8651-7F0C4C332CDF}">
      <dgm:prSet/>
      <dgm:spPr/>
      <dgm:t>
        <a:bodyPr/>
        <a:lstStyle/>
        <a:p>
          <a:endParaRPr lang="ru-RU"/>
        </a:p>
      </dgm:t>
    </dgm:pt>
    <dgm:pt modelId="{0B1E03BA-0A16-485F-A0D7-D4FC7E649924}" type="sibTrans" cxnId="{EBE5073B-850A-42AF-8651-7F0C4C332CDF}">
      <dgm:prSet/>
      <dgm:spPr/>
      <dgm:t>
        <a:bodyPr/>
        <a:lstStyle/>
        <a:p>
          <a:endParaRPr lang="ru-RU"/>
        </a:p>
      </dgm:t>
    </dgm:pt>
    <dgm:pt modelId="{5D1AFD90-2AB0-44A2-8CC3-6280C4A9325A}">
      <dgm:prSet custT="1"/>
      <dgm:spPr>
        <a:solidFill>
          <a:srgbClr val="99FF33"/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Управление муниципальными финансами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5114,5 тыс. рублей</a:t>
          </a:r>
        </a:p>
        <a:p>
          <a:endParaRPr lang="ru-RU" sz="1400" dirty="0"/>
        </a:p>
      </dgm:t>
    </dgm:pt>
    <dgm:pt modelId="{AB0F4D8D-3213-4B61-82EF-9AEBF7E734D2}" type="parTrans" cxnId="{36C8A795-6D6F-4A5E-A5E5-5954ADFD20FC}">
      <dgm:prSet/>
      <dgm:spPr/>
      <dgm:t>
        <a:bodyPr/>
        <a:lstStyle/>
        <a:p>
          <a:endParaRPr lang="ru-RU"/>
        </a:p>
      </dgm:t>
    </dgm:pt>
    <dgm:pt modelId="{401557BB-0466-4F2D-AFFB-E73920473D2E}" type="sibTrans" cxnId="{36C8A795-6D6F-4A5E-A5E5-5954ADFD20FC}">
      <dgm:prSet/>
      <dgm:spPr/>
      <dgm:t>
        <a:bodyPr/>
        <a:lstStyle/>
        <a:p>
          <a:endParaRPr lang="ru-RU"/>
        </a:p>
      </dgm:t>
    </dgm:pt>
    <dgm:pt modelId="{074C90A6-348D-47ED-B5EE-172A12F6E2C2}">
      <dgm:prSet custT="1"/>
      <dgm:spPr>
        <a:solidFill>
          <a:srgbClr val="FF99FF"/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55,2 тыс. рублей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50299067-D889-4A72-9742-ECF26188D52B}" type="parTrans" cxnId="{6AA539EF-248B-4782-BEF7-F464EBC4D2E9}">
      <dgm:prSet/>
      <dgm:spPr/>
      <dgm:t>
        <a:bodyPr/>
        <a:lstStyle/>
        <a:p>
          <a:endParaRPr lang="ru-RU"/>
        </a:p>
      </dgm:t>
    </dgm:pt>
    <dgm:pt modelId="{5415AC98-011A-45E6-847A-2EFA3CC4A6D5}" type="sibTrans" cxnId="{6AA539EF-248B-4782-BEF7-F464EBC4D2E9}">
      <dgm:prSet/>
      <dgm:spPr/>
      <dgm:t>
        <a:bodyPr/>
        <a:lstStyle/>
        <a:p>
          <a:endParaRPr lang="ru-RU"/>
        </a:p>
      </dgm:t>
    </dgm:pt>
    <dgm:pt modelId="{BF2B68B5-A2B1-45A1-B97F-96DCCCBADE00}">
      <dgm:prSet custT="1"/>
      <dgm:spPr>
        <a:solidFill>
          <a:srgbClr val="FFFF00"/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</a:rPr>
            <a:t>1853,6 тыс. рублей</a:t>
          </a:r>
          <a:endParaRPr lang="ru-RU" sz="1400" dirty="0">
            <a:solidFill>
              <a:schemeClr val="accent1">
                <a:lumMod val="75000"/>
              </a:schemeClr>
            </a:solidFill>
          </a:endParaRPr>
        </a:p>
      </dgm:t>
    </dgm:pt>
    <dgm:pt modelId="{0066CD48-B5CE-4F25-9A77-4BA8FE434D32}" type="parTrans" cxnId="{1152BD24-2160-494D-87A9-EEB99132C726}">
      <dgm:prSet/>
      <dgm:spPr/>
      <dgm:t>
        <a:bodyPr/>
        <a:lstStyle/>
        <a:p>
          <a:endParaRPr lang="ru-RU"/>
        </a:p>
      </dgm:t>
    </dgm:pt>
    <dgm:pt modelId="{E28557A3-A134-4AB1-B8EE-F47B197B45C7}" type="sibTrans" cxnId="{1152BD24-2160-494D-87A9-EEB99132C726}">
      <dgm:prSet/>
      <dgm:spPr/>
      <dgm:t>
        <a:bodyPr/>
        <a:lstStyle/>
        <a:p>
          <a:endParaRPr lang="ru-RU"/>
        </a:p>
      </dgm:t>
    </dgm:pt>
    <dgm:pt modelId="{5AF4B050-67AD-45EC-92F0-E34CF669D743}" type="pres">
      <dgm:prSet presAssocID="{9F29C900-7787-48FB-9D77-8484C0A8A3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7CC21-991B-4930-A77E-E36584A67069}" type="pres">
      <dgm:prSet presAssocID="{E18CC8B0-1983-41BD-882C-3439ED21E6C1}" presName="centerShape" presStyleLbl="node0" presStyleIdx="0" presStyleCnt="1" custScaleX="185467" custScaleY="70803" custLinFactNeighborX="717" custLinFactNeighborY="-3626"/>
      <dgm:spPr/>
      <dgm:t>
        <a:bodyPr/>
        <a:lstStyle/>
        <a:p>
          <a:endParaRPr lang="ru-RU"/>
        </a:p>
      </dgm:t>
    </dgm:pt>
    <dgm:pt modelId="{9E3E4BE2-B7F9-4EDB-8550-0D5B061EC523}" type="pres">
      <dgm:prSet presAssocID="{EDEE688D-E571-40BA-B131-B9A712C06B9D}" presName="Name9" presStyleLbl="parChTrans1D2" presStyleIdx="0" presStyleCnt="5"/>
      <dgm:spPr/>
      <dgm:t>
        <a:bodyPr/>
        <a:lstStyle/>
        <a:p>
          <a:endParaRPr lang="ru-RU"/>
        </a:p>
      </dgm:t>
    </dgm:pt>
    <dgm:pt modelId="{8FC0FEE9-96D6-4AA5-B55D-B39E4F31F37A}" type="pres">
      <dgm:prSet presAssocID="{EDEE688D-E571-40BA-B131-B9A712C06B9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8C6EAC7-F063-42F7-A7DE-8C46B565FC17}" type="pres">
      <dgm:prSet presAssocID="{431CFCAB-EC68-4F42-8790-3AFB3BA106B0}" presName="node" presStyleLbl="node1" presStyleIdx="0" presStyleCnt="5" custScaleX="151118" custScaleY="98799" custRadScaleRad="75542" custRadScaleInc="17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BAE8-AB39-4202-BCDE-3DC2ABC8FA4C}" type="pres">
      <dgm:prSet presAssocID="{C89C1B0D-1F00-47BA-A55E-2879C9AC934C}" presName="Name9" presStyleLbl="parChTrans1D2" presStyleIdx="1" presStyleCnt="5"/>
      <dgm:spPr/>
      <dgm:t>
        <a:bodyPr/>
        <a:lstStyle/>
        <a:p>
          <a:endParaRPr lang="ru-RU"/>
        </a:p>
      </dgm:t>
    </dgm:pt>
    <dgm:pt modelId="{14A197C0-DB35-47FF-B8B7-D2E4AFFFDFDE}" type="pres">
      <dgm:prSet presAssocID="{C89C1B0D-1F00-47BA-A55E-2879C9AC934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9CAF390-F236-4864-8020-8BCCDEFE127C}" type="pres">
      <dgm:prSet presAssocID="{A01B82FD-AF69-4D93-827B-78B74233BFBD}" presName="node" presStyleLbl="node1" presStyleIdx="1" presStyleCnt="5" custScaleX="212972" custScaleY="118820" custRadScaleRad="120845" custRadScaleInc="45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1E3F-F26E-4727-8F7C-0C87E9851130}" type="pres">
      <dgm:prSet presAssocID="{AB0F4D8D-3213-4B61-82EF-9AEBF7E734D2}" presName="Name9" presStyleLbl="parChTrans1D2" presStyleIdx="2" presStyleCnt="5"/>
      <dgm:spPr/>
      <dgm:t>
        <a:bodyPr/>
        <a:lstStyle/>
        <a:p>
          <a:endParaRPr lang="ru-RU"/>
        </a:p>
      </dgm:t>
    </dgm:pt>
    <dgm:pt modelId="{B1BC96FF-7359-4168-9DC3-56950CCA7FDE}" type="pres">
      <dgm:prSet presAssocID="{AB0F4D8D-3213-4B61-82EF-9AEBF7E734D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423915F-21BD-43BC-9B60-E7CE81B3DC00}" type="pres">
      <dgm:prSet presAssocID="{5D1AFD90-2AB0-44A2-8CC3-6280C4A9325A}" presName="node" presStyleLbl="node1" presStyleIdx="2" presStyleCnt="5" custScaleX="141095" custScaleY="153440" custRadScaleRad="134970" custRadScaleInc="406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4DA9-A940-4225-89E4-51D6983F9EB8}" type="pres">
      <dgm:prSet presAssocID="{50299067-D889-4A72-9742-ECF26188D52B}" presName="Name9" presStyleLbl="parChTrans1D2" presStyleIdx="3" presStyleCnt="5"/>
      <dgm:spPr/>
      <dgm:t>
        <a:bodyPr/>
        <a:lstStyle/>
        <a:p>
          <a:endParaRPr lang="ru-RU"/>
        </a:p>
      </dgm:t>
    </dgm:pt>
    <dgm:pt modelId="{E407B458-15B7-4CB8-AD12-34DC1E2392EB}" type="pres">
      <dgm:prSet presAssocID="{50299067-D889-4A72-9742-ECF26188D52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2968A6F-A5AC-46BF-93ED-B8EDEAA991A2}" type="pres">
      <dgm:prSet presAssocID="{074C90A6-348D-47ED-B5EE-172A12F6E2C2}" presName="node" presStyleLbl="node1" presStyleIdx="3" presStyleCnt="5" custScaleX="130616" custScaleY="155599" custRadScaleRad="137675" custRadScaleInc="-389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0DB52-45E2-4D39-B879-BDB9A1780E90}" type="pres">
      <dgm:prSet presAssocID="{0066CD48-B5CE-4F25-9A77-4BA8FE434D32}" presName="Name9" presStyleLbl="parChTrans1D2" presStyleIdx="4" presStyleCnt="5"/>
      <dgm:spPr/>
      <dgm:t>
        <a:bodyPr/>
        <a:lstStyle/>
        <a:p>
          <a:endParaRPr lang="ru-RU"/>
        </a:p>
      </dgm:t>
    </dgm:pt>
    <dgm:pt modelId="{1463332A-62C8-4773-ABD2-2DA2880C2AAD}" type="pres">
      <dgm:prSet presAssocID="{0066CD48-B5CE-4F25-9A77-4BA8FE434D3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DFEDF81-2C56-4991-AC5F-A9B5F1733857}" type="pres">
      <dgm:prSet presAssocID="{BF2B68B5-A2B1-45A1-B97F-96DCCCBADE00}" presName="node" presStyleLbl="node1" presStyleIdx="4" presStyleCnt="5" custScaleX="190054" custScaleY="113938" custRadScaleRad="129644" custRadScaleInc="-449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021E22-3951-4E45-A9CA-9687CA89F5EE}" srcId="{E18CC8B0-1983-41BD-882C-3439ED21E6C1}" destId="{431CFCAB-EC68-4F42-8790-3AFB3BA106B0}" srcOrd="0" destOrd="0" parTransId="{EDEE688D-E571-40BA-B131-B9A712C06B9D}" sibTransId="{270558E9-831D-4B36-8E22-C6BFE7A296C6}"/>
    <dgm:cxn modelId="{AA3845C8-97EB-4FE2-91A2-93A45F9529BD}" type="presOf" srcId="{BF2B68B5-A2B1-45A1-B97F-96DCCCBADE00}" destId="{8DFEDF81-2C56-4991-AC5F-A9B5F1733857}" srcOrd="0" destOrd="0" presId="urn:microsoft.com/office/officeart/2005/8/layout/radial1"/>
    <dgm:cxn modelId="{BD7773ED-BCFB-4AC1-BD53-24FAC597244B}" type="presOf" srcId="{AB0F4D8D-3213-4B61-82EF-9AEBF7E734D2}" destId="{B1BC96FF-7359-4168-9DC3-56950CCA7FDE}" srcOrd="1" destOrd="0" presId="urn:microsoft.com/office/officeart/2005/8/layout/radial1"/>
    <dgm:cxn modelId="{EC027FF7-CD39-4B26-9DDE-01DC581DD80B}" type="presOf" srcId="{074C90A6-348D-47ED-B5EE-172A12F6E2C2}" destId="{B2968A6F-A5AC-46BF-93ED-B8EDEAA991A2}" srcOrd="0" destOrd="0" presId="urn:microsoft.com/office/officeart/2005/8/layout/radial1"/>
    <dgm:cxn modelId="{92A40537-C445-4512-ACC3-D0B4447725D7}" type="presOf" srcId="{EDEE688D-E571-40BA-B131-B9A712C06B9D}" destId="{9E3E4BE2-B7F9-4EDB-8550-0D5B061EC523}" srcOrd="0" destOrd="0" presId="urn:microsoft.com/office/officeart/2005/8/layout/radial1"/>
    <dgm:cxn modelId="{0E920615-039A-499B-8568-6A519A51620D}" type="presOf" srcId="{A01B82FD-AF69-4D93-827B-78B74233BFBD}" destId="{D9CAF390-F236-4864-8020-8BCCDEFE127C}" srcOrd="0" destOrd="0" presId="urn:microsoft.com/office/officeart/2005/8/layout/radial1"/>
    <dgm:cxn modelId="{43FE28A9-4242-4EEB-82C7-13EB516A6A6E}" type="presOf" srcId="{AB0F4D8D-3213-4B61-82EF-9AEBF7E734D2}" destId="{40441E3F-F26E-4727-8F7C-0C87E9851130}" srcOrd="0" destOrd="0" presId="urn:microsoft.com/office/officeart/2005/8/layout/radial1"/>
    <dgm:cxn modelId="{680FF417-070B-406D-A212-6BD6BE3D91E3}" type="presOf" srcId="{9F29C900-7787-48FB-9D77-8484C0A8A38D}" destId="{5AF4B050-67AD-45EC-92F0-E34CF669D743}" srcOrd="0" destOrd="0" presId="urn:microsoft.com/office/officeart/2005/8/layout/radial1"/>
    <dgm:cxn modelId="{36C8A795-6D6F-4A5E-A5E5-5954ADFD20FC}" srcId="{E18CC8B0-1983-41BD-882C-3439ED21E6C1}" destId="{5D1AFD90-2AB0-44A2-8CC3-6280C4A9325A}" srcOrd="2" destOrd="0" parTransId="{AB0F4D8D-3213-4B61-82EF-9AEBF7E734D2}" sibTransId="{401557BB-0466-4F2D-AFFB-E73920473D2E}"/>
    <dgm:cxn modelId="{1AE7B709-6D57-4AC6-A9FE-D9EF4CA2C95D}" type="presOf" srcId="{E18CC8B0-1983-41BD-882C-3439ED21E6C1}" destId="{A527CC21-991B-4930-A77E-E36584A67069}" srcOrd="0" destOrd="0" presId="urn:microsoft.com/office/officeart/2005/8/layout/radial1"/>
    <dgm:cxn modelId="{E0CDC42E-5AC0-48EE-AA27-EA6AADBBB2C1}" srcId="{9F29C900-7787-48FB-9D77-8484C0A8A38D}" destId="{E18CC8B0-1983-41BD-882C-3439ED21E6C1}" srcOrd="0" destOrd="0" parTransId="{9A325E56-3377-4970-8D84-BE4389E780CC}" sibTransId="{2A15DA79-5860-4CDE-A9F6-D911B73D9459}"/>
    <dgm:cxn modelId="{2E078CD1-D225-4DD7-BF0F-224845FD4676}" type="presOf" srcId="{0066CD48-B5CE-4F25-9A77-4BA8FE434D32}" destId="{1463332A-62C8-4773-ABD2-2DA2880C2AAD}" srcOrd="1" destOrd="0" presId="urn:microsoft.com/office/officeart/2005/8/layout/radial1"/>
    <dgm:cxn modelId="{1152BD24-2160-494D-87A9-EEB99132C726}" srcId="{E18CC8B0-1983-41BD-882C-3439ED21E6C1}" destId="{BF2B68B5-A2B1-45A1-B97F-96DCCCBADE00}" srcOrd="4" destOrd="0" parTransId="{0066CD48-B5CE-4F25-9A77-4BA8FE434D32}" sibTransId="{E28557A3-A134-4AB1-B8EE-F47B197B45C7}"/>
    <dgm:cxn modelId="{41BE64C5-0A7D-4607-8278-1656626A2E94}" type="presOf" srcId="{50299067-D889-4A72-9742-ECF26188D52B}" destId="{40164DA9-A940-4225-89E4-51D6983F9EB8}" srcOrd="0" destOrd="0" presId="urn:microsoft.com/office/officeart/2005/8/layout/radial1"/>
    <dgm:cxn modelId="{CFD1A002-DCA8-48A5-B2DB-AF558E845424}" type="presOf" srcId="{5D1AFD90-2AB0-44A2-8CC3-6280C4A9325A}" destId="{6423915F-21BD-43BC-9B60-E7CE81B3DC00}" srcOrd="0" destOrd="0" presId="urn:microsoft.com/office/officeart/2005/8/layout/radial1"/>
    <dgm:cxn modelId="{6AA539EF-248B-4782-BEF7-F464EBC4D2E9}" srcId="{E18CC8B0-1983-41BD-882C-3439ED21E6C1}" destId="{074C90A6-348D-47ED-B5EE-172A12F6E2C2}" srcOrd="3" destOrd="0" parTransId="{50299067-D889-4A72-9742-ECF26188D52B}" sibTransId="{5415AC98-011A-45E6-847A-2EFA3CC4A6D5}"/>
    <dgm:cxn modelId="{99CC90A1-55DE-4882-A46E-52BA7A187C04}" type="presOf" srcId="{C89C1B0D-1F00-47BA-A55E-2879C9AC934C}" destId="{14A197C0-DB35-47FF-B8B7-D2E4AFFFDFDE}" srcOrd="1" destOrd="0" presId="urn:microsoft.com/office/officeart/2005/8/layout/radial1"/>
    <dgm:cxn modelId="{BC600958-1559-4CC4-9628-723E1E7204F7}" type="presOf" srcId="{C89C1B0D-1F00-47BA-A55E-2879C9AC934C}" destId="{D54FBAE8-AB39-4202-BCDE-3DC2ABC8FA4C}" srcOrd="0" destOrd="0" presId="urn:microsoft.com/office/officeart/2005/8/layout/radial1"/>
    <dgm:cxn modelId="{EBE5073B-850A-42AF-8651-7F0C4C332CDF}" srcId="{E18CC8B0-1983-41BD-882C-3439ED21E6C1}" destId="{A01B82FD-AF69-4D93-827B-78B74233BFBD}" srcOrd="1" destOrd="0" parTransId="{C89C1B0D-1F00-47BA-A55E-2879C9AC934C}" sibTransId="{0B1E03BA-0A16-485F-A0D7-D4FC7E649924}"/>
    <dgm:cxn modelId="{346BC069-0453-45F1-85A0-61BA0FA02BA6}" type="presOf" srcId="{0066CD48-B5CE-4F25-9A77-4BA8FE434D32}" destId="{1F50DB52-45E2-4D39-B879-BDB9A1780E90}" srcOrd="0" destOrd="0" presId="urn:microsoft.com/office/officeart/2005/8/layout/radial1"/>
    <dgm:cxn modelId="{74847AF9-274E-4BA1-A97F-A087AEA6A33E}" type="presOf" srcId="{50299067-D889-4A72-9742-ECF26188D52B}" destId="{E407B458-15B7-4CB8-AD12-34DC1E2392EB}" srcOrd="1" destOrd="0" presId="urn:microsoft.com/office/officeart/2005/8/layout/radial1"/>
    <dgm:cxn modelId="{AFEA969A-01A2-424A-B7EA-069B3D587E37}" type="presOf" srcId="{EDEE688D-E571-40BA-B131-B9A712C06B9D}" destId="{8FC0FEE9-96D6-4AA5-B55D-B39E4F31F37A}" srcOrd="1" destOrd="0" presId="urn:microsoft.com/office/officeart/2005/8/layout/radial1"/>
    <dgm:cxn modelId="{515A322B-E158-454D-958D-0F4DC256AC4C}" type="presOf" srcId="{431CFCAB-EC68-4F42-8790-3AFB3BA106B0}" destId="{88C6EAC7-F063-42F7-A7DE-8C46B565FC17}" srcOrd="0" destOrd="0" presId="urn:microsoft.com/office/officeart/2005/8/layout/radial1"/>
    <dgm:cxn modelId="{8061C34D-EE62-4F43-BD33-4013F07D7217}" type="presParOf" srcId="{5AF4B050-67AD-45EC-92F0-E34CF669D743}" destId="{A527CC21-991B-4930-A77E-E36584A67069}" srcOrd="0" destOrd="0" presId="urn:microsoft.com/office/officeart/2005/8/layout/radial1"/>
    <dgm:cxn modelId="{124F89C0-20BD-47B8-B2BC-6C601D606E26}" type="presParOf" srcId="{5AF4B050-67AD-45EC-92F0-E34CF669D743}" destId="{9E3E4BE2-B7F9-4EDB-8550-0D5B061EC523}" srcOrd="1" destOrd="0" presId="urn:microsoft.com/office/officeart/2005/8/layout/radial1"/>
    <dgm:cxn modelId="{3B5017DE-65CD-468A-8275-5C722F51B51E}" type="presParOf" srcId="{9E3E4BE2-B7F9-4EDB-8550-0D5B061EC523}" destId="{8FC0FEE9-96D6-4AA5-B55D-B39E4F31F37A}" srcOrd="0" destOrd="0" presId="urn:microsoft.com/office/officeart/2005/8/layout/radial1"/>
    <dgm:cxn modelId="{BDE1BA5A-6C6B-4999-8E5C-AB355E01316D}" type="presParOf" srcId="{5AF4B050-67AD-45EC-92F0-E34CF669D743}" destId="{88C6EAC7-F063-42F7-A7DE-8C46B565FC17}" srcOrd="2" destOrd="0" presId="urn:microsoft.com/office/officeart/2005/8/layout/radial1"/>
    <dgm:cxn modelId="{8E9C0B79-16EA-4138-B5CC-C0F53A8C8BA3}" type="presParOf" srcId="{5AF4B050-67AD-45EC-92F0-E34CF669D743}" destId="{D54FBAE8-AB39-4202-BCDE-3DC2ABC8FA4C}" srcOrd="3" destOrd="0" presId="urn:microsoft.com/office/officeart/2005/8/layout/radial1"/>
    <dgm:cxn modelId="{5868E847-3375-4941-9AC4-109BCF4259A2}" type="presParOf" srcId="{D54FBAE8-AB39-4202-BCDE-3DC2ABC8FA4C}" destId="{14A197C0-DB35-47FF-B8B7-D2E4AFFFDFDE}" srcOrd="0" destOrd="0" presId="urn:microsoft.com/office/officeart/2005/8/layout/radial1"/>
    <dgm:cxn modelId="{27BBC532-F533-4725-AC2F-B956BC36C384}" type="presParOf" srcId="{5AF4B050-67AD-45EC-92F0-E34CF669D743}" destId="{D9CAF390-F236-4864-8020-8BCCDEFE127C}" srcOrd="4" destOrd="0" presId="urn:microsoft.com/office/officeart/2005/8/layout/radial1"/>
    <dgm:cxn modelId="{32C9AAC8-3A88-4868-8E38-C6BA80EACFA6}" type="presParOf" srcId="{5AF4B050-67AD-45EC-92F0-E34CF669D743}" destId="{40441E3F-F26E-4727-8F7C-0C87E9851130}" srcOrd="5" destOrd="0" presId="urn:microsoft.com/office/officeart/2005/8/layout/radial1"/>
    <dgm:cxn modelId="{449F6EF6-847B-49C4-BAA3-52957DEF37BA}" type="presParOf" srcId="{40441E3F-F26E-4727-8F7C-0C87E9851130}" destId="{B1BC96FF-7359-4168-9DC3-56950CCA7FDE}" srcOrd="0" destOrd="0" presId="urn:microsoft.com/office/officeart/2005/8/layout/radial1"/>
    <dgm:cxn modelId="{4D1353E7-AFDD-44ED-8B66-F5C0A92B874D}" type="presParOf" srcId="{5AF4B050-67AD-45EC-92F0-E34CF669D743}" destId="{6423915F-21BD-43BC-9B60-E7CE81B3DC00}" srcOrd="6" destOrd="0" presId="urn:microsoft.com/office/officeart/2005/8/layout/radial1"/>
    <dgm:cxn modelId="{1882633D-5D11-46B7-8A69-A3CEEDAC79D0}" type="presParOf" srcId="{5AF4B050-67AD-45EC-92F0-E34CF669D743}" destId="{40164DA9-A940-4225-89E4-51D6983F9EB8}" srcOrd="7" destOrd="0" presId="urn:microsoft.com/office/officeart/2005/8/layout/radial1"/>
    <dgm:cxn modelId="{FF727FF1-8D35-4DC4-9944-43A9A94ECD9E}" type="presParOf" srcId="{40164DA9-A940-4225-89E4-51D6983F9EB8}" destId="{E407B458-15B7-4CB8-AD12-34DC1E2392EB}" srcOrd="0" destOrd="0" presId="urn:microsoft.com/office/officeart/2005/8/layout/radial1"/>
    <dgm:cxn modelId="{21605477-BDFA-49EF-85C7-E2331F1C08CB}" type="presParOf" srcId="{5AF4B050-67AD-45EC-92F0-E34CF669D743}" destId="{B2968A6F-A5AC-46BF-93ED-B8EDEAA991A2}" srcOrd="8" destOrd="0" presId="urn:microsoft.com/office/officeart/2005/8/layout/radial1"/>
    <dgm:cxn modelId="{B189C37F-79F0-4605-A935-9528A85D4D4E}" type="presParOf" srcId="{5AF4B050-67AD-45EC-92F0-E34CF669D743}" destId="{1F50DB52-45E2-4D39-B879-BDB9A1780E90}" srcOrd="9" destOrd="0" presId="urn:microsoft.com/office/officeart/2005/8/layout/radial1"/>
    <dgm:cxn modelId="{FD09E4F5-BBDF-4CD3-9ACB-EE5CDFC58860}" type="presParOf" srcId="{1F50DB52-45E2-4D39-B879-BDB9A1780E90}" destId="{1463332A-62C8-4773-ABD2-2DA2880C2AAD}" srcOrd="0" destOrd="0" presId="urn:microsoft.com/office/officeart/2005/8/layout/radial1"/>
    <dgm:cxn modelId="{4F46C6B2-4F59-49C8-A7D0-5A14239CEB4D}" type="presParOf" srcId="{5AF4B050-67AD-45EC-92F0-E34CF669D743}" destId="{8DFEDF81-2C56-4991-AC5F-A9B5F173385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E3AE0-CC39-40DA-9D37-C500C92E8B4B}">
      <dsp:nvSpPr>
        <dsp:cNvPr id="0" name=""/>
        <dsp:cNvSpPr/>
      </dsp:nvSpPr>
      <dsp:spPr>
        <a:xfrm>
          <a:off x="3024353" y="1800219"/>
          <a:ext cx="2555434" cy="1807522"/>
        </a:xfrm>
        <a:prstGeom prst="ellipse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Основа формирования бюджета Божковского сельского поселения Красносулинского района  на 2017 -2019 года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3398588" y="2064924"/>
        <a:ext cx="1806964" cy="1278112"/>
      </dsp:txXfrm>
    </dsp:sp>
    <dsp:sp modelId="{4A268C89-52CA-47A8-A19A-D776CC5FC97B}">
      <dsp:nvSpPr>
        <dsp:cNvPr id="0" name=""/>
        <dsp:cNvSpPr/>
      </dsp:nvSpPr>
      <dsp:spPr>
        <a:xfrm rot="8738808">
          <a:off x="5241026" y="1733235"/>
          <a:ext cx="550909" cy="427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 w="19050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358092" y="1782550"/>
        <a:ext cx="422658" cy="256501"/>
      </dsp:txXfrm>
    </dsp:sp>
    <dsp:sp modelId="{7D29C0C8-252C-4E48-84EB-3D55CC087B72}">
      <dsp:nvSpPr>
        <dsp:cNvPr id="0" name=""/>
        <dsp:cNvSpPr/>
      </dsp:nvSpPr>
      <dsp:spPr>
        <a:xfrm>
          <a:off x="5349382" y="180009"/>
          <a:ext cx="3000053" cy="1872215"/>
        </a:xfrm>
        <a:prstGeom prst="ellipse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Муниципальные программы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err="1" smtClean="0"/>
            <a:t>Божковского</a:t>
          </a:r>
          <a:r>
            <a:rPr lang="ru-RU" sz="1400" kern="1200" dirty="0" smtClean="0"/>
            <a:t> сельского поселения</a:t>
          </a:r>
        </a:p>
      </dsp:txBody>
      <dsp:txXfrm>
        <a:off x="5788730" y="454189"/>
        <a:ext cx="2121357" cy="1323855"/>
      </dsp:txXfrm>
    </dsp:sp>
    <dsp:sp modelId="{B96C38BC-974C-434B-B345-8BD53F0A2C9B}">
      <dsp:nvSpPr>
        <dsp:cNvPr id="0" name=""/>
        <dsp:cNvSpPr/>
      </dsp:nvSpPr>
      <dsp:spPr>
        <a:xfrm rot="19661583">
          <a:off x="2896152" y="3252511"/>
          <a:ext cx="465825" cy="383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 w="19050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905049" y="3359864"/>
        <a:ext cx="350873" cy="229904"/>
      </dsp:txXfrm>
    </dsp:sp>
    <dsp:sp modelId="{4BBB9306-6579-44F3-BA3A-EAAB229E5B69}">
      <dsp:nvSpPr>
        <dsp:cNvPr id="0" name=""/>
        <dsp:cNvSpPr/>
      </dsp:nvSpPr>
      <dsp:spPr>
        <a:xfrm>
          <a:off x="0" y="3276364"/>
          <a:ext cx="3391378" cy="2144267"/>
        </a:xfrm>
        <a:prstGeom prst="ellipse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Прогноз социально-экономического развития Божковского сельского поселения на 2017-2019 годы</a:t>
          </a:r>
          <a:endParaRPr lang="ru-RU" sz="1200" kern="1200" dirty="0"/>
        </a:p>
      </dsp:txBody>
      <dsp:txXfrm>
        <a:off x="496656" y="3590385"/>
        <a:ext cx="2398066" cy="1516225"/>
      </dsp:txXfrm>
    </dsp:sp>
    <dsp:sp modelId="{B4E2CC71-2845-43AC-ACA3-789A3D13FB05}">
      <dsp:nvSpPr>
        <dsp:cNvPr id="0" name=""/>
        <dsp:cNvSpPr/>
      </dsp:nvSpPr>
      <dsp:spPr>
        <a:xfrm rot="1660620">
          <a:off x="2738189" y="1830618"/>
          <a:ext cx="607343" cy="383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 w="19050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744765" y="1880556"/>
        <a:ext cx="492393" cy="229900"/>
      </dsp:txXfrm>
    </dsp:sp>
    <dsp:sp modelId="{A506DD85-7309-4FF5-AE77-8120451C8BBE}">
      <dsp:nvSpPr>
        <dsp:cNvPr id="0" name=""/>
        <dsp:cNvSpPr/>
      </dsp:nvSpPr>
      <dsp:spPr>
        <a:xfrm>
          <a:off x="0" y="124896"/>
          <a:ext cx="3103210" cy="2182140"/>
        </a:xfrm>
        <a:prstGeom prst="ellipse">
          <a:avLst/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Основные </a:t>
          </a:r>
        </a:p>
        <a:p>
          <a:pPr lvl="0" algn="ctr" defTabSz="6223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направления бюджетной </a:t>
          </a:r>
        </a:p>
        <a:p>
          <a:pPr lvl="0" algn="ctr" defTabSz="6223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и налоговой политики </a:t>
          </a:r>
        </a:p>
        <a:p>
          <a:pPr lvl="0" algn="ctr" defTabSz="6223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Ростовской области</a:t>
          </a:r>
        </a:p>
        <a:p>
          <a:pPr lvl="0" algn="ctr" defTabSz="6223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на 2017-2019 годы</a:t>
          </a:r>
          <a:endParaRPr lang="ru-RU" sz="1200" kern="1200" dirty="0" smtClean="0"/>
        </a:p>
      </dsp:txBody>
      <dsp:txXfrm>
        <a:off x="454455" y="444463"/>
        <a:ext cx="2194300" cy="1543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7CC21-991B-4930-A77E-E36584A67069}">
      <dsp:nvSpPr>
        <dsp:cNvPr id="0" name=""/>
        <dsp:cNvSpPr/>
      </dsp:nvSpPr>
      <dsp:spPr>
        <a:xfrm>
          <a:off x="3041190" y="2228134"/>
          <a:ext cx="3171421" cy="1210706"/>
        </a:xfrm>
        <a:prstGeom prst="ellipse">
          <a:avLst/>
        </a:prstGeom>
        <a:solidFill>
          <a:srgbClr val="00B0F0"/>
        </a:solidFill>
        <a:ln w="1905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Всего 11932,2тыс. рублей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505634" y="2405438"/>
        <a:ext cx="2242533" cy="856098"/>
      </dsp:txXfrm>
    </dsp:sp>
    <dsp:sp modelId="{310A2786-ADFE-4CCE-8F5F-7EF8A337EF3A}">
      <dsp:nvSpPr>
        <dsp:cNvPr id="0" name=""/>
        <dsp:cNvSpPr/>
      </dsp:nvSpPr>
      <dsp:spPr>
        <a:xfrm rot="20499037">
          <a:off x="5815110" y="2365016"/>
          <a:ext cx="346978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346978" y="168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79925" y="2373172"/>
        <a:ext cx="17348" cy="17348"/>
      </dsp:txXfrm>
    </dsp:sp>
    <dsp:sp modelId="{D29FBC3B-5E98-4B67-9042-9CE0EF9F5645}">
      <dsp:nvSpPr>
        <dsp:cNvPr id="0" name=""/>
        <dsp:cNvSpPr/>
      </dsp:nvSpPr>
      <dsp:spPr>
        <a:xfrm>
          <a:off x="6000433" y="762462"/>
          <a:ext cx="3143566" cy="218827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транспортной </a:t>
          </a:r>
          <a:r>
            <a:rPr lang="ru-RU" sz="14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систеиы</a:t>
          </a:r>
          <a:endParaRPr lang="ru-RU" sz="1400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1655,4 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6460798" y="1082928"/>
        <a:ext cx="2222836" cy="1547344"/>
      </dsp:txXfrm>
    </dsp:sp>
    <dsp:sp modelId="{9E3E4BE2-B7F9-4EDB-8550-0D5B061EC523}">
      <dsp:nvSpPr>
        <dsp:cNvPr id="0" name=""/>
        <dsp:cNvSpPr/>
      </dsp:nvSpPr>
      <dsp:spPr>
        <a:xfrm rot="16469117">
          <a:off x="4606740" y="2138436"/>
          <a:ext cx="146725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146725" y="168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76434" y="2151599"/>
        <a:ext cx="7336" cy="7336"/>
      </dsp:txXfrm>
    </dsp:sp>
    <dsp:sp modelId="{88C6EAC7-F063-42F7-A7DE-8C46B565FC17}">
      <dsp:nvSpPr>
        <dsp:cNvPr id="0" name=""/>
        <dsp:cNvSpPr/>
      </dsp:nvSpPr>
      <dsp:spPr>
        <a:xfrm>
          <a:off x="3459982" y="393809"/>
          <a:ext cx="2584065" cy="168942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Муниципальная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248,0 тыс. рублей</a:t>
          </a:r>
          <a:endParaRPr lang="ru-RU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838410" y="641220"/>
        <a:ext cx="1827209" cy="1194606"/>
      </dsp:txXfrm>
    </dsp:sp>
    <dsp:sp modelId="{D54FBAE8-AB39-4202-BCDE-3DC2ABC8FA4C}">
      <dsp:nvSpPr>
        <dsp:cNvPr id="0" name=""/>
        <dsp:cNvSpPr/>
      </dsp:nvSpPr>
      <dsp:spPr>
        <a:xfrm rot="9558612">
          <a:off x="3394443" y="3261592"/>
          <a:ext cx="108672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108672" y="168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46063" y="3275706"/>
        <a:ext cx="5433" cy="5433"/>
      </dsp:txXfrm>
    </dsp:sp>
    <dsp:sp modelId="{D9CAF390-F236-4864-8020-8BCCDEFE127C}">
      <dsp:nvSpPr>
        <dsp:cNvPr id="0" name=""/>
        <dsp:cNvSpPr/>
      </dsp:nvSpPr>
      <dsp:spPr>
        <a:xfrm>
          <a:off x="0" y="2701671"/>
          <a:ext cx="3641747" cy="2383110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Развитие культуры, физической культуры и спорта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3111,8 тыс. рублей</a:t>
          </a:r>
          <a:endParaRPr lang="ru-RU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33322" y="3050669"/>
        <a:ext cx="2575103" cy="1685114"/>
      </dsp:txXfrm>
    </dsp:sp>
    <dsp:sp modelId="{40441E3F-F26E-4727-8F7C-0C87E9851130}">
      <dsp:nvSpPr>
        <dsp:cNvPr id="0" name=""/>
        <dsp:cNvSpPr/>
      </dsp:nvSpPr>
      <dsp:spPr>
        <a:xfrm rot="12136385">
          <a:off x="3115265" y="2289090"/>
          <a:ext cx="447145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447145" y="168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27659" y="2294742"/>
        <a:ext cx="22357" cy="22357"/>
      </dsp:txXfrm>
    </dsp:sp>
    <dsp:sp modelId="{6423915F-21BD-43BC-9B60-E7CE81B3DC00}">
      <dsp:nvSpPr>
        <dsp:cNvPr id="0" name=""/>
        <dsp:cNvSpPr/>
      </dsp:nvSpPr>
      <dsp:spPr>
        <a:xfrm>
          <a:off x="257868" y="350183"/>
          <a:ext cx="3017986" cy="2623770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Управление муниципальными финансами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5008,2 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99842" y="734425"/>
        <a:ext cx="2134038" cy="1855286"/>
      </dsp:txXfrm>
    </dsp:sp>
    <dsp:sp modelId="{40164DA9-A940-4225-89E4-51D6983F9EB8}">
      <dsp:nvSpPr>
        <dsp:cNvPr id="0" name=""/>
        <dsp:cNvSpPr/>
      </dsp:nvSpPr>
      <dsp:spPr>
        <a:xfrm rot="1904207">
          <a:off x="5423943" y="3457824"/>
          <a:ext cx="479212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479212" y="168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51569" y="3462674"/>
        <a:ext cx="23960" cy="23960"/>
      </dsp:txXfrm>
    </dsp:sp>
    <dsp:sp modelId="{B2968A6F-A5AC-46BF-93ED-B8EDEAA991A2}">
      <dsp:nvSpPr>
        <dsp:cNvPr id="0" name=""/>
        <dsp:cNvSpPr/>
      </dsp:nvSpPr>
      <dsp:spPr>
        <a:xfrm>
          <a:off x="5410376" y="3142345"/>
          <a:ext cx="3733623" cy="266068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55,2 тыс. рублей</a:t>
          </a:r>
          <a:endParaRPr lang="ru-RU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957152" y="3531994"/>
        <a:ext cx="2640071" cy="1881391"/>
      </dsp:txXfrm>
    </dsp:sp>
    <dsp:sp modelId="{1F50DB52-45E2-4D39-B879-BDB9A1780E90}">
      <dsp:nvSpPr>
        <dsp:cNvPr id="0" name=""/>
        <dsp:cNvSpPr/>
      </dsp:nvSpPr>
      <dsp:spPr>
        <a:xfrm rot="6165843">
          <a:off x="4040148" y="3779323"/>
          <a:ext cx="737349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737349" y="168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390390" y="3777720"/>
        <a:ext cx="36867" cy="36867"/>
      </dsp:txXfrm>
    </dsp:sp>
    <dsp:sp modelId="{8DFEDF81-2C56-4991-AC5F-A9B5F1733857}">
      <dsp:nvSpPr>
        <dsp:cNvPr id="0" name=""/>
        <dsp:cNvSpPr/>
      </dsp:nvSpPr>
      <dsp:spPr>
        <a:xfrm>
          <a:off x="2483769" y="4146857"/>
          <a:ext cx="3249857" cy="1948300"/>
        </a:xfrm>
        <a:prstGeom prst="ellipse">
          <a:avLst/>
        </a:prstGeom>
        <a:solidFill>
          <a:srgbClr val="FF99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1853,6 тыс. рублей</a:t>
          </a:r>
          <a:endParaRPr lang="ru-RU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959700" y="4432179"/>
        <a:ext cx="2297995" cy="1377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7CC21-991B-4930-A77E-E36584A67069}">
      <dsp:nvSpPr>
        <dsp:cNvPr id="0" name=""/>
        <dsp:cNvSpPr/>
      </dsp:nvSpPr>
      <dsp:spPr>
        <a:xfrm>
          <a:off x="2798279" y="2247963"/>
          <a:ext cx="3405580" cy="1300098"/>
        </a:xfrm>
        <a:prstGeom prst="ellipse">
          <a:avLst/>
        </a:prstGeom>
        <a:solidFill>
          <a:srgbClr val="00B0F0"/>
        </a:solidFill>
        <a:ln w="1905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Всего 10012,2 тыс. рублей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297015" y="2438358"/>
        <a:ext cx="2408108" cy="919308"/>
      </dsp:txXfrm>
    </dsp:sp>
    <dsp:sp modelId="{9E3E4BE2-B7F9-4EDB-8550-0D5B061EC523}">
      <dsp:nvSpPr>
        <dsp:cNvPr id="0" name=""/>
        <dsp:cNvSpPr/>
      </dsp:nvSpPr>
      <dsp:spPr>
        <a:xfrm rot="16542762">
          <a:off x="4535798" y="2196932"/>
          <a:ext cx="67196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67196" y="180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67716" y="2213325"/>
        <a:ext cx="3359" cy="3359"/>
      </dsp:txXfrm>
    </dsp:sp>
    <dsp:sp modelId="{88C6EAC7-F063-42F7-A7DE-8C46B565FC17}">
      <dsp:nvSpPr>
        <dsp:cNvPr id="0" name=""/>
        <dsp:cNvSpPr/>
      </dsp:nvSpPr>
      <dsp:spPr>
        <a:xfrm>
          <a:off x="3275860" y="369341"/>
          <a:ext cx="2774857" cy="181416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Муниципальная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248,0 тыс. рублей</a:t>
          </a:r>
          <a:endParaRPr lang="ru-RU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682228" y="635019"/>
        <a:ext cx="1962121" cy="1282810"/>
      </dsp:txXfrm>
    </dsp:sp>
    <dsp:sp modelId="{D54FBAE8-AB39-4202-BCDE-3DC2ABC8FA4C}">
      <dsp:nvSpPr>
        <dsp:cNvPr id="0" name=""/>
        <dsp:cNvSpPr/>
      </dsp:nvSpPr>
      <dsp:spPr>
        <a:xfrm rot="8445335">
          <a:off x="3159383" y="3690161"/>
          <a:ext cx="699652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699652" y="180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91718" y="3690743"/>
        <a:ext cx="34982" cy="34982"/>
      </dsp:txXfrm>
    </dsp:sp>
    <dsp:sp modelId="{D9CAF390-F236-4864-8020-8BCCDEFE127C}">
      <dsp:nvSpPr>
        <dsp:cNvPr id="0" name=""/>
        <dsp:cNvSpPr/>
      </dsp:nvSpPr>
      <dsp:spPr>
        <a:xfrm>
          <a:off x="60480" y="3648629"/>
          <a:ext cx="3910632" cy="2559065"/>
        </a:xfrm>
        <a:prstGeom prst="ellipse">
          <a:avLst/>
        </a:prstGeom>
        <a:solidFill>
          <a:srgbClr val="7DD7F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Развитие культуры, физической культуры и спорта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2847,2 тыс. рублей</a:t>
          </a:r>
          <a:endParaRPr lang="ru-RU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33179" y="4023395"/>
        <a:ext cx="2765234" cy="1809533"/>
      </dsp:txXfrm>
    </dsp:sp>
    <dsp:sp modelId="{40441E3F-F26E-4727-8F7C-0C87E9851130}">
      <dsp:nvSpPr>
        <dsp:cNvPr id="0" name=""/>
        <dsp:cNvSpPr/>
      </dsp:nvSpPr>
      <dsp:spPr>
        <a:xfrm rot="11827109">
          <a:off x="2674927" y="2396380"/>
          <a:ext cx="512228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512228" y="180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18236" y="2401648"/>
        <a:ext cx="25611" cy="25611"/>
      </dsp:txXfrm>
    </dsp:sp>
    <dsp:sp modelId="{6423915F-21BD-43BC-9B60-E7CE81B3DC00}">
      <dsp:nvSpPr>
        <dsp:cNvPr id="0" name=""/>
        <dsp:cNvSpPr/>
      </dsp:nvSpPr>
      <dsp:spPr>
        <a:xfrm>
          <a:off x="144482" y="546441"/>
          <a:ext cx="2590813" cy="2817494"/>
        </a:xfrm>
        <a:prstGeom prst="ellipse">
          <a:avLst/>
        </a:prstGeom>
        <a:solidFill>
          <a:srgbClr val="99FF3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Управление муниципальными финансами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5008,2 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23898" y="959053"/>
        <a:ext cx="1831981" cy="1992270"/>
      </dsp:txXfrm>
    </dsp:sp>
    <dsp:sp modelId="{40164DA9-A940-4225-89E4-51D6983F9EB8}">
      <dsp:nvSpPr>
        <dsp:cNvPr id="0" name=""/>
        <dsp:cNvSpPr/>
      </dsp:nvSpPr>
      <dsp:spPr>
        <a:xfrm rot="20917396">
          <a:off x="6002751" y="2529867"/>
          <a:ext cx="476251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476251" y="180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8971" y="2536034"/>
        <a:ext cx="23812" cy="23812"/>
      </dsp:txXfrm>
    </dsp:sp>
    <dsp:sp modelId="{B2968A6F-A5AC-46BF-93ED-B8EDEAA991A2}">
      <dsp:nvSpPr>
        <dsp:cNvPr id="0" name=""/>
        <dsp:cNvSpPr/>
      </dsp:nvSpPr>
      <dsp:spPr>
        <a:xfrm>
          <a:off x="6457575" y="834474"/>
          <a:ext cx="2398396" cy="285713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55,2 тыс. рублей</a:t>
          </a:r>
          <a:endParaRPr lang="ru-RU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808812" y="1252892"/>
        <a:ext cx="1695922" cy="2020302"/>
      </dsp:txXfrm>
    </dsp:sp>
    <dsp:sp modelId="{1F50DB52-45E2-4D39-B879-BDB9A1780E90}">
      <dsp:nvSpPr>
        <dsp:cNvPr id="0" name=""/>
        <dsp:cNvSpPr/>
      </dsp:nvSpPr>
      <dsp:spPr>
        <a:xfrm rot="2349797">
          <a:off x="5121305" y="3756444"/>
          <a:ext cx="911748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911748" y="180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54385" y="3751724"/>
        <a:ext cx="45587" cy="45587"/>
      </dsp:txXfrm>
    </dsp:sp>
    <dsp:sp modelId="{8DFEDF81-2C56-4991-AC5F-A9B5F1733857}">
      <dsp:nvSpPr>
        <dsp:cNvPr id="0" name=""/>
        <dsp:cNvSpPr/>
      </dsp:nvSpPr>
      <dsp:spPr>
        <a:xfrm>
          <a:off x="5220068" y="3858819"/>
          <a:ext cx="3489808" cy="2092151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1853,6 тыс. рублей</a:t>
          </a:r>
          <a:endParaRPr lang="ru-RU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731139" y="4165207"/>
        <a:ext cx="2467666" cy="14793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7CC21-991B-4930-A77E-E36584A67069}">
      <dsp:nvSpPr>
        <dsp:cNvPr id="0" name=""/>
        <dsp:cNvSpPr/>
      </dsp:nvSpPr>
      <dsp:spPr>
        <a:xfrm>
          <a:off x="2798279" y="2247963"/>
          <a:ext cx="3405580" cy="1300098"/>
        </a:xfrm>
        <a:prstGeom prst="ellipse">
          <a:avLst/>
        </a:prstGeom>
        <a:solidFill>
          <a:srgbClr val="00B0F0"/>
        </a:solidFill>
        <a:ln w="1905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Всего 10012,2 тыс. рублей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297015" y="2438358"/>
        <a:ext cx="2408108" cy="919308"/>
      </dsp:txXfrm>
    </dsp:sp>
    <dsp:sp modelId="{9E3E4BE2-B7F9-4EDB-8550-0D5B061EC523}">
      <dsp:nvSpPr>
        <dsp:cNvPr id="0" name=""/>
        <dsp:cNvSpPr/>
      </dsp:nvSpPr>
      <dsp:spPr>
        <a:xfrm rot="16542762">
          <a:off x="4535798" y="2196932"/>
          <a:ext cx="67196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67196" y="180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67716" y="2213325"/>
        <a:ext cx="3359" cy="3359"/>
      </dsp:txXfrm>
    </dsp:sp>
    <dsp:sp modelId="{88C6EAC7-F063-42F7-A7DE-8C46B565FC17}">
      <dsp:nvSpPr>
        <dsp:cNvPr id="0" name=""/>
        <dsp:cNvSpPr/>
      </dsp:nvSpPr>
      <dsp:spPr>
        <a:xfrm>
          <a:off x="3275860" y="369341"/>
          <a:ext cx="2774857" cy="181416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Муниципальная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248,0 тыс. рублей</a:t>
          </a:r>
          <a:endParaRPr lang="ru-RU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682228" y="635019"/>
        <a:ext cx="1962121" cy="1282810"/>
      </dsp:txXfrm>
    </dsp:sp>
    <dsp:sp modelId="{D54FBAE8-AB39-4202-BCDE-3DC2ABC8FA4C}">
      <dsp:nvSpPr>
        <dsp:cNvPr id="0" name=""/>
        <dsp:cNvSpPr/>
      </dsp:nvSpPr>
      <dsp:spPr>
        <a:xfrm rot="8552918">
          <a:off x="3192684" y="3647781"/>
          <a:ext cx="611905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611905" y="180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83340" y="3650557"/>
        <a:ext cx="30595" cy="30595"/>
      </dsp:txXfrm>
    </dsp:sp>
    <dsp:sp modelId="{D9CAF390-F236-4864-8020-8BCCDEFE127C}">
      <dsp:nvSpPr>
        <dsp:cNvPr id="0" name=""/>
        <dsp:cNvSpPr/>
      </dsp:nvSpPr>
      <dsp:spPr>
        <a:xfrm>
          <a:off x="149242" y="3642792"/>
          <a:ext cx="3910632" cy="2181795"/>
        </a:xfrm>
        <a:prstGeom prst="ellipse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Развитие культуры, физической культуры и спорта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3062,3 тыс. рублей</a:t>
          </a:r>
          <a:endParaRPr lang="ru-RU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21941" y="3962308"/>
        <a:ext cx="2765234" cy="1542763"/>
      </dsp:txXfrm>
    </dsp:sp>
    <dsp:sp modelId="{40441E3F-F26E-4727-8F7C-0C87E9851130}">
      <dsp:nvSpPr>
        <dsp:cNvPr id="0" name=""/>
        <dsp:cNvSpPr/>
      </dsp:nvSpPr>
      <dsp:spPr>
        <a:xfrm rot="11827109">
          <a:off x="2674927" y="2396380"/>
          <a:ext cx="512228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512228" y="180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18236" y="2401648"/>
        <a:ext cx="25611" cy="25611"/>
      </dsp:txXfrm>
    </dsp:sp>
    <dsp:sp modelId="{6423915F-21BD-43BC-9B60-E7CE81B3DC00}">
      <dsp:nvSpPr>
        <dsp:cNvPr id="0" name=""/>
        <dsp:cNvSpPr/>
      </dsp:nvSpPr>
      <dsp:spPr>
        <a:xfrm>
          <a:off x="144482" y="546441"/>
          <a:ext cx="2590813" cy="2817494"/>
        </a:xfrm>
        <a:prstGeom prst="ellipse">
          <a:avLst/>
        </a:prstGeom>
        <a:solidFill>
          <a:srgbClr val="99FF3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Управление муниципальными финансами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5114,5 тыс. рублей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23898" y="959053"/>
        <a:ext cx="1831981" cy="1992270"/>
      </dsp:txXfrm>
    </dsp:sp>
    <dsp:sp modelId="{40164DA9-A940-4225-89E4-51D6983F9EB8}">
      <dsp:nvSpPr>
        <dsp:cNvPr id="0" name=""/>
        <dsp:cNvSpPr/>
      </dsp:nvSpPr>
      <dsp:spPr>
        <a:xfrm rot="20917396">
          <a:off x="6002751" y="2529867"/>
          <a:ext cx="476251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476251" y="180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8971" y="2536034"/>
        <a:ext cx="23812" cy="23812"/>
      </dsp:txXfrm>
    </dsp:sp>
    <dsp:sp modelId="{B2968A6F-A5AC-46BF-93ED-B8EDEAA991A2}">
      <dsp:nvSpPr>
        <dsp:cNvPr id="0" name=""/>
        <dsp:cNvSpPr/>
      </dsp:nvSpPr>
      <dsp:spPr>
        <a:xfrm>
          <a:off x="6457575" y="834474"/>
          <a:ext cx="2398396" cy="2857138"/>
        </a:xfrm>
        <a:prstGeom prst="ellipse">
          <a:avLst/>
        </a:prstGeom>
        <a:solidFill>
          <a:srgbClr val="FF99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55,2 тыс. рублей</a:t>
          </a:r>
          <a:endParaRPr lang="ru-RU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808812" y="1252892"/>
        <a:ext cx="1695922" cy="2020302"/>
      </dsp:txXfrm>
    </dsp:sp>
    <dsp:sp modelId="{1F50DB52-45E2-4D39-B879-BDB9A1780E90}">
      <dsp:nvSpPr>
        <dsp:cNvPr id="0" name=""/>
        <dsp:cNvSpPr/>
      </dsp:nvSpPr>
      <dsp:spPr>
        <a:xfrm rot="2349797">
          <a:off x="5121305" y="3756444"/>
          <a:ext cx="911748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911748" y="1807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54385" y="3751724"/>
        <a:ext cx="45587" cy="45587"/>
      </dsp:txXfrm>
    </dsp:sp>
    <dsp:sp modelId="{8DFEDF81-2C56-4991-AC5F-A9B5F1733857}">
      <dsp:nvSpPr>
        <dsp:cNvPr id="0" name=""/>
        <dsp:cNvSpPr/>
      </dsp:nvSpPr>
      <dsp:spPr>
        <a:xfrm>
          <a:off x="5220068" y="3858819"/>
          <a:ext cx="3489808" cy="2092151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</a:rPr>
            <a:t>1853,6 тыс. рублей</a:t>
          </a:r>
          <a:endParaRPr lang="ru-RU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731139" y="4165207"/>
        <a:ext cx="2467666" cy="147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D463C-E02E-45AF-881A-CD284A9220DB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43C5C-CA0B-48AF-B09C-37655A293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5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3C5C-CA0B-48AF-B09C-37655A2938E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80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3C5C-CA0B-48AF-B09C-37655A2938E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08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3C5C-CA0B-48AF-B09C-37655A2938E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4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25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49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3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4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142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92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79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65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51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37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405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0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6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40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29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01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73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7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3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БОЖКОВСКОГО СЕЛЬСКОГО ПОСЕЛЕНИЯ </a:t>
            </a:r>
            <a:b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КРАСНОСУЛИНСКОГО РАЙОНА </a:t>
            </a:r>
            <a:b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2017 ГОД и плановый период 2018 и 2019 годов 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DSC01139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1" y="951306"/>
            <a:ext cx="4413943" cy="305376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6" name="Рисунок 5" descr="DSC016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951305"/>
            <a:ext cx="4716016" cy="3053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3942" y="4005066"/>
            <a:ext cx="4730058" cy="2852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005064"/>
            <a:ext cx="4413942" cy="2852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042" y="4005063"/>
            <a:ext cx="441394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74708"/>
      </p:ext>
    </p:extLst>
  </p:cSld>
  <p:clrMapOvr>
    <a:masterClrMapping/>
  </p:clrMapOvr>
  <p:transition spd="slow" advClick="0" advTm="2076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648072"/>
          </a:xfrm>
          <a:solidFill>
            <a:srgbClr val="D0F7F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поступления 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бюджетообразующих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налогов в бюджет Божковского сельского  поселения Красносулинского района на 2019 год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824406"/>
              </p:ext>
            </p:extLst>
          </p:nvPr>
        </p:nvGraphicFramePr>
        <p:xfrm>
          <a:off x="251520" y="1052736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857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Расходы бюджета Божковского сельского  поселения Красносулинского района в 2017 году</a:t>
            </a:r>
            <a:endParaRPr lang="ru-RU" sz="16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747491"/>
              </p:ext>
            </p:extLst>
          </p:nvPr>
        </p:nvGraphicFramePr>
        <p:xfrm>
          <a:off x="251520" y="1052736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58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648072"/>
          </a:xfr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Расходы бюджета Божковского сельского  поселения Красносулинского района в 2018 году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901171"/>
              </p:ext>
            </p:extLst>
          </p:nvPr>
        </p:nvGraphicFramePr>
        <p:xfrm>
          <a:off x="251520" y="1052736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648072"/>
          </a:xfrm>
          <a:solidFill>
            <a:srgbClr val="D0F7F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Расходы бюджета Божковского сельского  поселения Красносулинского района в 2019 году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11410"/>
              </p:ext>
            </p:extLst>
          </p:nvPr>
        </p:nvGraphicFramePr>
        <p:xfrm>
          <a:off x="251520" y="1052736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124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56263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БЕЗВОЗМЕЗДНЫЕ ПОСТУПЛЕНИЯ из бюджетов разных уровней</a:t>
            </a:r>
            <a:endParaRPr lang="ru-RU" sz="20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585965"/>
              </p:ext>
            </p:extLst>
          </p:nvPr>
        </p:nvGraphicFramePr>
        <p:xfrm>
          <a:off x="251520" y="980728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5949280"/>
            <a:ext cx="8568952" cy="7703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Снижение поступлений из областного бюджета свидетельствует о проведении в поселении бюджетной политики, направленной на наращивание собственной доходной базы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984">
        <p14:prism isContent="1"/>
      </p:transition>
    </mc:Choice>
    <mc:Fallback xmlns="">
      <p:transition spd="slow" advClick="0" advTm="209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56263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Объем бюджетных ассигнований на реализацию программ в 2016-2019 годы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063378"/>
              </p:ext>
            </p:extLst>
          </p:nvPr>
        </p:nvGraphicFramePr>
        <p:xfrm>
          <a:off x="251520" y="980728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6597352"/>
            <a:ext cx="8568952" cy="1223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984">
        <p14:prism isContent="1"/>
      </p:transition>
    </mc:Choice>
    <mc:Fallback xmlns="">
      <p:transition spd="slow" advClick="0" advTm="209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Динамика расходов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 Божковского сельского поселения в 2016-2019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годах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8455203"/>
              </p:ext>
            </p:extLst>
          </p:nvPr>
        </p:nvGraphicFramePr>
        <p:xfrm>
          <a:off x="251520" y="1340768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49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933">
        <p:circle/>
      </p:transition>
    </mc:Choice>
    <mc:Fallback xmlns="">
      <p:transition spd="slow" advClick="0" advTm="209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18509211"/>
              </p:ext>
            </p:extLst>
          </p:nvPr>
        </p:nvGraphicFramePr>
        <p:xfrm>
          <a:off x="0" y="650305"/>
          <a:ext cx="9144000" cy="620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188641"/>
            <a:ext cx="8784976" cy="83099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Структура расходов бюджета поселения на 2017 год по муниципальным программам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2150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16149900"/>
              </p:ext>
            </p:extLst>
          </p:nvPr>
        </p:nvGraphicFramePr>
        <p:xfrm>
          <a:off x="0" y="650305"/>
          <a:ext cx="9144000" cy="620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88641"/>
            <a:ext cx="8712968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Структура расходов бюджета поселения на 2018 год по муниципальным программам.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700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86209820"/>
              </p:ext>
            </p:extLst>
          </p:nvPr>
        </p:nvGraphicFramePr>
        <p:xfrm>
          <a:off x="0" y="650305"/>
          <a:ext cx="9144000" cy="620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88641"/>
            <a:ext cx="8712968" cy="830997"/>
          </a:xfrm>
          <a:prstGeom prst="rect">
            <a:avLst/>
          </a:prstGeom>
          <a:solidFill>
            <a:srgbClr val="7DD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Структура расходов бюджета поселения на 2019 год по муниципальным программам.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9571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4" descr="D:\фото\101MSDCьььF\DSC01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6527" cy="3499658"/>
          </a:xfrm>
          <a:prstGeom prst="rect">
            <a:avLst/>
          </a:prstGeom>
          <a:noFill/>
        </p:spPr>
      </p:pic>
      <p:pic>
        <p:nvPicPr>
          <p:cNvPr id="10" name="Рисунок 9" descr="DSC01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573016"/>
            <a:ext cx="5076056" cy="35010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37354"/>
            <a:ext cx="9101026" cy="7074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780" y="1953640"/>
            <a:ext cx="4322439" cy="2950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37354"/>
            <a:ext cx="9143998" cy="70740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1872208"/>
          </a:xfrm>
          <a:solidFill>
            <a:srgbClr val="FF99FF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 бюджета Божковского сельского поселения, </a:t>
            </a:r>
            <a:b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формируемые в рамках муниципальных программ Божковского сельского поселения, и непрограммные расходы на 2017 год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7499176" cy="648072"/>
          </a:xfrm>
        </p:spPr>
        <p:txBody>
          <a:bodyPr>
            <a:noAutofit/>
          </a:bodyPr>
          <a:lstStyle/>
          <a:p>
            <a:r>
              <a:rPr lang="ru-RU" sz="1000" dirty="0" smtClean="0"/>
              <a:t>       </a:t>
            </a:r>
            <a:r>
              <a:rPr lang="ru-RU" sz="1200" i="1" dirty="0" smtClean="0"/>
              <a:t>Расходы бюджета Божковского сельского поселения, формируемые в рамках муниципальных программ Божковского сельского поселения</a:t>
            </a:r>
          </a:p>
          <a:p>
            <a:r>
              <a:rPr lang="ru-RU" sz="1200" i="1" dirty="0" smtClean="0"/>
              <a:t> </a:t>
            </a:r>
          </a:p>
          <a:p>
            <a:pPr>
              <a:buNone/>
            </a:pPr>
            <a:r>
              <a:rPr lang="ru-RU" sz="1200" i="1" dirty="0" smtClean="0"/>
              <a:t>              </a:t>
            </a:r>
            <a:r>
              <a:rPr lang="ru-RU" sz="1200" i="1" dirty="0"/>
              <a:t>Н</a:t>
            </a:r>
            <a:r>
              <a:rPr lang="ru-RU" sz="1200" i="1" dirty="0" smtClean="0"/>
              <a:t>епрограммные расходы бюджета Божковского сельского поселения</a:t>
            </a:r>
            <a:endParaRPr lang="ru-RU" sz="1200" i="1" dirty="0"/>
          </a:p>
        </p:txBody>
      </p:sp>
      <p:sp>
        <p:nvSpPr>
          <p:cNvPr id="6" name="Овал 5"/>
          <p:cNvSpPr/>
          <p:nvPr/>
        </p:nvSpPr>
        <p:spPr>
          <a:xfrm>
            <a:off x="2159732" y="2348880"/>
            <a:ext cx="3960440" cy="1752296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11932,2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27784" y="3789040"/>
            <a:ext cx="3024336" cy="1296144"/>
          </a:xfrm>
          <a:prstGeom prst="ellipse">
            <a:avLst/>
          </a:prstGeom>
          <a:solidFill>
            <a:srgbClr val="99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273,5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5780" y="5549999"/>
            <a:ext cx="360040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7544" y="6165304"/>
            <a:ext cx="360040" cy="33833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1872208"/>
          </a:xfrm>
          <a:solidFill>
            <a:srgbClr val="7DD7F7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 бюджета Божковского сельского поселения, </a:t>
            </a:r>
            <a:b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формируемые в рамках муниципальных программ Божковского сельского поселения, и непрограммные расходы на 2018 год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7499176" cy="648072"/>
          </a:xfrm>
        </p:spPr>
        <p:txBody>
          <a:bodyPr>
            <a:noAutofit/>
          </a:bodyPr>
          <a:lstStyle/>
          <a:p>
            <a:r>
              <a:rPr lang="ru-RU" sz="1000" dirty="0" smtClean="0"/>
              <a:t>       </a:t>
            </a:r>
            <a:r>
              <a:rPr lang="ru-RU" sz="1200" i="1" dirty="0" smtClean="0"/>
              <a:t>Расходы бюджета Божковского сельского поселения, формируемые в рамках муниципальных программ Божковского сельского поселения</a:t>
            </a:r>
          </a:p>
          <a:p>
            <a:r>
              <a:rPr lang="ru-RU" sz="1200" i="1" dirty="0" smtClean="0"/>
              <a:t> </a:t>
            </a:r>
          </a:p>
          <a:p>
            <a:pPr>
              <a:buNone/>
            </a:pPr>
            <a:r>
              <a:rPr lang="ru-RU" sz="1200" i="1" dirty="0" smtClean="0"/>
              <a:t>              </a:t>
            </a:r>
            <a:r>
              <a:rPr lang="ru-RU" sz="1200" i="1" dirty="0"/>
              <a:t>Н</a:t>
            </a:r>
            <a:r>
              <a:rPr lang="ru-RU" sz="1200" i="1" dirty="0" smtClean="0"/>
              <a:t>епрограммные расходы бюджета Божковского сельского поселения</a:t>
            </a:r>
            <a:endParaRPr lang="ru-RU" sz="1200" i="1" dirty="0"/>
          </a:p>
        </p:txBody>
      </p:sp>
      <p:sp>
        <p:nvSpPr>
          <p:cNvPr id="6" name="Овал 5"/>
          <p:cNvSpPr/>
          <p:nvPr/>
        </p:nvSpPr>
        <p:spPr>
          <a:xfrm>
            <a:off x="2159732" y="2348880"/>
            <a:ext cx="3960440" cy="1752296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10012,2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27784" y="3789040"/>
            <a:ext cx="3024336" cy="1296144"/>
          </a:xfrm>
          <a:prstGeom prst="ellipse">
            <a:avLst/>
          </a:prstGeom>
          <a:solidFill>
            <a:srgbClr val="99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273,5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5780" y="5549999"/>
            <a:ext cx="360040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7544" y="6165304"/>
            <a:ext cx="360040" cy="33833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6361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1872208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Расходы бюджета Божковского сельского поселения, 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формируемые в рамках муниципальных программ Божковского сельского поселения, и непрограммные расходы на </a:t>
            </a:r>
            <a:r>
              <a:rPr lang="ru-RU" sz="2000" i="1" dirty="0" smtClean="0">
                <a:solidFill>
                  <a:srgbClr val="FF0000"/>
                </a:solidFill>
              </a:rPr>
              <a:t>2019 </a:t>
            </a:r>
            <a:r>
              <a:rPr lang="ru-RU" sz="2000" i="1" dirty="0" smtClean="0">
                <a:solidFill>
                  <a:srgbClr val="FF0000"/>
                </a:solidFill>
              </a:rPr>
              <a:t>год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7499176" cy="648072"/>
          </a:xfrm>
        </p:spPr>
        <p:txBody>
          <a:bodyPr>
            <a:noAutofit/>
          </a:bodyPr>
          <a:lstStyle/>
          <a:p>
            <a:r>
              <a:rPr lang="ru-RU" sz="1000" dirty="0" smtClean="0"/>
              <a:t>       </a:t>
            </a:r>
            <a:r>
              <a:rPr lang="ru-RU" sz="1200" i="1" dirty="0" smtClean="0"/>
              <a:t>Расходы бюджета Божковского сельского поселения, формируемые в рамках муниципальных программ Божковского сельского поселения</a:t>
            </a:r>
          </a:p>
          <a:p>
            <a:r>
              <a:rPr lang="ru-RU" sz="1200" i="1" dirty="0" smtClean="0"/>
              <a:t> </a:t>
            </a:r>
          </a:p>
          <a:p>
            <a:pPr>
              <a:buNone/>
            </a:pPr>
            <a:r>
              <a:rPr lang="ru-RU" sz="1200" i="1" dirty="0" smtClean="0"/>
              <a:t>              </a:t>
            </a:r>
            <a:r>
              <a:rPr lang="ru-RU" sz="1200" i="1" dirty="0"/>
              <a:t>Н</a:t>
            </a:r>
            <a:r>
              <a:rPr lang="ru-RU" sz="1200" i="1" dirty="0" smtClean="0"/>
              <a:t>епрограммные расходы бюджета Божковского сельского поселения</a:t>
            </a:r>
            <a:endParaRPr lang="ru-RU" sz="1200" i="1" dirty="0"/>
          </a:p>
        </p:txBody>
      </p:sp>
      <p:sp>
        <p:nvSpPr>
          <p:cNvPr id="6" name="Овал 5"/>
          <p:cNvSpPr/>
          <p:nvPr/>
        </p:nvSpPr>
        <p:spPr>
          <a:xfrm>
            <a:off x="2159732" y="2348880"/>
            <a:ext cx="3960440" cy="1752296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10333,6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27784" y="3789040"/>
            <a:ext cx="3024336" cy="1296144"/>
          </a:xfrm>
          <a:prstGeom prst="ellipse">
            <a:avLst/>
          </a:prstGeom>
          <a:solidFill>
            <a:srgbClr val="99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273,5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5780" y="5549999"/>
            <a:ext cx="360040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7544" y="6165304"/>
            <a:ext cx="360040" cy="33833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4366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234422" cy="709865"/>
          </a:xfrm>
        </p:spPr>
        <p:txBody>
          <a:bodyPr/>
          <a:lstStyle/>
          <a:p>
            <a:pPr algn="ctr"/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7848872" cy="4653136"/>
          </a:xfrm>
        </p:spPr>
      </p:pic>
    </p:spTree>
    <p:extLst>
      <p:ext uri="{BB962C8B-B14F-4D97-AF65-F5344CB8AC3E}">
        <p14:creationId xmlns:p14="http://schemas.microsoft.com/office/powerpoint/2010/main" val="93932306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40960" cy="850106"/>
          </a:xfr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БОЖКОВСКОГО СЕЛЬСКОГО ПОСЕЛЕНИЯ </a:t>
            </a:r>
            <a:b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КРАСНОСУЛИНСКОГО РАЙОНА </a:t>
            </a:r>
            <a:b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2017 ГОД  И ПЛАНОВЫЙ ПЕРИОД 2018 И 2019 ГОДОВ</a:t>
            </a:r>
            <a:endParaRPr lang="ru-RU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319335"/>
              </p:ext>
            </p:extLst>
          </p:nvPr>
        </p:nvGraphicFramePr>
        <p:xfrm>
          <a:off x="251520" y="1052736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 rot="12307284">
            <a:off x="5569900" y="4190900"/>
            <a:ext cx="632504" cy="43204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940152" y="4221088"/>
            <a:ext cx="3103210" cy="2182140"/>
            <a:chOff x="-100638" y="16882"/>
            <a:chExt cx="3103210" cy="2182140"/>
          </a:xfrm>
        </p:grpSpPr>
        <p:sp>
          <p:nvSpPr>
            <p:cNvPr id="13" name="Овал 12"/>
            <p:cNvSpPr/>
            <p:nvPr/>
          </p:nvSpPr>
          <p:spPr>
            <a:xfrm>
              <a:off x="-100638" y="16882"/>
              <a:ext cx="3103210" cy="21821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454455" y="480465"/>
              <a:ext cx="2194300" cy="1543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 smtClean="0"/>
                <a:t>Основные </a:t>
              </a:r>
            </a:p>
            <a:p>
              <a:pPr lvl="0" algn="ctr" defTabSz="6223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 smtClean="0"/>
                <a:t>направления бюджетной </a:t>
              </a:r>
            </a:p>
            <a:p>
              <a:pPr lvl="0" algn="ctr" defTabSz="6223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 smtClean="0"/>
                <a:t>и налоговой политики </a:t>
              </a:r>
            </a:p>
            <a:p>
              <a:pPr lvl="0" algn="ctr" defTabSz="6223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 err="1" smtClean="0"/>
                <a:t>Божковского</a:t>
              </a:r>
              <a:r>
                <a:rPr lang="ru-RU" sz="1400" kern="1200" dirty="0" smtClean="0"/>
                <a:t> сельского поселения</a:t>
              </a:r>
            </a:p>
            <a:p>
              <a:pPr lvl="0" algn="ctr" defTabSz="6223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 smtClean="0"/>
                <a:t>на 2017-2019 годы</a:t>
              </a:r>
              <a:endParaRPr lang="ru-RU" sz="1200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228017530"/>
      </p:ext>
    </p:extLst>
  </p:cSld>
  <p:clrMapOvr>
    <a:masterClrMapping/>
  </p:clrMapOvr>
  <p:transition spd="slow" advClick="0" advTm="20762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0687"/>
          </a:xfr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ОСНОВНЫЕ ПАРАМЕТРЫ БЮДЖЕТА БОЖКОВСКОГО СЕЛЬСКОГО ПОСЕЛЕНИЯ  </a:t>
            </a:r>
            <a:b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</a:b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cs typeface="Aharoni" panose="02010803020104030203" pitchFamily="2" charset="-79"/>
              </a:rPr>
              <a:t>КРАСНОСУЛИНСКОГО РАЙОНА НА 2017 ГОД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587769"/>
              </p:ext>
            </p:extLst>
          </p:nvPr>
        </p:nvGraphicFramePr>
        <p:xfrm>
          <a:off x="0" y="620687"/>
          <a:ext cx="9144000" cy="630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579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12205,7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12205,7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29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972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 </a:t>
                      </a:r>
                      <a:r>
                        <a:rPr lang="ru-RU" sz="1400" baseline="0" dirty="0" smtClean="0"/>
                        <a:t>6951,7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Общегосударственные вопросы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dirty="0" smtClean="0"/>
                        <a:t>5217,4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98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Земельный</a:t>
                      </a:r>
                      <a:r>
                        <a:rPr lang="ru-RU" sz="1400" baseline="0" dirty="0" smtClean="0"/>
                        <a:t> налог   </a:t>
                      </a:r>
                      <a:r>
                        <a:rPr lang="ru-RU" sz="1400" dirty="0" smtClean="0"/>
                        <a:t>2258,4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оборона  173,3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   55,2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13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имущество </a:t>
                      </a:r>
                      <a:r>
                        <a:rPr lang="ru-RU" sz="1400" dirty="0" err="1" smtClean="0"/>
                        <a:t>физ.лиц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dirty="0" smtClean="0"/>
                        <a:t>527,7</a:t>
                      </a:r>
                    </a:p>
                    <a:p>
                      <a:pPr algn="ctr"/>
                      <a:endParaRPr lang="ru-RU" sz="1400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Национальная экономика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dirty="0" smtClean="0"/>
                        <a:t>1655,4</a:t>
                      </a:r>
                    </a:p>
                    <a:p>
                      <a:pPr algn="ctr"/>
                      <a:endParaRPr lang="ru-RU" sz="14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97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Единый сельскохозяйственный налог</a:t>
                      </a:r>
                      <a:r>
                        <a:rPr lang="ru-RU" sz="1400" baseline="0" dirty="0" smtClean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161,7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Жилищно-коммунальное хозяйство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dirty="0" smtClean="0"/>
                        <a:t>1864,6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103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использования имущества, находящегося в государственной собственности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dirty="0" smtClean="0"/>
                        <a:t>73,9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Образование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dirty="0" smtClean="0"/>
                        <a:t>20,0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3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Штрафы, санкции,</a:t>
                      </a:r>
                      <a:r>
                        <a:rPr lang="ru-RU" sz="1400" baseline="0" dirty="0" smtClean="0"/>
                        <a:t> возмещение ущерба  72,0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Культура,</a:t>
                      </a:r>
                      <a:r>
                        <a:rPr lang="ru-RU" sz="1400" baseline="0" dirty="0" smtClean="0"/>
                        <a:t> кинематография  </a:t>
                      </a:r>
                      <a:r>
                        <a:rPr lang="ru-RU" sz="1400" dirty="0" smtClean="0"/>
                        <a:t>3011,8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97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2160,3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Физическая культура и спорт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1371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Социальная политика 108,0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022781"/>
      </p:ext>
    </p:extLst>
  </p:cSld>
  <p:clrMapOvr>
    <a:masterClrMapping/>
  </p:clrMapOvr>
  <p:transition spd="slow" advClick="0" advTm="21437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20688"/>
          </a:xfr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ОСНОВНЫЕ ПАРАМЕТРЫ БЮДЖЕТА БОЖКОВСКОГО СЕЛЬСКОГО ПОСЕЛЕНИЯ  </a:t>
            </a:r>
            <a:br>
              <a:rPr lang="ru-RU" sz="1600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</a:br>
            <a:r>
              <a:rPr lang="ru-RU" sz="1600" b="1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КРАСНОСУЛИНСКОГО РАЙОНА НА 2018 ГОД</a:t>
            </a:r>
            <a:endParaRPr lang="ru-RU" sz="1600" b="1" i="1" dirty="0">
              <a:solidFill>
                <a:srgbClr val="0070C0"/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505190"/>
              </p:ext>
            </p:extLst>
          </p:nvPr>
        </p:nvGraphicFramePr>
        <p:xfrm>
          <a:off x="0" y="620688"/>
          <a:ext cx="9144000" cy="631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137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10285,7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10285,7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6037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76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7528,7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Общегосударственные вопросы</a:t>
                      </a:r>
                    </a:p>
                    <a:p>
                      <a:pPr algn="ctr"/>
                      <a:r>
                        <a:rPr lang="ru-RU" sz="1400" dirty="0" smtClean="0"/>
                        <a:t>5217,4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35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Земельный</a:t>
                      </a:r>
                      <a:r>
                        <a:rPr lang="ru-RU" sz="1400" baseline="0" dirty="0" smtClean="0"/>
                        <a:t> налог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1834,9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173,3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72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имущество </a:t>
                      </a:r>
                      <a:r>
                        <a:rPr lang="ru-RU" sz="1400" dirty="0" err="1" smtClean="0"/>
                        <a:t>физ.лиц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427,1</a:t>
                      </a:r>
                    </a:p>
                    <a:p>
                      <a:pPr algn="ctr"/>
                      <a:endParaRPr lang="ru-RU" sz="1400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55,2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37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Единый сельскохозяйственный налог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169,0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400" dirty="0" smtClean="0"/>
                        <a:t>1864,6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983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использования имущества, находящегося в государственной собственности</a:t>
                      </a:r>
                      <a:r>
                        <a:rPr lang="ru-RU" sz="1400" baseline="0" dirty="0" smtClean="0"/>
                        <a:t>      </a:t>
                      </a:r>
                      <a:r>
                        <a:rPr lang="ru-RU" sz="1400" dirty="0" smtClean="0"/>
                        <a:t>77,3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Образование</a:t>
                      </a:r>
                    </a:p>
                    <a:p>
                      <a:pPr algn="ctr"/>
                      <a:r>
                        <a:rPr lang="ru-RU" sz="1400" dirty="0" smtClean="0"/>
                        <a:t>20,0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6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Штрафы, санкции,</a:t>
                      </a:r>
                      <a:r>
                        <a:rPr lang="ru-RU" sz="1400" baseline="0" dirty="0" smtClean="0"/>
                        <a:t> возмещение ущерба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75,2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Культура,</a:t>
                      </a:r>
                      <a:r>
                        <a:rPr lang="ru-RU" sz="1400" baseline="0" dirty="0" smtClean="0"/>
                        <a:t> кинематография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2742,2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37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400" dirty="0" smtClean="0"/>
                        <a:t>173,5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Физическая культура и спорт</a:t>
                      </a:r>
                    </a:p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3767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Социальная политика</a:t>
                      </a:r>
                    </a:p>
                    <a:p>
                      <a:pPr algn="ctr"/>
                      <a:r>
                        <a:rPr lang="ru-RU" sz="1400" dirty="0" smtClean="0"/>
                        <a:t>108,0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004528"/>
      </p:ext>
    </p:extLst>
  </p:cSld>
  <p:clrMapOvr>
    <a:masterClrMapping/>
  </p:clrMapOvr>
  <p:transition spd="slow" advClick="0" advTm="21437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14488"/>
          </a:xfr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ОСНОВНЫЕ ПАРАМЕТРЫ БЮДЖЕТА БОЖКОВСКОГО СЕЛЬСКОГО ПОСЕЛЕНИЯ  </a:t>
            </a:r>
            <a:br>
              <a:rPr lang="ru-RU" sz="16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16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КРАСНОСУЛИНСКОГО РАЙОНА НА 2019 ГОД</a:t>
            </a:r>
            <a:endParaRPr lang="ru-RU" sz="1600" b="1" i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088936"/>
              </p:ext>
            </p:extLst>
          </p:nvPr>
        </p:nvGraphicFramePr>
        <p:xfrm>
          <a:off x="0" y="620687"/>
          <a:ext cx="9144000" cy="6594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084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Доходы бюджета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10607,1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10607,1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172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84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7837,4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Общегосударственные вопросы</a:t>
                      </a:r>
                    </a:p>
                    <a:p>
                      <a:pPr algn="ctr"/>
                      <a:r>
                        <a:rPr lang="ru-RU" sz="1400" dirty="0" smtClean="0"/>
                        <a:t>5323,7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7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Земельный</a:t>
                      </a:r>
                      <a:r>
                        <a:rPr lang="ru-RU" sz="1400" baseline="0" dirty="0" smtClean="0"/>
                        <a:t> налог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1834,9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sz="1400" dirty="0" smtClean="0"/>
                        <a:t>173,3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271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имущество </a:t>
                      </a:r>
                      <a:r>
                        <a:rPr lang="ru-RU" sz="1400" dirty="0" err="1" smtClean="0"/>
                        <a:t>физ.лиц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427,1</a:t>
                      </a:r>
                    </a:p>
                    <a:p>
                      <a:pPr algn="ctr"/>
                      <a:endParaRPr lang="ru-RU" sz="1400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55,2</a:t>
                      </a:r>
                    </a:p>
                    <a:p>
                      <a:pPr algn="ctr"/>
                      <a:endParaRPr lang="ru-RU" sz="14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84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Единый сельскохозяйственный налог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169,0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400" dirty="0" smtClean="0"/>
                        <a:t>1864,6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872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использования имущества, находящегося в государственной собственности</a:t>
                      </a:r>
                    </a:p>
                    <a:p>
                      <a:pPr algn="ctr"/>
                      <a:r>
                        <a:rPr lang="ru-RU" sz="1400" dirty="0" smtClean="0"/>
                        <a:t>80,3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Образование</a:t>
                      </a:r>
                    </a:p>
                    <a:p>
                      <a:pPr algn="ctr"/>
                      <a:r>
                        <a:rPr lang="ru-RU" sz="1400" dirty="0" smtClean="0"/>
                        <a:t>20,0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45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Штрафы, санкции,</a:t>
                      </a:r>
                      <a:r>
                        <a:rPr lang="ru-RU" sz="1400" baseline="0" dirty="0" smtClean="0"/>
                        <a:t> возмещение ущерба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78,2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Культура,</a:t>
                      </a:r>
                      <a:r>
                        <a:rPr lang="ru-RU" sz="1400" baseline="0" dirty="0" smtClean="0"/>
                        <a:t> кинематография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2962,3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84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400" dirty="0" smtClean="0"/>
                        <a:t>173,5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Физическая культура и спорт</a:t>
                      </a:r>
                    </a:p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79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108,0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775486"/>
      </p:ext>
    </p:extLst>
  </p:cSld>
  <p:clrMapOvr>
    <a:masterClrMapping/>
  </p:clrMapOvr>
  <p:transition spd="slow" advClick="0" advTm="21437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1080120"/>
          </a:xfr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/>
              <a:t>Динамика Собственных доходов бюджета </a:t>
            </a:r>
            <a:r>
              <a:rPr lang="ru-RU" sz="2000" b="1" dirty="0" err="1" smtClean="0"/>
              <a:t>Божковского</a:t>
            </a:r>
            <a:r>
              <a:rPr lang="ru-RU" sz="2000" b="1" dirty="0" smtClean="0"/>
              <a:t> сельского  поселения </a:t>
            </a:r>
            <a:r>
              <a:rPr lang="ru-RU" sz="2000" b="1" dirty="0" err="1" smtClean="0"/>
              <a:t>Красносулинского</a:t>
            </a:r>
            <a:r>
              <a:rPr lang="ru-RU" sz="2000" b="1" dirty="0" smtClean="0"/>
              <a:t> района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66793569"/>
              </p:ext>
            </p:extLst>
          </p:nvPr>
        </p:nvGraphicFramePr>
        <p:xfrm>
          <a:off x="179512" y="1196752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428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1563">
        <p:split orient="vert"/>
      </p:transition>
    </mc:Choice>
    <mc:Fallback xmlns="">
      <p:transition spd="slow" advClick="0" advTm="2156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СТРУКТУРА поступления  </a:t>
            </a:r>
            <a:r>
              <a:rPr lang="ru-RU" sz="1600" dirty="0" err="1" smtClean="0">
                <a:solidFill>
                  <a:srgbClr val="7030A0"/>
                </a:solidFill>
              </a:rPr>
              <a:t>бюджетообразующих</a:t>
            </a:r>
            <a:r>
              <a:rPr lang="ru-RU" sz="1600" dirty="0" smtClean="0">
                <a:solidFill>
                  <a:srgbClr val="7030A0"/>
                </a:solidFill>
              </a:rPr>
              <a:t>  налогов в бюджет Божковского сельского  поселения Красносулинского района на 2017 год</a:t>
            </a:r>
            <a:endParaRPr lang="ru-RU" sz="16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758117"/>
              </p:ext>
            </p:extLst>
          </p:nvPr>
        </p:nvGraphicFramePr>
        <p:xfrm>
          <a:off x="251520" y="1052736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58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648072"/>
          </a:xfr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поступления 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бюджетообразующих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налогов в бюджет Божковского сельского  поселения Красносулинского района на 2018 год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936367"/>
              </p:ext>
            </p:extLst>
          </p:nvPr>
        </p:nvGraphicFramePr>
        <p:xfrm>
          <a:off x="251520" y="1052736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811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2551</TotalTime>
  <Words>846</Words>
  <Application>Microsoft Office PowerPoint</Application>
  <PresentationFormat>Экран (4:3)</PresentationFormat>
  <Paragraphs>215</Paragraphs>
  <Slides>23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Aharoni</vt:lpstr>
      <vt:lpstr>Arial</vt:lpstr>
      <vt:lpstr>Calibri</vt:lpstr>
      <vt:lpstr>Century Gothic</vt:lpstr>
      <vt:lpstr>Wingdings 3</vt:lpstr>
      <vt:lpstr>Ион (конференц-зал)</vt:lpstr>
      <vt:lpstr>БЮДЖЕТ БОЖКОВСКОГО СЕЛЬСКОГО ПОСЕЛЕНИЯ  КРАСНОСУЛИНСКОГО РАЙОНА  НА 2017 ГОД и плановый период 2018 и 2019 годов </vt:lpstr>
      <vt:lpstr>Презентация PowerPoint</vt:lpstr>
      <vt:lpstr>БЮДЖЕТ БОЖКОВСКОГО СЕЛЬСКОГО ПОСЕЛЕНИЯ  КРАСНОСУЛИНСКОГО РАЙОНА  НА 2017 ГОД  И ПЛАНОВЫЙ ПЕРИОД 2018 И 2019 ГОДОВ</vt:lpstr>
      <vt:lpstr>ОСНОВНЫЕ ПАРАМЕТРЫ БЮДЖЕТА БОЖКОВСКОГО СЕЛЬСКОГО ПОСЕЛЕНИЯ   КРАСНОСУЛИНСКОГО РАЙОНА НА 2017 ГОД</vt:lpstr>
      <vt:lpstr>ОСНОВНЫЕ ПАРАМЕТРЫ БЮДЖЕТА БОЖКОВСКОГО СЕЛЬСКОГО ПОСЕЛЕНИЯ   КРАСНОСУЛИНСКОГО РАЙОНА НА 2018 ГОД</vt:lpstr>
      <vt:lpstr>ОСНОВНЫЕ ПАРАМЕТРЫ БЮДЖЕТА БОЖКОВСКОГО СЕЛЬСКОГО ПОСЕЛЕНИЯ   КРАСНОСУЛИНСКОГО РАЙОНА НА 2019 ГОД</vt:lpstr>
      <vt:lpstr>Динамика Собственных доходов бюджета Божковского сельского  поселения Красносулинского района</vt:lpstr>
      <vt:lpstr>СТРУКТУРА поступления  бюджетообразующих  налогов в бюджет Божковского сельского  поселения Красносулинского района на 2017 год</vt:lpstr>
      <vt:lpstr>СТРУКТУРА поступления  бюджетообразующих  налогов в бюджет Божковского сельского  поселения Красносулинского района на 2018 год</vt:lpstr>
      <vt:lpstr>СТРУКТУРА поступления  бюджетообразующих  налогов в бюджет Божковского сельского  поселения Красносулинского района на 2019 год</vt:lpstr>
      <vt:lpstr>Расходы бюджета Божковского сельского  поселения Красносулинского района в 2017 году</vt:lpstr>
      <vt:lpstr>Расходы бюджета Божковского сельского  поселения Красносулинского района в 2018 году</vt:lpstr>
      <vt:lpstr>Расходы бюджета Божковского сельского  поселения Красносулинского района в 2019 году</vt:lpstr>
      <vt:lpstr>БЕЗВОЗМЕЗДНЫЕ ПОСТУПЛЕНИЯ из бюджетов разных уровней</vt:lpstr>
      <vt:lpstr>Объем бюджетных ассигнований на реализацию программ в 2016-2019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Божковского сельского поселения,  формируемые в рамках муниципальных программ Божковского сельского поселения, и непрограммные расходы на 2017 год</vt:lpstr>
      <vt:lpstr>Расходы бюджета Божковского сельского поселения,  формируемые в рамках муниципальных программ Божковского сельского поселения, и непрограммные расходы на 2018 год</vt:lpstr>
      <vt:lpstr>Расходы бюджета Божковского сельского поселения,  формируемые в рамках муниципальных программ Божковского сельского поселения, и непрограммные расходы на 2019 год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ГУКОВО-ГНИЛУШЕВСКОГО СЕЛЬСКОГО ПОСЕЛЕНИЯ КРАСНОСУЛИНСКОГО РАЙОНА НА 2014 ГОД  И НА ПЛАНОВЫЙ ПЕРИОД 2015 И 2016 ГОДОВ</dc:title>
  <dc:creator>Пользователь</dc:creator>
  <cp:lastModifiedBy>1</cp:lastModifiedBy>
  <cp:revision>263</cp:revision>
  <dcterms:created xsi:type="dcterms:W3CDTF">2014-05-07T10:42:58Z</dcterms:created>
  <dcterms:modified xsi:type="dcterms:W3CDTF">2017-02-09T13:37:49Z</dcterms:modified>
</cp:coreProperties>
</file>