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3" r:id="rId3"/>
    <p:sldId id="257" r:id="rId4"/>
    <p:sldId id="259" r:id="rId5"/>
    <p:sldId id="275" r:id="rId6"/>
    <p:sldId id="261" r:id="rId7"/>
    <p:sldId id="262" r:id="rId8"/>
    <p:sldId id="294" r:id="rId9"/>
    <p:sldId id="295" r:id="rId10"/>
    <p:sldId id="296" r:id="rId11"/>
    <p:sldId id="276" r:id="rId12"/>
    <p:sldId id="297" r:id="rId13"/>
    <p:sldId id="270" r:id="rId14"/>
    <p:sldId id="298" r:id="rId15"/>
    <p:sldId id="277" r:id="rId16"/>
    <p:sldId id="278" r:id="rId17"/>
    <p:sldId id="279" r:id="rId18"/>
    <p:sldId id="271" r:id="rId19"/>
    <p:sldId id="272" r:id="rId20"/>
    <p:sldId id="293" r:id="rId21"/>
    <p:sldId id="284" r:id="rId22"/>
    <p:sldId id="286" r:id="rId23"/>
    <p:sldId id="287" r:id="rId24"/>
    <p:sldId id="289" r:id="rId25"/>
    <p:sldId id="291" r:id="rId26"/>
    <p:sldId id="290" r:id="rId27"/>
    <p:sldId id="299" r:id="rId28"/>
    <p:sldId id="292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_2\Desktop\&#1041;&#1102;&#1076;&#1078;&#1077;&#1090;%20&#1044;&#1074;&#1091;&#1088;.%20&#1089;&#1077;&#1083;&#1100;&#1089;&#1082;&#1086;&#1075;&#1086;%20&#1087;&#1086;&#1089;&#1077;&#1083;&#1077;&#1085;&#1080;&#1103;%202018-2020%20(&#1087;&#1091;&#1073;&#1083;&#1080;&#1095;&#1085;&#1086;&#1077;%20&#1089;&#1083;&#1091;&#1096;&#1072;&#1085;&#1080;&#1077;)\&#1050;%20&#1087;&#1088;&#1077;&#1079;&#1077;&#1085;&#1090;&#1072;&#1094;&#1080;&#1080;%20&#1090;&#1072;&#1073;%20&#1080;%20&#1076;&#1080;&#1072;&#1075;&#1088;&#1072;&#1084;&#1084;&#1099;%202018-2020%20&#1075;.%20&#1073;&#1102;&#1076;&#1078;&#1077;&#109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_2\Desktop\&#1041;&#1102;&#1076;&#1078;&#1077;&#1090;%20&#1044;&#1074;&#1091;&#1088;.%20&#1089;&#1077;&#1083;&#1100;&#1089;&#1082;&#1086;&#1075;&#1086;%20&#1087;&#1086;&#1089;&#1077;&#1083;&#1077;&#1085;&#1080;&#1103;%202018-2020%20(&#1087;&#1091;&#1073;&#1083;&#1080;&#1095;&#1085;&#1086;&#1077;%20&#1089;&#1083;&#1091;&#1096;&#1072;&#1085;&#1080;&#1077;)\&#1050;%20&#1087;&#1088;&#1077;&#1079;&#1077;&#1085;&#1090;&#1072;&#1094;&#1080;&#1080;%20&#1090;&#1072;&#1073;%20&#1080;%20&#1076;&#1080;&#1072;&#1075;&#1088;&#1072;&#1084;&#1084;&#1099;%202018-2020%20&#1075;.%20&#1073;&#1102;&#1076;&#1078;&#1077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_2\Desktop\&#1041;&#1102;&#1076;&#1078;&#1077;&#1090;%20&#1044;&#1074;&#1091;&#1088;.%20&#1089;&#1077;&#1083;&#1100;&#1089;&#1082;&#1086;&#1075;&#1086;%20&#1087;&#1086;&#1089;&#1077;&#1083;&#1077;&#1085;&#1080;&#1103;%202018-2020%20(&#1087;&#1091;&#1073;&#1083;&#1080;&#1095;&#1085;&#1086;&#1077;%20&#1089;&#1083;&#1091;&#1096;&#1072;&#1085;&#1080;&#1077;)\&#1050;%20&#1087;&#1088;&#1077;&#1079;&#1077;&#1085;&#1090;&#1072;&#1094;&#1080;&#1080;%20&#1090;&#1072;&#1073;%20&#1080;%20&#1076;&#1080;&#1072;&#1075;&#1088;&#1072;&#1084;&#1084;&#1099;%202018-2020%20&#1075;.%20&#1073;&#1102;&#1076;&#1078;&#1077;&#109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_2\Desktop\&#1041;&#1102;&#1076;&#1078;&#1077;&#1090;%20&#1044;&#1074;&#1091;&#1088;.%20&#1089;&#1077;&#1083;&#1100;&#1089;&#1082;&#1086;&#1075;&#1086;%20&#1087;&#1086;&#1089;&#1077;&#1083;&#1077;&#1085;&#1080;&#1103;%202018-2020%20(&#1087;&#1091;&#1073;&#1083;&#1080;&#1095;&#1085;&#1086;&#1077;%20&#1089;&#1083;&#1091;&#1096;&#1072;&#1085;&#1080;&#1077;)\&#1050;%20&#1087;&#1088;&#1077;&#1079;&#1077;&#1085;&#1090;&#1072;&#1094;&#1080;&#1080;%20&#1090;&#1072;&#1073;%20&#1080;%20&#1076;&#1080;&#1072;&#1075;&#1088;&#1072;&#1084;&#1084;&#1099;%202018-2020%20&#1075;.%20&#1073;&#1102;&#1076;&#1078;&#1077;&#109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728395061728392E-3"/>
                  <c:y val="2.66671146181983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 smtClean="0"/>
                      <a:t>15563,3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A6-4ECC-9415-24B5E98E72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15563.3</c:v>
                </c:pt>
                <c:pt idx="1">
                  <c:v>15258.1</c:v>
                </c:pt>
                <c:pt idx="2">
                  <c:v>13865.8</c:v>
                </c:pt>
                <c:pt idx="3">
                  <c:v>14816.3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5-451D-B541-32547ABB7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485576"/>
        <c:axId val="224251040"/>
      </c:barChart>
      <c:catAx>
        <c:axId val="22448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251040"/>
        <c:crosses val="autoZero"/>
        <c:auto val="1"/>
        <c:lblAlgn val="ctr"/>
        <c:lblOffset val="100"/>
        <c:noMultiLvlLbl val="0"/>
      </c:catAx>
      <c:valAx>
        <c:axId val="2242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48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662.1</c:v>
                </c:pt>
                <c:pt idx="1">
                  <c:v>497.9</c:v>
                </c:pt>
                <c:pt idx="2">
                  <c:v>520.29999999999995</c:v>
                </c:pt>
                <c:pt idx="3">
                  <c:v>554.6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A1-483C-B36C-2A98D07C8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785192"/>
        <c:axId val="496488328"/>
      </c:barChart>
      <c:catAx>
        <c:axId val="49878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6488328"/>
        <c:crosses val="autoZero"/>
        <c:auto val="1"/>
        <c:lblAlgn val="ctr"/>
        <c:lblOffset val="100"/>
        <c:noMultiLvlLbl val="0"/>
      </c:catAx>
      <c:valAx>
        <c:axId val="496488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785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118</c:v>
                </c:pt>
                <c:pt idx="2">
                  <c:v>118</c:v>
                </c:pt>
                <c:pt idx="3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E-4166-B53E-150276DC43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7E-4166-B53E-150276DC43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7E-4166-B53E-150276DC4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498568"/>
        <c:axId val="497462992"/>
      </c:barChart>
      <c:catAx>
        <c:axId val="49649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7462992"/>
        <c:crosses val="autoZero"/>
        <c:auto val="1"/>
        <c:lblAlgn val="ctr"/>
        <c:lblOffset val="100"/>
        <c:noMultiLvlLbl val="0"/>
      </c:catAx>
      <c:valAx>
        <c:axId val="497462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96498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97473872999936E-2"/>
          <c:y val="0.16797608655397744"/>
          <c:w val="0.81349171211514626"/>
          <c:h val="0.777678708972678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612984"/>
        <c:axId val="495613376"/>
      </c:lineChart>
      <c:catAx>
        <c:axId val="495612984"/>
        <c:scaling>
          <c:orientation val="minMax"/>
        </c:scaling>
        <c:delete val="1"/>
        <c:axPos val="b"/>
        <c:majorTickMark val="out"/>
        <c:minorTickMark val="none"/>
        <c:tickLblPos val="none"/>
        <c:crossAx val="495613376"/>
        <c:crosses val="autoZero"/>
        <c:auto val="1"/>
        <c:lblAlgn val="ctr"/>
        <c:lblOffset val="100"/>
        <c:noMultiLvlLbl val="0"/>
      </c:catAx>
      <c:valAx>
        <c:axId val="49561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5612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849415233675161"/>
          <c:y val="4.1308003975231385E-2"/>
          <c:w val="0.27191446787035861"/>
          <c:h val="9.753459215656332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2701.1</c:v>
                </c:pt>
                <c:pt idx="1">
                  <c:v>2234.1</c:v>
                </c:pt>
                <c:pt idx="2">
                  <c:v>2234.1</c:v>
                </c:pt>
                <c:pt idx="3">
                  <c:v>2234.1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E-4D39-BE9F-B3DA2D9A9E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E-4D39-BE9F-B3DA2D9A9E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EE-4D39-BE9F-B3DA2D9A9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27096"/>
        <c:axId val="457418040"/>
      </c:barChart>
      <c:catAx>
        <c:axId val="46182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418040"/>
        <c:crosses val="autoZero"/>
        <c:auto val="1"/>
        <c:lblAlgn val="ctr"/>
        <c:lblOffset val="100"/>
        <c:noMultiLvlLbl val="0"/>
      </c:catAx>
      <c:valAx>
        <c:axId val="457418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827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79.5</c:v>
                </c:pt>
                <c:pt idx="1">
                  <c:v>81.900000000000006</c:v>
                </c:pt>
                <c:pt idx="2">
                  <c:v>85.1</c:v>
                </c:pt>
                <c:pt idx="3">
                  <c:v>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3-4432-A886-F06BE9C317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93-4432-A886-F06BE9C317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93-4432-A886-F06BE9C3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65960"/>
        <c:axId val="497966352"/>
      </c:barChart>
      <c:catAx>
        <c:axId val="497965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7966352"/>
        <c:crosses val="autoZero"/>
        <c:auto val="1"/>
        <c:lblAlgn val="ctr"/>
        <c:lblOffset val="100"/>
        <c:noMultiLvlLbl val="0"/>
      </c:catAx>
      <c:valAx>
        <c:axId val="49796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965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A5-43FF-B09A-0BC49F3CC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9.4</c:v>
                </c:pt>
                <c:pt idx="1">
                  <c:v>10.3</c:v>
                </c:pt>
                <c:pt idx="2">
                  <c:v>10.7</c:v>
                </c:pt>
                <c:pt idx="3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5-43FF-B09A-0BC49F3CC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A5-43FF-B09A-0BC49F3CC8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A5-43FF-B09A-0BC49F3CC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98264"/>
        <c:axId val="224698656"/>
      </c:barChart>
      <c:catAx>
        <c:axId val="22469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698656"/>
        <c:crosses val="autoZero"/>
        <c:auto val="1"/>
        <c:lblAlgn val="ctr"/>
        <c:lblOffset val="100"/>
        <c:noMultiLvlLbl val="0"/>
      </c:catAx>
      <c:valAx>
        <c:axId val="22469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698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A5-43FF-B09A-0BC49F3CC8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17.7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5-43FF-B09A-0BC49F3CC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A5-43FF-B09A-0BC49F3CC8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A5-43FF-B09A-0BC49F3CC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784016"/>
        <c:axId val="496489504"/>
      </c:barChart>
      <c:catAx>
        <c:axId val="49878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6489504"/>
        <c:crosses val="autoZero"/>
        <c:auto val="1"/>
        <c:lblAlgn val="ctr"/>
        <c:lblOffset val="100"/>
        <c:noMultiLvlLbl val="0"/>
      </c:catAx>
      <c:valAx>
        <c:axId val="49648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78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12859.9</c:v>
                </c:pt>
                <c:pt idx="1">
                  <c:v>15258.1</c:v>
                </c:pt>
                <c:pt idx="2">
                  <c:v>13865.8</c:v>
                </c:pt>
                <c:pt idx="3">
                  <c:v>14816.3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9-4F40-8ACD-EF79AE8A9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39-4F40-8ACD-EF79AE8A9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39-4F40-8ACD-EF79AE8A9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99440"/>
        <c:axId val="224699832"/>
      </c:barChart>
      <c:catAx>
        <c:axId val="22469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699832"/>
        <c:crosses val="autoZero"/>
        <c:auto val="1"/>
        <c:lblAlgn val="ctr"/>
        <c:lblOffset val="100"/>
        <c:noMultiLvlLbl val="0"/>
      </c:catAx>
      <c:valAx>
        <c:axId val="224699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69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276816"/>
        <c:axId val="192727784"/>
        <c:axId val="0"/>
      </c:bar3DChart>
      <c:catAx>
        <c:axId val="13127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92727784"/>
        <c:crosses val="autoZero"/>
        <c:auto val="1"/>
        <c:lblAlgn val="ctr"/>
        <c:lblOffset val="100"/>
        <c:noMultiLvlLbl val="0"/>
      </c:catAx>
      <c:valAx>
        <c:axId val="192727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127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5.0925925925925923E-2"/>
          <c:w val="0.73805901165929189"/>
          <c:h val="0.8981481481481481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28568"/>
        <c:axId val="192728960"/>
      </c:lineChart>
      <c:catAx>
        <c:axId val="192728568"/>
        <c:scaling>
          <c:orientation val="minMax"/>
        </c:scaling>
        <c:delete val="1"/>
        <c:axPos val="b"/>
        <c:majorTickMark val="out"/>
        <c:minorTickMark val="none"/>
        <c:tickLblPos val="none"/>
        <c:crossAx val="192728960"/>
        <c:crosses val="autoZero"/>
        <c:auto val="1"/>
        <c:lblAlgn val="ctr"/>
        <c:lblOffset val="100"/>
        <c:noMultiLvlLbl val="0"/>
      </c:catAx>
      <c:valAx>
        <c:axId val="192728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2728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06001025585781"/>
          <c:y val="4.2523184601924793E-3"/>
          <c:w val="0.27922222222222232"/>
          <c:h val="0.123717235345582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12539,4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CB-4574-825E-914F7D89D0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13172,8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CB-4574-825E-914F7D89D0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12281.4</c:v>
                </c:pt>
                <c:pt idx="1">
                  <c:v>11906.7</c:v>
                </c:pt>
                <c:pt idx="2">
                  <c:v>12539.4</c:v>
                </c:pt>
                <c:pt idx="3">
                  <c:v>13172.8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7-40D6-9C66-F6CD1888A2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729744"/>
        <c:axId val="192730136"/>
      </c:barChart>
      <c:catAx>
        <c:axId val="19272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730136"/>
        <c:crosses val="autoZero"/>
        <c:auto val="1"/>
        <c:lblAlgn val="ctr"/>
        <c:lblOffset val="100"/>
        <c:noMultiLvlLbl val="0"/>
      </c:catAx>
      <c:valAx>
        <c:axId val="19273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72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в % к пред. году</a:t>
            </a:r>
            <a:endParaRPr lang="ru-RU" dirty="0"/>
          </a:p>
        </c:rich>
      </c:tx>
      <c:layout>
        <c:manualLayout>
          <c:xMode val="edge"/>
          <c:yMode val="edge"/>
          <c:x val="0.7434146791316768"/>
          <c:y val="0.71605806602136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96,9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96.9</c:v>
                </c:pt>
                <c:pt idx="2">
                  <c:v>105.3</c:v>
                </c:pt>
                <c:pt idx="3">
                  <c:v>105.1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3F2-44CF-9B8D-BCA2A4EC8B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3F2-44CF-9B8D-BCA2A4EC8B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3F2-44CF-9B8D-BCA2A4EC8BC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2730920"/>
        <c:axId val="192731312"/>
      </c:lineChart>
      <c:catAx>
        <c:axId val="192730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31312"/>
        <c:crosses val="autoZero"/>
        <c:auto val="1"/>
        <c:lblAlgn val="ctr"/>
        <c:lblOffset val="100"/>
        <c:noMultiLvlLbl val="0"/>
      </c:catAx>
      <c:valAx>
        <c:axId val="19273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273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8604712514689E-2"/>
          <c:y val="7.8703703703703734E-2"/>
          <c:w val="0.8979971508179212"/>
          <c:h val="0.9212962962962966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31944"/>
        <c:axId val="224632336"/>
      </c:lineChart>
      <c:catAx>
        <c:axId val="224631944"/>
        <c:scaling>
          <c:orientation val="minMax"/>
        </c:scaling>
        <c:delete val="1"/>
        <c:axPos val="b"/>
        <c:majorTickMark val="out"/>
        <c:minorTickMark val="none"/>
        <c:tickLblPos val="none"/>
        <c:crossAx val="224632336"/>
        <c:crosses val="autoZero"/>
        <c:auto val="1"/>
        <c:lblAlgn val="ctr"/>
        <c:lblOffset val="100"/>
        <c:noMultiLvlLbl val="0"/>
      </c:catAx>
      <c:valAx>
        <c:axId val="22463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4631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81110369277668"/>
          <c:y val="5.5363444152814419E-2"/>
          <c:w val="0.27757811406063237"/>
          <c:h val="8.3717191601050026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3281.9</c:v>
                </c:pt>
                <c:pt idx="1">
                  <c:v>3351.4</c:v>
                </c:pt>
                <c:pt idx="2">
                  <c:v>1326.4</c:v>
                </c:pt>
                <c:pt idx="3">
                  <c:v>1643.5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6-4B79-828C-EC398B0E24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633120"/>
        <c:axId val="224633512"/>
      </c:barChart>
      <c:catAx>
        <c:axId val="22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33512"/>
        <c:crosses val="autoZero"/>
        <c:auto val="1"/>
        <c:lblAlgn val="ctr"/>
        <c:lblOffset val="100"/>
        <c:noMultiLvlLbl val="0"/>
      </c:catAx>
      <c:valAx>
        <c:axId val="22463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3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% к пред. году</a:t>
            </a:r>
          </a:p>
        </c:rich>
      </c:tx>
      <c:layout>
        <c:manualLayout>
          <c:xMode val="edge"/>
          <c:yMode val="edge"/>
          <c:x val="0.7351953091354394"/>
          <c:y val="0.43099580565672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434383202099736E-2"/>
          <c:y val="7.8234498031496069E-2"/>
          <c:w val="0.93756561679790029"/>
          <c:h val="0.440098888027370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102.1</c:v>
                </c:pt>
                <c:pt idx="2">
                  <c:v>39.6</c:v>
                </c:pt>
                <c:pt idx="3">
                  <c:v>123.9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BC-4428-8C9F-8FF49F1B63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4634296"/>
        <c:axId val="224634688"/>
      </c:lineChart>
      <c:catAx>
        <c:axId val="22463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634688"/>
        <c:crosses val="autoZero"/>
        <c:auto val="1"/>
        <c:lblAlgn val="ctr"/>
        <c:lblOffset val="100"/>
        <c:noMultiLvlLbl val="0"/>
      </c:catAx>
      <c:valAx>
        <c:axId val="22463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63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8859.5</c:v>
                </c:pt>
                <c:pt idx="1">
                  <c:v>8962.4</c:v>
                </c:pt>
                <c:pt idx="2" formatCode="0.0">
                  <c:v>9569</c:v>
                </c:pt>
                <c:pt idx="3">
                  <c:v>10164.200000000001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90-4B0E-B226-61A3BA6E9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4697088"/>
        <c:axId val="224697480"/>
      </c:barChart>
      <c:catAx>
        <c:axId val="2246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97480"/>
        <c:crosses val="autoZero"/>
        <c:auto val="1"/>
        <c:lblAlgn val="ctr"/>
        <c:lblOffset val="100"/>
        <c:noMultiLvlLbl val="0"/>
      </c:catAx>
      <c:valAx>
        <c:axId val="22469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8FA19-5460-4CCD-8BD0-6D29D525EA92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2B51-C990-4EC9-B5E0-152938B63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2B51-C990-4EC9-B5E0-152938B63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5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1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27088" y="3696237"/>
            <a:ext cx="7772400" cy="274901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Божковского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на 2020 год и на плановый период 2021-2022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   Земельный налог 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785918" y="2071678"/>
          <a:ext cx="7092280" cy="257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028426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771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5918"/>
            <a:ext cx="8229600" cy="380616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Неналоговые доходы, планируемые к поступлению в бюджет  </a:t>
            </a:r>
            <a:r>
              <a:rPr lang="ru-RU" sz="4000" b="1" i="1" dirty="0" smtClean="0">
                <a:solidFill>
                  <a:schemeClr val="tx1"/>
                </a:solidFill>
              </a:rPr>
              <a:t>Божковского </a:t>
            </a:r>
            <a:r>
              <a:rPr lang="ru-RU" sz="4000" b="1" i="1" dirty="0">
                <a:solidFill>
                  <a:schemeClr val="tx1"/>
                </a:solidFill>
              </a:rPr>
              <a:t>сельского поселения в </a:t>
            </a:r>
            <a:r>
              <a:rPr lang="ru-RU" sz="4000" b="1" i="1" dirty="0" smtClean="0">
                <a:solidFill>
                  <a:schemeClr val="tx1"/>
                </a:solidFill>
              </a:rPr>
              <a:t>20</a:t>
            </a:r>
            <a:r>
              <a:rPr lang="en-US" sz="4000" b="1" i="1" dirty="0" smtClean="0">
                <a:solidFill>
                  <a:schemeClr val="tx1"/>
                </a:solidFill>
              </a:rPr>
              <a:t>20</a:t>
            </a:r>
            <a:r>
              <a:rPr lang="ru-RU" sz="4000" b="1" i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>
                <a:solidFill>
                  <a:schemeClr val="tx1"/>
                </a:solidFill>
              </a:rPr>
              <a:t>году и плановый период 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202</a:t>
            </a:r>
            <a:r>
              <a:rPr lang="en-US" sz="4000" b="1" i="1" dirty="0" smtClean="0">
                <a:solidFill>
                  <a:schemeClr val="tx1"/>
                </a:solidFill>
              </a:rPr>
              <a:t>1</a:t>
            </a:r>
            <a:r>
              <a:rPr lang="ru-RU" sz="4000" b="1" i="1" dirty="0" smtClean="0">
                <a:solidFill>
                  <a:schemeClr val="tx1"/>
                </a:solidFill>
              </a:rPr>
              <a:t>-2022   </a:t>
            </a:r>
            <a:r>
              <a:rPr lang="ru-RU" sz="4000" b="1" i="1" dirty="0">
                <a:solidFill>
                  <a:schemeClr val="tx1"/>
                </a:solidFill>
              </a:rPr>
              <a:t>гг. (тыс. руб.)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  Аренда имущества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946967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56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  </a:t>
            </a:r>
            <a:r>
              <a:rPr lang="ru-RU" sz="3200" dirty="0" smtClean="0"/>
              <a:t>Аренда земли</a:t>
            </a:r>
            <a:endParaRPr lang="ru-RU"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29994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23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  </a:t>
            </a:r>
            <a:r>
              <a:rPr lang="ru-RU" sz="3200" dirty="0" smtClean="0"/>
              <a:t>Штрафы, санкции, возмещение ущерба</a:t>
            </a:r>
            <a:endParaRPr lang="ru-RU" sz="32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615620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05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000108"/>
            <a:ext cx="8712968" cy="485778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Безвозмездные поступления планируемые к поступлению в бюджет </a:t>
            </a:r>
            <a:r>
              <a:rPr lang="ru-RU" sz="4000" b="1" i="1" dirty="0" smtClean="0">
                <a:solidFill>
                  <a:schemeClr val="tx1"/>
                </a:solidFill>
              </a:rPr>
              <a:t>Божковского </a:t>
            </a:r>
            <a:r>
              <a:rPr lang="ru-RU" sz="4000" b="1" i="1" dirty="0">
                <a:solidFill>
                  <a:schemeClr val="tx1"/>
                </a:solidFill>
              </a:rPr>
              <a:t>сельского поселения на </a:t>
            </a:r>
            <a:r>
              <a:rPr lang="ru-RU" sz="4000" b="1" i="1" dirty="0" smtClean="0">
                <a:solidFill>
                  <a:schemeClr val="tx1"/>
                </a:solidFill>
              </a:rPr>
              <a:t>20</a:t>
            </a:r>
            <a:r>
              <a:rPr lang="en-US" sz="4000" b="1" i="1" dirty="0" smtClean="0">
                <a:solidFill>
                  <a:schemeClr val="tx1"/>
                </a:solidFill>
              </a:rPr>
              <a:t>20</a:t>
            </a:r>
            <a:r>
              <a:rPr lang="ru-RU" sz="4000" b="1" i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sz="4000" b="1" i="1" dirty="0" smtClean="0">
                <a:solidFill>
                  <a:schemeClr val="tx1"/>
                </a:solidFill>
              </a:rPr>
              <a:t>202</a:t>
            </a:r>
            <a:r>
              <a:rPr lang="en-US" sz="4000" b="1" i="1" dirty="0" smtClean="0">
                <a:solidFill>
                  <a:schemeClr val="tx1"/>
                </a:solidFill>
              </a:rPr>
              <a:t>1</a:t>
            </a:r>
            <a:r>
              <a:rPr lang="ru-RU" sz="4000" b="1" i="1" dirty="0" smtClean="0">
                <a:solidFill>
                  <a:schemeClr val="tx1"/>
                </a:solidFill>
              </a:rPr>
              <a:t>-2022 </a:t>
            </a:r>
            <a:r>
              <a:rPr lang="ru-RU" sz="4000" b="1" i="1" dirty="0">
                <a:solidFill>
                  <a:schemeClr val="tx1"/>
                </a:solidFill>
              </a:rPr>
              <a:t>годы (тыс.руб.)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09790"/>
              </p:ext>
            </p:extLst>
          </p:nvPr>
        </p:nvGraphicFramePr>
        <p:xfrm>
          <a:off x="0" y="1142984"/>
          <a:ext cx="9144001" cy="47863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56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6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7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  <a:r>
                        <a:rPr lang="ru-RU" baseline="0" dirty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467">
                <a:tc>
                  <a:txBody>
                    <a:bodyPr/>
                    <a:lstStyle/>
                    <a:p>
                      <a:r>
                        <a:rPr lang="ru-RU" dirty="0"/>
                        <a:t>Дотация на выравнивание бюджетной обеспеченности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2240,7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92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Дотация на поддержку мер по обеспечению сбалансированности бюджетов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1118,9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1423,3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546">
                <a:tc>
                  <a:txBody>
                    <a:bodyPr/>
                    <a:lstStyle/>
                    <a:p>
                      <a:r>
                        <a:rPr lang="ru-RU" dirty="0"/>
                        <a:t>Субвенции бюджетам субъектов РФ и муниципальных</a:t>
                      </a:r>
                      <a:r>
                        <a:rPr lang="ru-RU" baseline="0" dirty="0"/>
                        <a:t> образований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220,2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0911">
                <a:tc>
                  <a:txBody>
                    <a:bodyPr/>
                    <a:lstStyle/>
                    <a:p>
                      <a:r>
                        <a:rPr lang="ru-RU" dirty="0"/>
                        <a:t>Иные межбюджетные</a:t>
                      </a:r>
                      <a:r>
                        <a:rPr lang="ru-RU" baseline="0" dirty="0"/>
                        <a:t>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Безвозмездные поступления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89567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Расходы бюджета </a:t>
            </a:r>
            <a:r>
              <a:rPr lang="ru-RU" b="1" i="1" dirty="0" smtClean="0">
                <a:solidFill>
                  <a:schemeClr val="tx1"/>
                </a:solidFill>
              </a:rPr>
              <a:t>Божковского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сельского поселения на 2020 год и плановый период 2021-2022 годы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4127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Расходы бюджета </a:t>
            </a:r>
            <a:r>
              <a:rPr lang="ru-RU" sz="3200" dirty="0" smtClean="0">
                <a:solidFill>
                  <a:srgbClr val="0070C0"/>
                </a:solidFill>
              </a:rPr>
              <a:t>Божковского </a:t>
            </a:r>
            <a:r>
              <a:rPr lang="ru-RU" sz="3200" dirty="0">
                <a:solidFill>
                  <a:srgbClr val="0070C0"/>
                </a:solidFill>
              </a:rPr>
              <a:t>сельского поселения на </a:t>
            </a:r>
            <a:r>
              <a:rPr lang="ru-RU" sz="3200" dirty="0" smtClean="0">
                <a:solidFill>
                  <a:srgbClr val="0070C0"/>
                </a:solidFill>
              </a:rPr>
              <a:t>2020-2022 </a:t>
            </a:r>
            <a:r>
              <a:rPr lang="ru-RU" sz="3200" dirty="0">
                <a:solidFill>
                  <a:srgbClr val="0070C0"/>
                </a:solidFill>
              </a:rPr>
              <a:t>гг.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559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59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11760" y="1700808"/>
            <a:ext cx="6429388" cy="4248472"/>
          </a:xfrm>
        </p:spPr>
        <p:txBody>
          <a:bodyPr>
            <a:normAutofit lnSpcReduction="10000"/>
          </a:bodyPr>
          <a:lstStyle/>
          <a:p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5 544,8 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Управление муниципальными финансами</a:t>
            </a:r>
            <a:endParaRPr lang="ru-RU" sz="21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57,6 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Муниципальная политика</a:t>
            </a:r>
            <a:endParaRPr lang="ru-RU" sz="21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55,0</a:t>
            </a:r>
            <a:r>
              <a:rPr lang="en-US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Обеспечение </a:t>
            </a:r>
            <a:r>
              <a:rPr lang="ru-RU" sz="2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пожарной безопасности и безопасности людей на водных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объектах</a:t>
            </a:r>
            <a:r>
              <a:rPr lang="ru-RU" sz="2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профилактика экстремизма и терроризма на территории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Божковского </a:t>
            </a:r>
            <a:r>
              <a:rPr lang="ru-RU" sz="2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сельского поселения</a:t>
            </a:r>
            <a:endParaRPr lang="ru-RU" sz="21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767,8</a:t>
            </a:r>
            <a:r>
              <a:rPr lang="en-US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Развитие транспортной системы</a:t>
            </a:r>
            <a:endParaRPr lang="ru-RU" sz="21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3 284,2</a:t>
            </a:r>
            <a:r>
              <a:rPr lang="ru-RU" sz="2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sz="2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Благоустройство территории и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жилищно-коммунальное хозяйство</a:t>
            </a:r>
          </a:p>
          <a:p>
            <a:r>
              <a:rPr lang="en-US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ru-RU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200</a:t>
            </a:r>
            <a:r>
              <a:rPr lang="en-US" sz="21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,0 </a:t>
            </a:r>
            <a:r>
              <a:rPr lang="ru-RU" sz="2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Развитие культуры, физической культуры и </a:t>
            </a:r>
            <a:r>
              <a:rPr lang="ru-RU" sz="21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спорта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 бюджета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Божковского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сельского поселения на реализацию муниципальных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 в 2020 году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(тыс.руб.)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0" y="2996952"/>
            <a:ext cx="2267744" cy="1643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15 009,4</a:t>
            </a:r>
            <a:endParaRPr lang="ru-RU" sz="2800" b="1" dirty="0"/>
          </a:p>
        </p:txBody>
      </p:sp>
      <p:sp>
        <p:nvSpPr>
          <p:cNvPr id="7" name="Полилиния 6"/>
          <p:cNvSpPr/>
          <p:nvPr/>
        </p:nvSpPr>
        <p:spPr>
          <a:xfrm>
            <a:off x="827584" y="1844824"/>
            <a:ext cx="1656183" cy="1254098"/>
          </a:xfrm>
          <a:custGeom>
            <a:avLst/>
            <a:gdLst>
              <a:gd name="connsiteX0" fmla="*/ 1840522 w 1840522"/>
              <a:gd name="connsiteY0" fmla="*/ 0 h 1448972"/>
              <a:gd name="connsiteX1" fmla="*/ 1066799 w 1840522"/>
              <a:gd name="connsiteY1" fmla="*/ 647114 h 1448972"/>
              <a:gd name="connsiteX2" fmla="*/ 124264 w 1840522"/>
              <a:gd name="connsiteY2" fmla="*/ 436098 h 1448972"/>
              <a:gd name="connsiteX3" fmla="*/ 321212 w 1840522"/>
              <a:gd name="connsiteY3" fmla="*/ 1448972 h 1448972"/>
              <a:gd name="connsiteX4" fmla="*/ 321212 w 1840522"/>
              <a:gd name="connsiteY4" fmla="*/ 1448972 h 144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22" h="1448972">
                <a:moveTo>
                  <a:pt x="1840522" y="0"/>
                </a:moveTo>
                <a:cubicBezTo>
                  <a:pt x="1596682" y="287215"/>
                  <a:pt x="1352842" y="574431"/>
                  <a:pt x="1066799" y="647114"/>
                </a:cubicBezTo>
                <a:cubicBezTo>
                  <a:pt x="780756" y="719797"/>
                  <a:pt x="248529" y="302455"/>
                  <a:pt x="124264" y="436098"/>
                </a:cubicBezTo>
                <a:cubicBezTo>
                  <a:pt x="0" y="569741"/>
                  <a:pt x="321212" y="1448972"/>
                  <a:pt x="321212" y="1448972"/>
                </a:cubicBezTo>
                <a:lnTo>
                  <a:pt x="321212" y="1448972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31640" y="4437112"/>
            <a:ext cx="1152128" cy="936104"/>
          </a:xfrm>
          <a:custGeom>
            <a:avLst/>
            <a:gdLst>
              <a:gd name="connsiteX0" fmla="*/ 1331741 w 1331741"/>
              <a:gd name="connsiteY0" fmla="*/ 1266093 h 1331742"/>
              <a:gd name="connsiteX1" fmla="*/ 698695 w 1331741"/>
              <a:gd name="connsiteY1" fmla="*/ 984739 h 1331742"/>
              <a:gd name="connsiteX2" fmla="*/ 93784 w 1331741"/>
              <a:gd name="connsiteY2" fmla="*/ 1167619 h 1331742"/>
              <a:gd name="connsiteX3" fmla="*/ 135988 w 1331741"/>
              <a:gd name="connsiteY3" fmla="*/ 0 h 1331742"/>
              <a:gd name="connsiteX4" fmla="*/ 135988 w 1331741"/>
              <a:gd name="connsiteY4" fmla="*/ 0 h 1331742"/>
              <a:gd name="connsiteX5" fmla="*/ 135988 w 1331741"/>
              <a:gd name="connsiteY5" fmla="*/ 0 h 133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741" h="1331742">
                <a:moveTo>
                  <a:pt x="1331741" y="1266093"/>
                </a:moveTo>
                <a:cubicBezTo>
                  <a:pt x="1118381" y="1133622"/>
                  <a:pt x="905021" y="1001151"/>
                  <a:pt x="698695" y="984739"/>
                </a:cubicBezTo>
                <a:cubicBezTo>
                  <a:pt x="492369" y="968327"/>
                  <a:pt x="187568" y="1331742"/>
                  <a:pt x="93784" y="1167619"/>
                </a:cubicBezTo>
                <a:cubicBezTo>
                  <a:pt x="0" y="1003496"/>
                  <a:pt x="135988" y="0"/>
                  <a:pt x="135988" y="0"/>
                </a:cubicBezTo>
                <a:lnTo>
                  <a:pt x="135988" y="0"/>
                </a:lnTo>
                <a:lnTo>
                  <a:pt x="135988" y="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11827"/>
              </p:ext>
            </p:extLst>
          </p:nvPr>
        </p:nvGraphicFramePr>
        <p:xfrm>
          <a:off x="215010" y="2204862"/>
          <a:ext cx="8928992" cy="27363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r>
                        <a:rPr lang="ru-RU" sz="20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20</a:t>
                      </a:r>
                      <a:r>
                        <a:rPr lang="en-US" sz="2000" dirty="0"/>
                        <a:t>20</a:t>
                      </a:r>
                      <a:r>
                        <a:rPr lang="ru-RU" sz="2000" dirty="0"/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20</a:t>
                      </a:r>
                      <a:r>
                        <a:rPr lang="en-US" sz="2000" dirty="0"/>
                        <a:t>21</a:t>
                      </a:r>
                      <a:r>
                        <a:rPr lang="ru-RU" sz="2000" baseline="0" dirty="0"/>
                        <a:t>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202</a:t>
                      </a:r>
                      <a:r>
                        <a:rPr lang="en-US" sz="2000" dirty="0"/>
                        <a:t>2</a:t>
                      </a:r>
                      <a:r>
                        <a:rPr lang="ru-RU" sz="2000" dirty="0"/>
                        <a:t>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ru-RU" sz="2000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15 258,1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13 865,8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14 816,3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ru-RU" sz="2000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15 258,1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13 865,8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14 816,3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ru-RU" sz="2000" dirty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r>
                        <a:rPr lang="ru-RU" sz="2000" dirty="0"/>
                        <a:t>%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/>
                        <a:t>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41451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Основные параметры бюджета </a:t>
            </a:r>
            <a:r>
              <a:rPr lang="ru-RU" sz="3600" dirty="0" smtClean="0">
                <a:solidFill>
                  <a:srgbClr val="002060"/>
                </a:solidFill>
              </a:rPr>
              <a:t>Божковского </a:t>
            </a:r>
            <a:r>
              <a:rPr lang="ru-RU" sz="3600" dirty="0">
                <a:solidFill>
                  <a:srgbClr val="002060"/>
                </a:solidFill>
              </a:rPr>
              <a:t>сельского поселения на </a:t>
            </a:r>
            <a:r>
              <a:rPr lang="ru-RU" sz="3600" dirty="0" smtClean="0">
                <a:solidFill>
                  <a:srgbClr val="002060"/>
                </a:solidFill>
              </a:rPr>
              <a:t>2020-202</a:t>
            </a:r>
            <a:r>
              <a:rPr lang="en-US" sz="3600" dirty="0">
                <a:solidFill>
                  <a:srgbClr val="002060"/>
                </a:solidFill>
              </a:rPr>
              <a:t>2</a:t>
            </a:r>
            <a:r>
              <a:rPr lang="ru-RU" sz="3600" dirty="0">
                <a:solidFill>
                  <a:srgbClr val="002060"/>
                </a:solidFill>
              </a:rPr>
              <a:t> гг. (тыс. руб.)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_2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734097" y="1795128"/>
            <a:ext cx="4572000" cy="306642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Нормативно-методическое обеспечение и организация бюджетного процесса </a:t>
            </a:r>
          </a:p>
          <a:p>
            <a:pPr algn="ctr"/>
            <a:r>
              <a:rPr lang="ru-RU" b="1" i="1" dirty="0" smtClean="0"/>
              <a:t>5 544,8 тыс. руб</a:t>
            </a:r>
            <a:r>
              <a:rPr lang="ru-RU" b="1" i="1" dirty="0"/>
              <a:t>.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914400" y="116632"/>
            <a:ext cx="7509520" cy="165618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Муниципальная программа </a:t>
            </a:r>
            <a:r>
              <a:rPr lang="ru-RU" sz="2400" b="1" dirty="0" smtClean="0"/>
              <a:t>«Управление муниципальными финансами»</a:t>
            </a:r>
          </a:p>
          <a:p>
            <a:pPr algn="ctr"/>
            <a:r>
              <a:rPr lang="ru-RU" sz="2400" b="1" dirty="0" smtClean="0"/>
              <a:t>5 544,8 тыс. руб.</a:t>
            </a:r>
            <a:endParaRPr lang="ru-RU" sz="2400" b="1" dirty="0"/>
          </a:p>
        </p:txBody>
      </p:sp>
      <p:pic>
        <p:nvPicPr>
          <p:cNvPr id="8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45" y="2031150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" y="4861552"/>
            <a:ext cx="266429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0" y="1159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224" y="382352"/>
            <a:ext cx="8229600" cy="14054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ru-RU" sz="3200" b="1" dirty="0">
                <a:solidFill>
                  <a:srgbClr val="0070C0"/>
                </a:solidFill>
              </a:rPr>
              <a:t>Муниципальная программа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«Муниципальная политика» 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157,6 тыс. руб.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395536" y="2060848"/>
            <a:ext cx="3744416" cy="1800200"/>
          </a:xfrm>
          <a:prstGeom prst="snipRoundRect">
            <a:avLst>
              <a:gd name="adj1" fmla="val 21472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муниципального управления и муниципальной службы:  </a:t>
            </a:r>
            <a:r>
              <a:rPr lang="ru-RU" b="1" i="1" u="sng" dirty="0" smtClean="0"/>
              <a:t>85,6 </a:t>
            </a:r>
            <a:r>
              <a:rPr lang="ru-RU" b="1" i="1" u="sng" dirty="0"/>
              <a:t>тыс.руб.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788024" y="2060848"/>
            <a:ext cx="3960440" cy="1800200"/>
          </a:xfrm>
          <a:prstGeom prst="snip2DiagRect">
            <a:avLst>
              <a:gd name="adj1" fmla="val 2239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 поддержка лиц из числа муниципальных служащих:</a:t>
            </a:r>
            <a:endParaRPr lang="ru-RU" dirty="0"/>
          </a:p>
          <a:p>
            <a:pPr algn="ctr"/>
            <a:r>
              <a:rPr lang="ru-RU" b="1" u="sng" dirty="0" smtClean="0"/>
              <a:t>72,0 тыс</a:t>
            </a:r>
            <a:r>
              <a:rPr lang="ru-RU" b="1" u="sng" dirty="0"/>
              <a:t>. руб.</a:t>
            </a:r>
          </a:p>
        </p:txBody>
      </p:sp>
      <p:pic>
        <p:nvPicPr>
          <p:cNvPr id="8196" name="Picture 4" descr="C:\Users\user_2\Desktop\коммуналка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79512" y="4461660"/>
            <a:ext cx="4104456" cy="220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34118"/>
            <a:ext cx="3744416" cy="2415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благоустройст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04864"/>
            <a:ext cx="471601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сельского поселения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транспортной системы» 767,8 тыс. руб.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доро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78802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_2\Desktop\содержание дор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3984"/>
            <a:ext cx="4320480" cy="228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40990" y="5083404"/>
            <a:ext cx="3744416" cy="151216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Содержание автомобильных дорог и искусственных сооружений на них:</a:t>
            </a:r>
          </a:p>
          <a:p>
            <a:pPr algn="ctr"/>
            <a:r>
              <a:rPr lang="ru-RU" b="1" dirty="0" smtClean="0"/>
              <a:t>300,0 тыс</a:t>
            </a:r>
            <a:r>
              <a:rPr lang="ru-RU" b="1" dirty="0"/>
              <a:t>. руб.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769768" y="979023"/>
            <a:ext cx="4248472" cy="193160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Ремонт автомобильных дорог и искусственных сооружений на них:</a:t>
            </a:r>
          </a:p>
          <a:p>
            <a:pPr algn="ctr"/>
            <a:r>
              <a:rPr lang="ru-RU" b="1" dirty="0" smtClean="0"/>
              <a:t>367,8</a:t>
            </a:r>
            <a:r>
              <a:rPr lang="en-US" b="1" dirty="0" smtClean="0"/>
              <a:t> </a:t>
            </a:r>
            <a:r>
              <a:rPr lang="ru-RU" b="1" dirty="0"/>
              <a:t>тыс. руб.</a:t>
            </a:r>
          </a:p>
        </p:txBody>
      </p:sp>
      <p:pic>
        <p:nvPicPr>
          <p:cNvPr id="3076" name="Picture 4" descr="C:\Users\user_2\Desktop\Ремонт дор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57981"/>
            <a:ext cx="4499992" cy="324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с двумя вырезанными противолежащими углами 9"/>
          <p:cNvSpPr/>
          <p:nvPr/>
        </p:nvSpPr>
        <p:spPr>
          <a:xfrm>
            <a:off x="755576" y="3308808"/>
            <a:ext cx="3744416" cy="151216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дорожного движения:</a:t>
            </a:r>
            <a:endParaRPr lang="ru-RU" dirty="0"/>
          </a:p>
          <a:p>
            <a:pPr algn="ctr"/>
            <a:r>
              <a:rPr lang="ru-RU" b="1" dirty="0" smtClean="0"/>
              <a:t>100,0 тыс</a:t>
            </a:r>
            <a:r>
              <a:rPr lang="ru-RU" b="1" dirty="0"/>
              <a:t>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31820"/>
            <a:ext cx="8229600" cy="13265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«Благоустройство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территории и жилищно-коммунальное хозяйство» 3 284,2 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user_2\Desktop\освещение 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1"/>
            <a:ext cx="4355976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_2\Desktop\озелен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1"/>
            <a:ext cx="4716016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251520" y="2132856"/>
            <a:ext cx="266429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Жилищно-коммунальное хозяйство </a:t>
            </a:r>
            <a:endParaRPr lang="ru-RU" dirty="0"/>
          </a:p>
          <a:p>
            <a:pPr algn="ctr"/>
            <a:r>
              <a:rPr lang="ru-RU" b="1" dirty="0" smtClean="0"/>
              <a:t>94,8 </a:t>
            </a:r>
            <a:r>
              <a:rPr lang="ru-RU" b="1" dirty="0"/>
              <a:t>тыс. руб</a:t>
            </a:r>
            <a:r>
              <a:rPr lang="ru-RU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3059832" y="2132856"/>
            <a:ext cx="2664296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Уличное освещение:</a:t>
            </a:r>
          </a:p>
          <a:p>
            <a:pPr algn="ctr"/>
            <a:r>
              <a:rPr lang="ru-RU" b="1" dirty="0" smtClean="0"/>
              <a:t>1 389,9</a:t>
            </a:r>
            <a:r>
              <a:rPr lang="en-US" b="1" dirty="0" smtClean="0"/>
              <a:t> </a:t>
            </a:r>
            <a:r>
              <a:rPr lang="ru-RU" b="1" dirty="0"/>
              <a:t>тыс</a:t>
            </a:r>
            <a:r>
              <a:rPr lang="ru-RU" b="1" dirty="0" smtClean="0"/>
              <a:t>. руб</a:t>
            </a:r>
            <a:r>
              <a:rPr lang="ru-RU" dirty="0"/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5940152" y="2132856"/>
            <a:ext cx="3024336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Прочие мероприятия по благоустройству:</a:t>
            </a:r>
          </a:p>
          <a:p>
            <a:pPr algn="ctr"/>
            <a:r>
              <a:rPr lang="ru-RU" b="1" dirty="0" smtClean="0"/>
              <a:t>1 799,5</a:t>
            </a:r>
            <a:r>
              <a:rPr lang="en-US" b="1" dirty="0" smtClean="0"/>
              <a:t> </a:t>
            </a:r>
            <a:r>
              <a:rPr lang="ru-RU" b="1" dirty="0"/>
              <a:t>тыс. руб.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5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062" y="231820"/>
            <a:ext cx="8696254" cy="17707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Муниципальная программа </a:t>
            </a:r>
            <a:b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</a:t>
            </a: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поселения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5536" y="2060848"/>
            <a:ext cx="3888432" cy="172819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Пожарная безопасность:</a:t>
            </a:r>
            <a:endParaRPr lang="ru-RU" dirty="0"/>
          </a:p>
          <a:p>
            <a:pPr algn="ctr"/>
            <a:r>
              <a:rPr lang="ru-RU" b="1" dirty="0" smtClean="0"/>
              <a:t>40</a:t>
            </a:r>
            <a:r>
              <a:rPr lang="en-US" b="1" dirty="0" smtClean="0"/>
              <a:t>,0 </a:t>
            </a:r>
            <a:r>
              <a:rPr lang="ru-RU" b="1" dirty="0"/>
              <a:t>тыс. руб.</a:t>
            </a:r>
          </a:p>
        </p:txBody>
      </p:sp>
      <p:pic>
        <p:nvPicPr>
          <p:cNvPr id="6146" name="Picture 2" descr="C:\Users\user_2\Desktop\пожарка.jpg"/>
          <p:cNvPicPr>
            <a:picLocks noChangeAspect="1" noChangeArrowheads="1"/>
          </p:cNvPicPr>
          <p:nvPr/>
        </p:nvPicPr>
        <p:blipFill>
          <a:blip r:embed="rId3" cstate="print">
            <a:lum bright="25000" contrast="20000"/>
          </a:blip>
          <a:srcRect/>
          <a:stretch>
            <a:fillRect/>
          </a:stretch>
        </p:blipFill>
        <p:spPr bwMode="auto">
          <a:xfrm>
            <a:off x="4932040" y="1772816"/>
            <a:ext cx="388843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_2\Desktop\пож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4" y="4016181"/>
            <a:ext cx="4248472" cy="26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вырезанными противолежащими углами 5"/>
          <p:cNvSpPr/>
          <p:nvPr/>
        </p:nvSpPr>
        <p:spPr>
          <a:xfrm>
            <a:off x="5158573" y="5029728"/>
            <a:ext cx="3888432" cy="172819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безопасности на водных объектах:</a:t>
            </a:r>
            <a:endParaRPr lang="ru-RU" dirty="0"/>
          </a:p>
          <a:p>
            <a:pPr algn="ctr"/>
            <a:r>
              <a:rPr lang="ru-RU" b="1" dirty="0" smtClean="0"/>
              <a:t>12</a:t>
            </a:r>
            <a:r>
              <a:rPr lang="en-US" b="1" dirty="0" smtClean="0"/>
              <a:t>,0 </a:t>
            </a:r>
            <a:r>
              <a:rPr lang="ru-RU" b="1" dirty="0"/>
              <a:t>тыс. руб.</a:t>
            </a:r>
          </a:p>
        </p:txBody>
      </p:sp>
      <p:sp>
        <p:nvSpPr>
          <p:cNvPr id="8" name="Прямоугольник с двумя вырезанными противолежащими углами 5"/>
          <p:cNvSpPr/>
          <p:nvPr/>
        </p:nvSpPr>
        <p:spPr>
          <a:xfrm>
            <a:off x="4679504" y="3670479"/>
            <a:ext cx="3888432" cy="125917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экстремизма и терроризма:</a:t>
            </a:r>
            <a:endParaRPr lang="ru-RU" dirty="0"/>
          </a:p>
          <a:p>
            <a:pPr algn="ctr"/>
            <a:r>
              <a:rPr lang="ru-RU" b="1" dirty="0" smtClean="0"/>
              <a:t>3</a:t>
            </a:r>
            <a:r>
              <a:rPr lang="en-US" b="1" dirty="0" smtClean="0"/>
              <a:t>,0 </a:t>
            </a:r>
            <a:r>
              <a:rPr lang="ru-RU" b="1" dirty="0"/>
              <a:t>тыс. руб.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_2\Desktop\совершенствование М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3779912" cy="1844824"/>
          </a:xfrm>
          <a:prstGeom prst="rect">
            <a:avLst/>
          </a:prstGeom>
          <a:noFill/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культуры, физической культуры и спорта»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5 200,0 тыс. руб.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362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04988" y="51514"/>
            <a:ext cx="3361385" cy="177728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культуры: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5 180,0 тыс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2" y="1532586"/>
            <a:ext cx="4572638" cy="53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409126" y="51514"/>
            <a:ext cx="3618964" cy="19318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физической культуры и спорта: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 тыс.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11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30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5316"/>
            <a:ext cx="8784976" cy="52526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Резервный фонд Администрации Божковского сельского поселения, на финансовое обеспечение непредвиденных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 </a:t>
            </a:r>
            <a:r>
              <a:rPr lang="ru-RU" sz="2000" b="1" dirty="0" smtClean="0"/>
              <a:t>10,0 тыс</a:t>
            </a:r>
            <a:r>
              <a:rPr lang="ru-RU" sz="2000" b="1" dirty="0"/>
              <a:t>. руб.;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муниципального имущества, признание прав и регулирование отношений по муниципальной собственности Божковского сельского поселения </a:t>
            </a:r>
            <a:r>
              <a:rPr lang="ru-RU" sz="2000" dirty="0" smtClean="0"/>
              <a:t>  </a:t>
            </a:r>
            <a:r>
              <a:rPr lang="ru-RU" sz="2000" b="1" dirty="0" smtClean="0"/>
              <a:t>10,0 </a:t>
            </a:r>
            <a:r>
              <a:rPr lang="ru-RU" sz="2000" b="1" dirty="0"/>
              <a:t>тыс. руб.;</a:t>
            </a:r>
          </a:p>
          <a:p>
            <a:r>
              <a:rPr lang="ru-RU" sz="2000" dirty="0"/>
              <a:t>Мероприятия в сфере территориального </a:t>
            </a:r>
            <a:r>
              <a:rPr lang="ru-RU" sz="2000" dirty="0" smtClean="0"/>
              <a:t>планирования </a:t>
            </a:r>
            <a:r>
              <a:rPr lang="ru-RU" sz="2000" b="1" dirty="0" smtClean="0"/>
              <a:t>25</a:t>
            </a:r>
            <a:r>
              <a:rPr lang="en-US" sz="2000" b="1" dirty="0" smtClean="0"/>
              <a:t>,0</a:t>
            </a:r>
            <a:r>
              <a:rPr lang="ru-RU" sz="2000" b="1" dirty="0" smtClean="0"/>
              <a:t> </a:t>
            </a:r>
            <a:r>
              <a:rPr lang="ru-RU" sz="2000" b="1" dirty="0"/>
              <a:t>тыс. руб.;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осуществление первичного воинского учета на территориях, где отсутствуют военные комиссариаты</a:t>
            </a:r>
            <a:r>
              <a:rPr lang="ru-RU" sz="2000" dirty="0" smtClean="0"/>
              <a:t> </a:t>
            </a:r>
            <a:r>
              <a:rPr lang="ru-RU" sz="2000" b="1" dirty="0" smtClean="0"/>
              <a:t>203,5тыс</a:t>
            </a:r>
            <a:r>
              <a:rPr lang="ru-RU" sz="2000" b="1" dirty="0"/>
              <a:t>. руб.;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осуществление полномочий по определению в соответствии с частью 1 статьи 11.2 Областного закона от 25 октября 2002 года № 273-ЗС </a:t>
            </a:r>
            <a:r>
              <a:rPr lang="ru-RU" sz="2000" dirty="0" smtClean="0"/>
              <a:t>      </a:t>
            </a:r>
            <a:r>
              <a:rPr lang="ru-RU" sz="2000" b="1" dirty="0" smtClean="0"/>
              <a:t>0,2 тыс</a:t>
            </a:r>
            <a:r>
              <a:rPr lang="ru-RU" sz="2000" b="1" dirty="0"/>
              <a:t>. руб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88640"/>
            <a:ext cx="8029977" cy="13181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рамках непрограммных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направлений деятельности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248,7 тыс. руб.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i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     Доходы бюджета, тыс.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4661521"/>
              </p:ext>
            </p:extLst>
          </p:nvPr>
        </p:nvGraphicFramePr>
        <p:xfrm>
          <a:off x="467544" y="714356"/>
          <a:ext cx="8229600" cy="476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13384"/>
          </a:xfrm>
        </p:spPr>
        <p:txBody>
          <a:bodyPr>
            <a:noAutofit/>
          </a:bodyPr>
          <a:lstStyle/>
          <a:p>
            <a:r>
              <a:rPr lang="ru-RU" sz="3200" b="1" dirty="0"/>
              <a:t>  </a:t>
            </a:r>
            <a:r>
              <a:rPr lang="ru-RU" sz="3200" b="1" dirty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3200" b="1" dirty="0" smtClean="0">
                <a:solidFill>
                  <a:srgbClr val="0070C0"/>
                </a:solidFill>
              </a:rPr>
              <a:t>Божковского  </a:t>
            </a:r>
            <a:r>
              <a:rPr lang="ru-RU" sz="3200" b="1" dirty="0">
                <a:solidFill>
                  <a:srgbClr val="0070C0"/>
                </a:solidFill>
              </a:rPr>
              <a:t>сельского поселения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2019-2022 гг. 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357222" y="2571744"/>
          <a:ext cx="889248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000100" y="1928802"/>
          <a:ext cx="889248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6389943"/>
              </p:ext>
            </p:extLst>
          </p:nvPr>
        </p:nvGraphicFramePr>
        <p:xfrm>
          <a:off x="1000100" y="2996952"/>
          <a:ext cx="6619900" cy="29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08519490"/>
              </p:ext>
            </p:extLst>
          </p:nvPr>
        </p:nvGraphicFramePr>
        <p:xfrm>
          <a:off x="1492725" y="1401568"/>
          <a:ext cx="6484498" cy="175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Безвозмездные поступления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Божковского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поселения 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2019 – 2022 гг. (тыс.руб.)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05340185"/>
              </p:ext>
            </p:extLst>
          </p:nvPr>
        </p:nvGraphicFramePr>
        <p:xfrm>
          <a:off x="936104" y="1114404"/>
          <a:ext cx="7884368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46837469"/>
              </p:ext>
            </p:extLst>
          </p:nvPr>
        </p:nvGraphicFramePr>
        <p:xfrm>
          <a:off x="630027" y="2708920"/>
          <a:ext cx="6864424" cy="342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82258106"/>
              </p:ext>
            </p:extLst>
          </p:nvPr>
        </p:nvGraphicFramePr>
        <p:xfrm>
          <a:off x="1247503" y="1949217"/>
          <a:ext cx="6408712" cy="173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0616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Налоговые доходы, планируемые к поступлению в бюджет  </a:t>
            </a:r>
            <a:r>
              <a:rPr lang="ru-RU" sz="4000" b="1" i="1" dirty="0" smtClean="0">
                <a:solidFill>
                  <a:schemeClr val="tx1"/>
                </a:solidFill>
              </a:rPr>
              <a:t>Божковского </a:t>
            </a:r>
            <a:r>
              <a:rPr lang="ru-RU" sz="4000" b="1" i="1" dirty="0">
                <a:solidFill>
                  <a:schemeClr val="tx1"/>
                </a:solidFill>
              </a:rPr>
              <a:t>сельского поселения на </a:t>
            </a:r>
            <a:r>
              <a:rPr lang="ru-RU" sz="4000" b="1" i="1" dirty="0" smtClean="0">
                <a:solidFill>
                  <a:schemeClr val="tx1"/>
                </a:solidFill>
              </a:rPr>
              <a:t>20</a:t>
            </a:r>
            <a:r>
              <a:rPr lang="en-US" sz="4000" b="1" i="1" dirty="0" smtClean="0">
                <a:solidFill>
                  <a:schemeClr val="tx1"/>
                </a:solidFill>
              </a:rPr>
              <a:t>20</a:t>
            </a:r>
            <a:r>
              <a:rPr lang="ru-RU" sz="4000" b="1" i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>
                <a:solidFill>
                  <a:schemeClr val="tx1"/>
                </a:solidFill>
              </a:rPr>
              <a:t>год и плановый период 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202</a:t>
            </a:r>
            <a:r>
              <a:rPr lang="en-US" sz="4000" b="1" i="1" dirty="0" smtClean="0">
                <a:solidFill>
                  <a:schemeClr val="tx1"/>
                </a:solidFill>
              </a:rPr>
              <a:t>1</a:t>
            </a:r>
            <a:r>
              <a:rPr lang="ru-RU" sz="4000" b="1" i="1" dirty="0" smtClean="0">
                <a:solidFill>
                  <a:schemeClr val="tx1"/>
                </a:solidFill>
              </a:rPr>
              <a:t>-2022 </a:t>
            </a:r>
            <a:r>
              <a:rPr lang="ru-RU" sz="4000" b="1" i="1" dirty="0">
                <a:solidFill>
                  <a:schemeClr val="tx1"/>
                </a:solidFill>
              </a:rPr>
              <a:t>гг. (тыс. руб.)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   Налог на доходы физических лиц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6681795"/>
              </p:ext>
            </p:extLst>
          </p:nvPr>
        </p:nvGraphicFramePr>
        <p:xfrm>
          <a:off x="1259632" y="1428712"/>
          <a:ext cx="6360368" cy="40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7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Единый сельскохозяйственный налог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762360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87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 Налог на имущество физических лиц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921587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165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627</Words>
  <Application>Microsoft Office PowerPoint</Application>
  <PresentationFormat>Экран (4:3)</PresentationFormat>
  <Paragraphs>125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Cambria Math</vt:lpstr>
      <vt:lpstr>Candara</vt:lpstr>
      <vt:lpstr>Symbol</vt:lpstr>
      <vt:lpstr>Times New Roman</vt:lpstr>
      <vt:lpstr>Волна</vt:lpstr>
      <vt:lpstr>Бюджет Божковского сельского поселения на 2020 год и на плановый период 2021-2022 годов</vt:lpstr>
      <vt:lpstr>Основные параметры бюджета Божковского сельского поселения на 2020-2022 гг. (тыс. руб.)</vt:lpstr>
      <vt:lpstr>     Доходы бюджета, тыс. руб.</vt:lpstr>
      <vt:lpstr>  Налоговые и неналоговые доходы бюджета Божковского  сельского поселения  2019-2022 гг. (тыс. руб.)</vt:lpstr>
      <vt:lpstr> Безвозмездные поступления Божковского сельского поселения  2019 – 2022 гг. (тыс.руб.)</vt:lpstr>
      <vt:lpstr>Налоговые доходы, планируемые к поступлению в бюджет  Божковского сельского поселения на 2020 год и плановый период  2021-2022 гг. (тыс. руб.) </vt:lpstr>
      <vt:lpstr>   Налог на доходы физических лиц   </vt:lpstr>
      <vt:lpstr>  Единый сельскохозяйственный налог </vt:lpstr>
      <vt:lpstr>   Налог на имущество физических лиц </vt:lpstr>
      <vt:lpstr>   Земельный налог  </vt:lpstr>
      <vt:lpstr>Неналоговые доходы, планируемые к поступлению в бюджет  Божковского сельского поселения в 2020 году и плановый период  2021-2022   гг. (тыс. руб.) </vt:lpstr>
      <vt:lpstr>    Аренда имущества</vt:lpstr>
      <vt:lpstr>    Аренда земли</vt:lpstr>
      <vt:lpstr>    Штрафы, санкции, возмещение ущерба</vt:lpstr>
      <vt:lpstr>Безвозмездные поступления планируемые к поступлению в бюджет Божковского сельского поселения на 2020 год и плановый период 2021-2022 годы (тыс.руб.)</vt:lpstr>
      <vt:lpstr>  Безвозмездные поступления</vt:lpstr>
      <vt:lpstr>Расходы бюджета Божковского сельского поселения на 2020 год и плановый период 2021-2022 годы</vt:lpstr>
      <vt:lpstr>Расходы бюджета Божковского сельского поселения на 2020-2022 гг.</vt:lpstr>
      <vt:lpstr>Расходы бюджета Божковского сельского поселения на реализацию муниципальных программ в 2020 году (тыс.руб.)</vt:lpstr>
      <vt:lpstr>Презентация PowerPoint</vt:lpstr>
      <vt:lpstr>  Муниципальная программа «Муниципальная политика»  157,6 тыс. руб.</vt:lpstr>
      <vt:lpstr>Муниципальная программа сельского поселения «Развитие транспортной системы» 767,8 тыс. руб.</vt:lpstr>
      <vt:lpstr>Презентация PowerPoint</vt:lpstr>
      <vt:lpstr>Муниципальная программа  «Благоустройство территории и жилищно-коммунальное хозяйство» 3 284,2 тыс. руб.</vt:lpstr>
      <vt:lpstr>Муниципальная программа  «Обеспечение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поселения» </vt:lpstr>
      <vt:lpstr>Муниципальная программа «Развитие культуры, физической культуры и спорта»  5 200,0 тыс. руб.</vt:lpstr>
      <vt:lpstr>Презентация PowerPoint</vt:lpstr>
      <vt:lpstr>Расходы в рамках непрограммных направлений деятельности 248,7 тыс. руб.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Бюджета Божковского сельского поселения на 2020 год и на плановый период 2021-2022 годов</dc:title>
  <dc:creator>1</dc:creator>
  <cp:lastModifiedBy>1</cp:lastModifiedBy>
  <cp:revision>17</cp:revision>
  <dcterms:modified xsi:type="dcterms:W3CDTF">2020-01-28T14:25:55Z</dcterms:modified>
</cp:coreProperties>
</file>