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3"/>
  </p:notesMasterIdLst>
  <p:handoutMasterIdLst>
    <p:handoutMasterId r:id="rId24"/>
  </p:handoutMasterIdLst>
  <p:sldIdLst>
    <p:sldId id="896" r:id="rId6"/>
    <p:sldId id="897" r:id="rId7"/>
    <p:sldId id="1166" r:id="rId8"/>
    <p:sldId id="1170" r:id="rId9"/>
    <p:sldId id="904" r:id="rId10"/>
    <p:sldId id="1572" r:id="rId11"/>
    <p:sldId id="1566" r:id="rId12"/>
    <p:sldId id="1567" r:id="rId13"/>
    <p:sldId id="1368" r:id="rId14"/>
    <p:sldId id="1587" r:id="rId15"/>
    <p:sldId id="1571" r:id="rId16"/>
    <p:sldId id="1533" r:id="rId17"/>
    <p:sldId id="1349" r:id="rId18"/>
    <p:sldId id="1588" r:id="rId19"/>
    <p:sldId id="1589" r:id="rId20"/>
    <p:sldId id="1590" r:id="rId21"/>
    <p:sldId id="1591" r:id="rId22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9FF66"/>
    <a:srgbClr val="97E60A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1E-4"/>
          <c:y val="0"/>
          <c:w val="0.990576168396695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explosion val="29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25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16.206056916755443</c:v>
                </c:pt>
                <c:pt idx="1">
                  <c:v>61.900776137574212</c:v>
                </c:pt>
                <c:pt idx="2">
                  <c:v>6.5499923908080984</c:v>
                </c:pt>
                <c:pt idx="3">
                  <c:v>9.9360827880079192</c:v>
                </c:pt>
                <c:pt idx="4">
                  <c:v>5.4070917668543634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523269397033396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
2019</c:v>
                </c:pt>
                <c:pt idx="1">
                  <c:v>БЮДЖЕТ
2020</c:v>
                </c:pt>
                <c:pt idx="2">
                  <c:v>БЮДЖЕТ
2021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7914.1</c:v>
                </c:pt>
                <c:pt idx="1">
                  <c:v>8524.9</c:v>
                </c:pt>
                <c:pt idx="2">
                  <c:v>9149.4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706240"/>
        <c:axId val="239706632"/>
        <c:axId val="0"/>
      </c:bar3DChart>
      <c:catAx>
        <c:axId val="2397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39706632"/>
        <c:crosses val="autoZero"/>
        <c:auto val="1"/>
        <c:lblAlgn val="ctr"/>
        <c:lblOffset val="100"/>
        <c:noMultiLvlLbl val="0"/>
      </c:catAx>
      <c:valAx>
        <c:axId val="239706632"/>
        <c:scaling>
          <c:orientation val="minMax"/>
          <c:min val="25000"/>
        </c:scaling>
        <c:delete val="1"/>
        <c:axPos val="l"/>
        <c:numFmt formatCode="#,##0.0" sourceLinked="1"/>
        <c:majorTickMark val="out"/>
        <c:minorTickMark val="none"/>
        <c:tickLblPos val="none"/>
        <c:crossAx val="23970624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13523.5</c:v>
                </c:pt>
                <c:pt idx="1">
                  <c:v>11253.1</c:v>
                </c:pt>
                <c:pt idx="2">
                  <c:v>8683.1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707024"/>
        <c:axId val="239705456"/>
        <c:axId val="0"/>
      </c:bar3DChart>
      <c:catAx>
        <c:axId val="23970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705456"/>
        <c:crosses val="autoZero"/>
        <c:auto val="1"/>
        <c:lblAlgn val="ctr"/>
        <c:lblOffset val="100"/>
        <c:noMultiLvlLbl val="0"/>
      </c:catAx>
      <c:valAx>
        <c:axId val="2397054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970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84939031711962"/>
          <c:y val="9.5225728887267491E-2"/>
          <c:w val="0.69917592715534194"/>
          <c:h val="0.802733551457203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4323.8</c:v>
                </c:pt>
                <c:pt idx="1">
                  <c:v>3472.3</c:v>
                </c:pt>
                <c:pt idx="2">
                  <c:v>3509.8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191.1</c:v>
                </c:pt>
                <c:pt idx="1">
                  <c:v>225.9</c:v>
                </c:pt>
                <c:pt idx="2">
                  <c:v>106.6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gapDepth val="190"/>
        <c:shape val="cylinder"/>
        <c:axId val="239394096"/>
        <c:axId val="239393312"/>
        <c:axId val="0"/>
      </c:bar3DChart>
      <c:catAx>
        <c:axId val="23939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239393312"/>
        <c:crosses val="autoZero"/>
        <c:auto val="1"/>
        <c:lblAlgn val="ctr"/>
        <c:lblOffset val="100"/>
        <c:noMultiLvlLbl val="0"/>
      </c:catAx>
      <c:valAx>
        <c:axId val="239393312"/>
        <c:scaling>
          <c:orientation val="minMax"/>
          <c:max val="550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39394096"/>
        <c:crosses val="autoZero"/>
        <c:crossBetween val="between"/>
        <c:majorUnit val="5000"/>
        <c:minorUnit val="5000"/>
      </c:valAx>
    </c:plotArea>
    <c:legend>
      <c:legendPos val="r"/>
      <c:legendEntry>
        <c:idx val="0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81096649244486663"/>
          <c:y val="0.10762091697237799"/>
          <c:w val="0.18240308303254574"/>
          <c:h val="0.79952303155939963"/>
        </c:manualLayout>
      </c:layout>
      <c:overlay val="0"/>
      <c:txPr>
        <a:bodyPr/>
        <a:lstStyle/>
        <a:p>
          <a:pPr>
            <a:defRPr sz="1200" b="1" i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Общий объем расходов бюджета </a:t>
            </a:r>
            <a:r>
              <a:rPr lang="ru-RU" b="1" dirty="0" smtClean="0"/>
              <a:t>поселения</a:t>
            </a:r>
          </a:p>
          <a:p>
            <a:pPr>
              <a:defRPr b="1"/>
            </a:pPr>
            <a:r>
              <a:rPr lang="ru-RU" b="1" dirty="0" smtClean="0"/>
              <a:t> </a:t>
            </a:r>
            <a:r>
              <a:rPr lang="ru-RU" b="1" dirty="0"/>
              <a:t>на 2019 год</a:t>
            </a:r>
          </a:p>
        </c:rich>
      </c:tx>
      <c:layout>
        <c:manualLayout>
          <c:xMode val="edge"/>
          <c:yMode val="edge"/>
          <c:x val="0.16017740837950811"/>
          <c:y val="1.7621145374449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бюджета поселения на 2019 год</c:v>
                </c:pt>
              </c:strCache>
            </c:strRef>
          </c:tx>
          <c:dPt>
            <c:idx val="0"/>
            <c:bubble3D val="0"/>
            <c:spPr>
              <a:solidFill>
                <a:srgbClr val="CCFF33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9931770681442654E-2"/>
                  <c:y val="-0.26574120966156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6585982307767E-2"/>
                  <c:y val="1.743614647288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0.98099999999999998</c:v>
                </c:pt>
                <c:pt idx="1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Общий объем расходов бюджета </a:t>
            </a:r>
            <a:r>
              <a:rPr lang="ru-RU" b="1" dirty="0" smtClean="0"/>
              <a:t>поселения</a:t>
            </a:r>
          </a:p>
          <a:p>
            <a:pPr>
              <a:defRPr b="1"/>
            </a:pP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smtClean="0"/>
              <a:t>2020 </a:t>
            </a:r>
            <a:r>
              <a:rPr lang="ru-RU" b="1" dirty="0"/>
              <a:t>год</a:t>
            </a:r>
          </a:p>
        </c:rich>
      </c:tx>
      <c:layout>
        <c:manualLayout>
          <c:xMode val="edge"/>
          <c:yMode val="edge"/>
          <c:x val="0.16017740837950811"/>
          <c:y val="1.7621145374449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бюджета поселения на 2019 год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Lbls>
            <c:dLbl>
              <c:idx val="0"/>
              <c:layout>
                <c:manualLayout>
                  <c:x val="1.9931770681442654E-2"/>
                  <c:y val="-0.26574120966156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6585982307767E-2"/>
                  <c:y val="1.743614647288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0.95399999999999996</c:v>
                </c:pt>
                <c:pt idx="1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Общий объем расходов бюджета </a:t>
            </a:r>
            <a:r>
              <a:rPr lang="ru-RU" b="1" dirty="0" smtClean="0"/>
              <a:t>поселения</a:t>
            </a:r>
          </a:p>
          <a:p>
            <a:pPr>
              <a:defRPr b="1"/>
            </a:pP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smtClean="0"/>
              <a:t>2021 </a:t>
            </a:r>
            <a:r>
              <a:rPr lang="ru-RU" b="1" dirty="0"/>
              <a:t>год</a:t>
            </a:r>
          </a:p>
        </c:rich>
      </c:tx>
      <c:layout>
        <c:manualLayout>
          <c:xMode val="edge"/>
          <c:yMode val="edge"/>
          <c:x val="0.16017740837950811"/>
          <c:y val="1.7621145374449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бюджета поселения на 2019 год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rgbClr val="FFFF00"/>
                </a:solidFill>
              </a:ln>
              <a:effectLst/>
              <a:sp3d contourW="25400">
                <a:contourClr>
                  <a:srgbClr val="FFFF00"/>
                </a:contourClr>
              </a:sp3d>
            </c:spPr>
          </c:dPt>
          <c:dLbls>
            <c:dLbl>
              <c:idx val="0"/>
              <c:layout>
                <c:manualLayout>
                  <c:x val="1.9931770681442654E-2"/>
                  <c:y val="-0.26574120966156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6585982307767E-2"/>
                  <c:y val="1.743614647288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0.89800000000000002</c:v>
                </c:pt>
                <c:pt idx="1">
                  <c:v>0.10199999999999999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7914,1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342,0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2006,9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3260,5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5327,4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208,2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2996,3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944,7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4046,9</a:t>
          </a: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5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D8198283-C277-4BD1-A1DF-57447762AE22}" type="presParOf" srcId="{B17E2703-ED7C-40C1-AA5F-205C0BB9EA84}" destId="{931DB2C6-6A18-4320-B852-C2613EDB2FA8}" srcOrd="4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5" destOrd="0" presId="urn:microsoft.com/office/officeart/2005/8/layout/vList4#2"/>
    <dgm:cxn modelId="{4F9D7AC6-67F5-4386-B71D-72A976BA63F7}" type="presParOf" srcId="{B17E2703-ED7C-40C1-AA5F-205C0BB9EA84}" destId="{7D4D5190-7A99-4EE3-BF13-894BFF6BFA1A}" srcOrd="6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7" destOrd="0" presId="urn:microsoft.com/office/officeart/2005/8/layout/vList4#2"/>
    <dgm:cxn modelId="{14433620-87E3-4827-9195-D24F6FBFD010}" type="presParOf" srcId="{B17E2703-ED7C-40C1-AA5F-205C0BB9EA84}" destId="{E9C9C0DB-7628-4918-95C6-35F53D811906}" srcOrd="8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7914,1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342,0</a:t>
          </a: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4056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2006,9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40560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3260,5</a:t>
          </a: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5327,4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980731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208,2</a:t>
          </a:r>
        </a:p>
      </dsp:txBody>
      <dsp:txXfrm>
        <a:off x="823638" y="980731"/>
        <a:ext cx="2848769" cy="891573"/>
      </dsp:txXfrm>
    </dsp:sp>
    <dsp:sp modelId="{DC3D1057-3911-49DC-8B4B-4F8305BF098A}">
      <dsp:nvSpPr>
        <dsp:cNvPr id="0" name=""/>
        <dsp:cNvSpPr/>
      </dsp:nvSpPr>
      <dsp:spPr>
        <a:xfrm>
          <a:off x="89157" y="1069888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61462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2996,3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1961462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218544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4046,9</a:t>
          </a:r>
        </a:p>
      </dsp:txBody>
      <dsp:txXfrm>
        <a:off x="823638" y="3211849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92713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944,7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92713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8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94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6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4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21.01.2019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21.01.2019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Божковское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Божковского сельского поселения Красносулинского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2818"/>
              </p:ext>
            </p:extLst>
          </p:nvPr>
        </p:nvGraphicFramePr>
        <p:xfrm>
          <a:off x="251521" y="1556792"/>
          <a:ext cx="5400599" cy="4085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1"/>
                <a:gridCol w="957512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5327,4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5554,9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6257,9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209,2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215,6</a:t>
                      </a:r>
                      <a:endParaRPr lang="ru-RU" sz="1200" b="1" i="1" dirty="0"/>
                    </a:p>
                  </a:txBody>
                  <a:tcPr/>
                </a:tc>
              </a:tr>
              <a:tr h="7539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57,0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739,7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57,0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57,0</a:t>
                      </a:r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endParaRPr lang="ru-RU" sz="1200" b="1" i="1" dirty="0" smtClean="0"/>
                    </a:p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2996,3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1857,3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1673,5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4046,9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3426,7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3598,3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108,0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108,0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108,0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96159584"/>
              </p:ext>
            </p:extLst>
          </p:nvPr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2019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5158,0 тыс. рублей или 38,1 % общего объема расходов бюджета Божковского сельского поселения Красносулинского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муниципальных нужд (в соответствии с постановлением администрации </a:t>
            </a:r>
            <a:r>
              <a:rPr lang="ru-RU" dirty="0" smtClean="0">
                <a:latin typeface="+mn-lt"/>
              </a:rPr>
              <a:t>Б</a:t>
            </a:r>
            <a:r>
              <a:rPr lang="ru-RU" dirty="0" smtClean="0">
                <a:latin typeface="+mn-lt"/>
                <a:cs typeface="+mn-cs"/>
              </a:rPr>
              <a:t>ожковского сельского поселения от 16.05.2016 №57);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поселений из областного бюджета бюджету Божковского сельского поселения </a:t>
            </a:r>
            <a:r>
              <a:rPr lang="ru-RU" dirty="0" smtClean="0">
                <a:latin typeface="+mn-lt"/>
              </a:rPr>
              <a:t>Красносулинского </a:t>
            </a:r>
            <a:r>
              <a:rPr lang="ru-RU" dirty="0" smtClean="0">
                <a:latin typeface="+mn-lt"/>
              </a:rPr>
              <a:t>района от 07.06.2017 № 18/1Д.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 Божковского 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Красносулинского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-828600" y="1124744"/>
          <a:ext cx="95770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4174,9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1897659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3554,7 </a:t>
            </a: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2420" y="1707922"/>
            <a:ext cx="12961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3726,3</a:t>
            </a: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2021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250898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– 20,0 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– 20,0 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– 20,0 тыс.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407733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– 108,0 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– 108,0 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– 108,0 тыс.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3434" y="537297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 – 4046,9 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 – 3426,7 тыс. рублей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– 3598,3 тыс.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388" y="621918"/>
            <a:ext cx="8756650" cy="59087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программ, запланированных на  реализацию муниципальных программ Божковского сельского поселения в 2019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6372201" y="4273209"/>
            <a:ext cx="2660071" cy="2232247"/>
            <a:chOff x="139188" y="5485205"/>
            <a:chExt cx="2808312" cy="146322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39188" y="5485205"/>
              <a:ext cx="2808312" cy="14632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5194,8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91619" y="6236325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4678" y="5731427"/>
            <a:ext cx="288032" cy="744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Группа 66"/>
          <p:cNvGrpSpPr/>
          <p:nvPr/>
        </p:nvGrpSpPr>
        <p:grpSpPr>
          <a:xfrm>
            <a:off x="5447131" y="2855814"/>
            <a:ext cx="3095579" cy="976949"/>
            <a:chOff x="7125455" y="3444358"/>
            <a:chExt cx="1800200" cy="83370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125455" y="3444358"/>
              <a:ext cx="1800200" cy="833702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Муниципальная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политика 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212,4 тыс. рублей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130675" y="1977557"/>
            <a:ext cx="2798936" cy="3107627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культуры, физической культуры и спорта 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4066,9</a:t>
              </a: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тыс. рублей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3124534" y="4172909"/>
            <a:ext cx="2858756" cy="1920065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Благоустройство территории и жилищно-коммунальное хозяйство</a:t>
              </a:r>
            </a:p>
            <a:p>
              <a:pPr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2996,3</a:t>
              </a:r>
            </a:p>
            <a:p>
              <a:pPr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тыс. рублей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5500220" y="1338142"/>
            <a:ext cx="3591515" cy="1374908"/>
            <a:chOff x="5130506" y="2919269"/>
            <a:chExt cx="2038838" cy="112888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30506" y="2919269"/>
              <a:ext cx="2038838" cy="112888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60,0</a:t>
              </a:r>
            </a:p>
            <a:p>
              <a:pPr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тыс. рублей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6085" y="3659240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3007204" y="1447464"/>
            <a:ext cx="1984433" cy="2350898"/>
            <a:chOff x="7092280" y="1412776"/>
            <a:chExt cx="1800200" cy="118720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1872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Развитие транспортной системы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739,7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6464" y="2257625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36038" cy="1445096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в рамках муниципальных программ в общем объеме расходов бюджета поселения  в 2019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652698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8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36038" cy="1445096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в рамках муниципальных программ в общем объеме расходов бюджета поселения  в 2020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622419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0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36038" cy="1445096"/>
          </a:xfrm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расходов в рамках муниципальных программ в общем объеме расходов бюджета поселения  в 2021 году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60962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91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09" y="2636912"/>
            <a:ext cx="3667274" cy="40995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44260"/>
            <a:ext cx="5466839" cy="39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Божкоского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2019-2021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Божковского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2019-2021 годы 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Божковского сельского поселения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2019-2030 годы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Божковского сельского поселения Красносулинского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поселения на 2019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2020 и 2021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Божковского сельского поселения Красносулинского района 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57232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016222"/>
                <a:gridCol w="2232248"/>
                <a:gridCol w="2354993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13523,5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11253,1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11950,3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3153,0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13523,5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11253,1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11950,3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Божковского сельского поселения Красносулинского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17256374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54100092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13523,5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13523,5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36685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4229"/>
            <a:ext cx="2453056" cy="34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76,3 %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3,3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1,3 %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275857" y="4437112"/>
            <a:ext cx="1148380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1,0 %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18,1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БОЖКОВСКОГО СЕЛЬСКОГО ПОСЕЛЕНИЯ КРАСНОСУЛИНСКОГО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 на имущество физических лиц– 129,2</a:t>
            </a: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82943" y="5466318"/>
            <a:ext cx="8673025" cy="784575"/>
            <a:chOff x="395536" y="5013174"/>
            <a:chExt cx="8478560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85184"/>
              <a:ext cx="4146197" cy="540558"/>
              <a:chOff x="395536" y="5085184"/>
              <a:chExt cx="4146197" cy="540558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77110" y="5301020"/>
                <a:ext cx="386462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7914,1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715039" y="5031146"/>
              <a:ext cx="246692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1877,7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604061" cy="734927"/>
              <a:chOff x="5255913" y="4729108"/>
              <a:chExt cx="3604061" cy="734927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634599" y="5139313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107,5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24621" y="5013174"/>
              <a:ext cx="3749475" cy="684575"/>
              <a:chOff x="5268637" y="5733254"/>
              <a:chExt cx="3749475" cy="684575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68637" y="627381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46790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Налоги на совокупный доход – 342,0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Божковского сельского поселения  Красносулинского района на 2019-2021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189130"/>
              </p:ext>
            </p:extLst>
          </p:nvPr>
        </p:nvGraphicFramePr>
        <p:xfrm>
          <a:off x="467544" y="1628800"/>
          <a:ext cx="8208912" cy="343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3153,0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209,4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215,8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2081,5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209,4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215,8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863,1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79704" y="5445224"/>
            <a:ext cx="2664296" cy="1224136"/>
          </a:xfrm>
          <a:prstGeom prst="ellipse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23,4 %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66,0%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6,6 %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4429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БОЖКОВСКОГО СЕЛЬСКОГО ПОСЕЛЕНИЯ КРАСНОСУЛИНСКОГО района</a:t>
            </a: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91691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17758</TotalTime>
  <Words>790</Words>
  <Application>Microsoft Office PowerPoint</Application>
  <PresentationFormat>Экран (4:3)</PresentationFormat>
  <Paragraphs>264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Georgia (Основной текст)</vt:lpstr>
      <vt:lpstr>Times New Roman</vt:lpstr>
      <vt:lpstr>Trebuchet MS</vt:lpstr>
      <vt:lpstr>Wingdings 2</vt:lpstr>
      <vt:lpstr>10195094</vt:lpstr>
      <vt:lpstr>Городская</vt:lpstr>
      <vt:lpstr>3_Городская</vt:lpstr>
      <vt:lpstr>4_Городская</vt:lpstr>
      <vt:lpstr>19_Городская</vt:lpstr>
      <vt:lpstr>Божковское сельское поселение   </vt:lpstr>
      <vt:lpstr>Презентация PowerPoint</vt:lpstr>
      <vt:lpstr>Бюджет поселения на 2019 год  и на плановый период 2020 и 2021 годов  </vt:lpstr>
      <vt:lpstr>Основные характеристики бюджета Божковского сельского поселения Красносулинского района на 2019-2021 годы</vt:lpstr>
      <vt:lpstr>Основные параметры бюджета Божковского сельского поселения Красносулинского района на 2019 год</vt:lpstr>
      <vt:lpstr>Презентация PowerPoint</vt:lpstr>
      <vt:lpstr>Объемы межбюджетных трансфертов бюджету Божковского сельского поселения  Красносулинского района на 2019-2021 годы </vt:lpstr>
      <vt:lpstr>Презентация PowerPoint</vt:lpstr>
      <vt:lpstr>Динамика поступлений налога на доходы физических лиц в бюджет БОЖКОВСКОГО СЕЛЬСКОГО ПОСЕЛЕНИЯ КРАСНОСУЛИНСКОГО района</vt:lpstr>
      <vt:lpstr>Презентация PowerPoint</vt:lpstr>
      <vt:lpstr>Расходы на обеспечение деятельности аппарата управления в 2019 году составят  5158,0 тыс. рублей или 38,1 % общего объема расходов бюджета Божковского сельского поселения Красносулинского района</vt:lpstr>
      <vt:lpstr>Структура расходов бюджета Божковского сельского поселения  Красносулинского района на социальную политику</vt:lpstr>
      <vt:lpstr>Объем муниципальных программ, запланированных на  реализацию муниципальных программ Божковского сельского поселения в 2019 году</vt:lpstr>
      <vt:lpstr>Доля расходов в рамках муниципальных программ в общем объеме расходов бюджета поселения  в 2019 году</vt:lpstr>
      <vt:lpstr>Доля расходов в рамках муниципальных программ в общем объеме расходов бюджета поселения  в 2020 году</vt:lpstr>
      <vt:lpstr>Доля расходов в рамках муниципальных программ в общем объеме расходов бюджета поселения  в 2021 году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1</cp:lastModifiedBy>
  <cp:revision>1839</cp:revision>
  <dcterms:created xsi:type="dcterms:W3CDTF">2011-10-21T12:19:44Z</dcterms:created>
  <dcterms:modified xsi:type="dcterms:W3CDTF">2019-01-21T12:46:46Z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