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4"/>
  </p:notesMasterIdLst>
  <p:handoutMasterIdLst>
    <p:handoutMasterId r:id="rId25"/>
  </p:handoutMasterIdLst>
  <p:sldIdLst>
    <p:sldId id="896" r:id="rId6"/>
    <p:sldId id="897" r:id="rId7"/>
    <p:sldId id="1166" r:id="rId8"/>
    <p:sldId id="1170" r:id="rId9"/>
    <p:sldId id="1368" r:id="rId10"/>
    <p:sldId id="1566" r:id="rId11"/>
    <p:sldId id="1587" r:id="rId12"/>
    <p:sldId id="1533" r:id="rId13"/>
    <p:sldId id="904" r:id="rId14"/>
    <p:sldId id="1592" r:id="rId15"/>
    <p:sldId id="1572" r:id="rId16"/>
    <p:sldId id="1567" r:id="rId17"/>
    <p:sldId id="1571" r:id="rId18"/>
    <p:sldId id="1349" r:id="rId19"/>
    <p:sldId id="1588" r:id="rId20"/>
    <p:sldId id="1589" r:id="rId21"/>
    <p:sldId id="1590" r:id="rId22"/>
    <p:sldId id="1591" r:id="rId2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FF66"/>
    <a:srgbClr val="97E60A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32" autoAdjust="0"/>
    <p:restoredTop sz="95632" autoAdjust="0"/>
  </p:normalViewPr>
  <p:slideViewPr>
    <p:cSldViewPr>
      <p:cViewPr varScale="1">
        <p:scale>
          <a:sx n="86" d="100"/>
          <a:sy n="86" d="100"/>
        </p:scale>
        <p:origin x="3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21455008208585E-2"/>
          <c:y val="5.0235029457792506E-2"/>
          <c:w val="0.95759099872742637"/>
          <c:h val="0.70792124067937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396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
2022</c:v>
                </c:pt>
                <c:pt idx="1">
                  <c:v>БЮДЖЕТ
2023</c:v>
                </c:pt>
                <c:pt idx="2">
                  <c:v>БЮДЖЕТ
2024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13183.8</c:v>
                </c:pt>
                <c:pt idx="1">
                  <c:v>14909.1</c:v>
                </c:pt>
                <c:pt idx="2">
                  <c:v>14591.2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759456"/>
        <c:axId val="326759848"/>
        <c:axId val="0"/>
      </c:bar3DChart>
      <c:catAx>
        <c:axId val="32675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26759848"/>
        <c:crosses val="autoZero"/>
        <c:auto val="1"/>
        <c:lblAlgn val="ctr"/>
        <c:lblOffset val="100"/>
        <c:noMultiLvlLbl val="0"/>
      </c:catAx>
      <c:valAx>
        <c:axId val="326759848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326759456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049712633291839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1123406302623"/>
                      <c:h val="0.1241557785569045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25127.5</c:v>
                </c:pt>
                <c:pt idx="1">
                  <c:v>23486.3</c:v>
                </c:pt>
                <c:pt idx="2">
                  <c:v>23812.2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656120"/>
        <c:axId val="322656512"/>
        <c:axId val="0"/>
      </c:bar3DChart>
      <c:catAx>
        <c:axId val="32265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656512"/>
        <c:crosses val="autoZero"/>
        <c:auto val="1"/>
        <c:lblAlgn val="ctr"/>
        <c:lblOffset val="100"/>
        <c:noMultiLvlLbl val="0"/>
      </c:catAx>
      <c:valAx>
        <c:axId val="3226565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2656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62"/>
          <c:y val="9.5225728887267491E-2"/>
          <c:w val="0.69917592715534194"/>
          <c:h val="0.802733551457203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7561.7</c:v>
                </c:pt>
                <c:pt idx="1">
                  <c:v>7821</c:v>
                </c:pt>
                <c:pt idx="2">
                  <c:v>8081.7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195.3</c:v>
                </c:pt>
                <c:pt idx="1">
                  <c:v>203.1</c:v>
                </c:pt>
                <c:pt idx="2">
                  <c:v>211.2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190"/>
        <c:shape val="cylinder"/>
        <c:axId val="324857080"/>
        <c:axId val="71497464"/>
        <c:axId val="0"/>
      </c:bar3DChart>
      <c:catAx>
        <c:axId val="32485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71497464"/>
        <c:crosses val="autoZero"/>
        <c:auto val="1"/>
        <c:lblAlgn val="ctr"/>
        <c:lblOffset val="100"/>
        <c:noMultiLvlLbl val="0"/>
      </c:catAx>
      <c:valAx>
        <c:axId val="71497464"/>
        <c:scaling>
          <c:orientation val="minMax"/>
          <c:max val="550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324857080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81096649244486663"/>
          <c:y val="0.10762091697237799"/>
          <c:w val="0.18240308303254574"/>
          <c:h val="0.79952303155939963"/>
        </c:manualLayout>
      </c:layout>
      <c:overlay val="0"/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1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explosion val="29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2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Налог на имущество физических лиц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69.012945366485837</c:v>
                </c:pt>
                <c:pt idx="1">
                  <c:v>23.544296613015366</c:v>
                </c:pt>
                <c:pt idx="2">
                  <c:v>6.0347070147142992</c:v>
                </c:pt>
                <c:pt idx="3">
                  <c:v>0.49993614817407428</c:v>
                </c:pt>
                <c:pt idx="4">
                  <c:v>0.90811485761042809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2024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dPt>
            <c:idx val="0"/>
            <c:bubble3D val="0"/>
            <c:spPr>
              <a:solidFill>
                <a:srgbClr val="CCFF33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0.97899999999999998</c:v>
                </c:pt>
                <c:pt idx="1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2025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0.95799999999999996</c:v>
                </c:pt>
                <c:pt idx="1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2026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450617283950615E-2"/>
          <c:y val="0.1902873264189994"/>
          <c:w val="0.84104938271604934"/>
          <c:h val="0.61309954097147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0.90600000000000003</c:v>
                </c:pt>
                <c:pt idx="1">
                  <c:v>9.4E-2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14 591,2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1 275,9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5 169,9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государственной, муниципальной собственности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103,2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9 273,3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352,6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6 378,0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7 561,7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936,4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X="106141" custScaleY="97926"/>
      <dgm:spPr/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D8198283-C277-4BD1-A1DF-57447762AE22}" type="presParOf" srcId="{B17E2703-ED7C-40C1-AA5F-205C0BB9EA84}" destId="{931DB2C6-6A18-4320-B852-C2613EDB2FA8}" srcOrd="4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5" destOrd="0" presId="urn:microsoft.com/office/officeart/2005/8/layout/vList4#2"/>
    <dgm:cxn modelId="{4F9D7AC6-67F5-4386-B71D-72A976BA63F7}" type="presParOf" srcId="{B17E2703-ED7C-40C1-AA5F-205C0BB9EA84}" destId="{7D4D5190-7A99-4EE3-BF13-894BFF6BFA1A}" srcOrd="6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Штрафы, санкции, возмещение ущерба</a:t>
          </a:r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Субвенции бюджетам бюджетной системы РФ</a:t>
          </a:r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352,8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Дотации бюджетам бюджетной системы РФ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2 637,8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межбюджетные трансферты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994,2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55C8E6D5-EEBE-4510-ADF1-D460634AC445}" type="presOf" srcId="{C97DEE32-CB06-4791-BCBA-64AB4E8F81A7}" destId="{D4719953-BCF8-4147-BA01-5072633CA648}" srcOrd="0" destOrd="0" presId="urn:microsoft.com/office/officeart/2005/8/layout/vList4#1"/>
    <dgm:cxn modelId="{911DB044-BA84-41C9-9BB1-7A39C0F74C10}" type="presOf" srcId="{8061A499-68BB-4517-AEA3-079F9BE298A5}" destId="{15C59F69-595E-4B67-B539-081BDD40D04C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DF95B2DE-E767-4EBF-AEC7-DC183610AE2E}" type="presOf" srcId="{227A101D-8088-4F21-A936-43AB877355D2}" destId="{B17E2703-ED7C-40C1-AA5F-205C0BB9EA84}" srcOrd="0" destOrd="0" presId="urn:microsoft.com/office/officeart/2005/8/layout/vList4#1"/>
    <dgm:cxn modelId="{E5426BFB-38BE-421B-8CEE-8ED6A99883EC}" type="presOf" srcId="{C97DEE32-CB06-4791-BCBA-64AB4E8F81A7}" destId="{3EACFEE0-BEE7-4E7A-8CB3-5254697BDBB8}" srcOrd="1" destOrd="0" presId="urn:microsoft.com/office/officeart/2005/8/layout/vList4#1"/>
    <dgm:cxn modelId="{AE09AE86-EBD9-4844-9EFB-87BF74BF5C0D}" type="presOf" srcId="{8061A499-68BB-4517-AEA3-079F9BE298A5}" destId="{681E65EC-7E48-44FF-9933-C4F2C62D5FC2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0AB56EC-C3C2-4646-9ADE-B80F5F9DADB0}" type="presOf" srcId="{E313B81E-1751-4C21-8155-E4E5788F26D3}" destId="{ECE55AF3-693F-4ADA-963D-E4F57667994B}" srcOrd="1" destOrd="0" presId="urn:microsoft.com/office/officeart/2005/8/layout/vList4#1"/>
    <dgm:cxn modelId="{7EF2E539-9BF7-45E9-B719-12B6CF5A807A}" type="presOf" srcId="{0B9B2A67-3308-4738-A989-277DB42E2389}" destId="{6DB89233-6C18-422C-8D76-B2F98DAF26EC}" srcOrd="1" destOrd="0" presId="urn:microsoft.com/office/officeart/2005/8/layout/vList4#1"/>
    <dgm:cxn modelId="{514FFAB1-26FA-4B2C-9F0D-563A16F0FAB0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205B06F3-B5E3-4861-9347-13876C3E36C7}" type="presOf" srcId="{0B9B2A67-3308-4738-A989-277DB42E2389}" destId="{3AE17446-860D-4EED-9858-81EAAEE74108}" srcOrd="0" destOrd="0" presId="urn:microsoft.com/office/officeart/2005/8/layout/vList4#1"/>
    <dgm:cxn modelId="{97DB4EFE-3038-432E-AB04-BB574A82F932}" type="presParOf" srcId="{B17E2703-ED7C-40C1-AA5F-205C0BB9EA84}" destId="{94272FED-D994-4743-844C-5070BB732343}" srcOrd="0" destOrd="0" presId="urn:microsoft.com/office/officeart/2005/8/layout/vList4#1"/>
    <dgm:cxn modelId="{369073D4-B088-4ED0-8DA9-2A988200AE0A}" type="presParOf" srcId="{94272FED-D994-4743-844C-5070BB732343}" destId="{3D57390B-957B-42E2-9EEB-3D286DE16B84}" srcOrd="0" destOrd="0" presId="urn:microsoft.com/office/officeart/2005/8/layout/vList4#1"/>
    <dgm:cxn modelId="{6EAAAB2A-B73F-4966-8D60-32AC01BF85A8}" type="presParOf" srcId="{94272FED-D994-4743-844C-5070BB732343}" destId="{DC3D1057-3911-49DC-8B4B-4F8305BF098A}" srcOrd="1" destOrd="0" presId="urn:microsoft.com/office/officeart/2005/8/layout/vList4#1"/>
    <dgm:cxn modelId="{CEAE9F53-D054-432E-83AB-DE985F9EF673}" type="presParOf" srcId="{94272FED-D994-4743-844C-5070BB732343}" destId="{ECE55AF3-693F-4ADA-963D-E4F57667994B}" srcOrd="2" destOrd="0" presId="urn:microsoft.com/office/officeart/2005/8/layout/vList4#1"/>
    <dgm:cxn modelId="{FB50894E-D0DF-4E92-8D2E-1AAFD8E6CF65}" type="presParOf" srcId="{B17E2703-ED7C-40C1-AA5F-205C0BB9EA84}" destId="{A2C514FB-D7EB-4AA8-B2BD-147960D9F9FC}" srcOrd="1" destOrd="0" presId="urn:microsoft.com/office/officeart/2005/8/layout/vList4#1"/>
    <dgm:cxn modelId="{7213EB73-0D0A-406E-B07E-A607EA8AF919}" type="presParOf" srcId="{B17E2703-ED7C-40C1-AA5F-205C0BB9EA84}" destId="{4C4B47A0-B25E-4991-B2ED-6AC55F32B923}" srcOrd="2" destOrd="0" presId="urn:microsoft.com/office/officeart/2005/8/layout/vList4#1"/>
    <dgm:cxn modelId="{C3FF0EFD-60F5-4113-9631-535A618F26E4}" type="presParOf" srcId="{4C4B47A0-B25E-4991-B2ED-6AC55F32B923}" destId="{D4719953-BCF8-4147-BA01-5072633CA648}" srcOrd="0" destOrd="0" presId="urn:microsoft.com/office/officeart/2005/8/layout/vList4#1"/>
    <dgm:cxn modelId="{676D5E0D-F249-404A-A091-CD19A48E70C6}" type="presParOf" srcId="{4C4B47A0-B25E-4991-B2ED-6AC55F32B923}" destId="{10414709-A3FF-419B-8BA0-6B96893FDF2B}" srcOrd="1" destOrd="0" presId="urn:microsoft.com/office/officeart/2005/8/layout/vList4#1"/>
    <dgm:cxn modelId="{FF6A0FB7-18B0-4801-A45C-6AD8C026E22B}" type="presParOf" srcId="{4C4B47A0-B25E-4991-B2ED-6AC55F32B923}" destId="{3EACFEE0-BEE7-4E7A-8CB3-5254697BDBB8}" srcOrd="2" destOrd="0" presId="urn:microsoft.com/office/officeart/2005/8/layout/vList4#1"/>
    <dgm:cxn modelId="{F41E3197-4ABB-41B5-999D-1AF49414DD71}" type="presParOf" srcId="{B17E2703-ED7C-40C1-AA5F-205C0BB9EA84}" destId="{10A85B69-F88F-4A3C-900B-DFE86B169A12}" srcOrd="3" destOrd="0" presId="urn:microsoft.com/office/officeart/2005/8/layout/vList4#1"/>
    <dgm:cxn modelId="{15494FB0-F469-4088-A254-A0C556CC07CF}" type="presParOf" srcId="{B17E2703-ED7C-40C1-AA5F-205C0BB9EA84}" destId="{7D4D5190-7A99-4EE3-BF13-894BFF6BFA1A}" srcOrd="4" destOrd="0" presId="urn:microsoft.com/office/officeart/2005/8/layout/vList4#1"/>
    <dgm:cxn modelId="{3D0BE487-4FBD-4B60-B8F6-B1D974820FFC}" type="presParOf" srcId="{7D4D5190-7A99-4EE3-BF13-894BFF6BFA1A}" destId="{681E65EC-7E48-44FF-9933-C4F2C62D5FC2}" srcOrd="0" destOrd="0" presId="urn:microsoft.com/office/officeart/2005/8/layout/vList4#1"/>
    <dgm:cxn modelId="{19291DB0-FBDF-4BFA-8EDD-A9CE692008DD}" type="presParOf" srcId="{7D4D5190-7A99-4EE3-BF13-894BFF6BFA1A}" destId="{7DE197FE-AADA-44C3-8B2B-CF16D12E116A}" srcOrd="1" destOrd="0" presId="urn:microsoft.com/office/officeart/2005/8/layout/vList4#1"/>
    <dgm:cxn modelId="{CD04B864-CBAC-4506-A33D-D172297F5604}" type="presParOf" srcId="{7D4D5190-7A99-4EE3-BF13-894BFF6BFA1A}" destId="{15C59F69-595E-4B67-B539-081BDD40D04C}" srcOrd="2" destOrd="0" presId="urn:microsoft.com/office/officeart/2005/8/layout/vList4#1"/>
    <dgm:cxn modelId="{F075B876-F922-4690-A374-13FC4EE0608B}" type="presParOf" srcId="{B17E2703-ED7C-40C1-AA5F-205C0BB9EA84}" destId="{6AFA3499-CF7C-4437-BB77-60DAFC4E26ED}" srcOrd="5" destOrd="0" presId="urn:microsoft.com/office/officeart/2005/8/layout/vList4#1"/>
    <dgm:cxn modelId="{360CFFDD-83A0-4C5B-B9DF-488E509738AA}" type="presParOf" srcId="{B17E2703-ED7C-40C1-AA5F-205C0BB9EA84}" destId="{8A66E07E-A0AF-47B7-92C7-CC6CC7F443E5}" srcOrd="6" destOrd="0" presId="urn:microsoft.com/office/officeart/2005/8/layout/vList4#1"/>
    <dgm:cxn modelId="{9A7C9E53-E71F-47FB-A7CC-B679123B623B}" type="presParOf" srcId="{8A66E07E-A0AF-47B7-92C7-CC6CC7F443E5}" destId="{3AE17446-860D-4EED-9858-81EAAEE74108}" srcOrd="0" destOrd="0" presId="urn:microsoft.com/office/officeart/2005/8/layout/vList4#1"/>
    <dgm:cxn modelId="{C52B7359-744D-49C2-95E3-B529514B5D5C}" type="presParOf" srcId="{8A66E07E-A0AF-47B7-92C7-CC6CC7F443E5}" destId="{59208E79-B8A7-477C-B741-F3EAF6407C81}" srcOrd="1" destOrd="0" presId="urn:microsoft.com/office/officeart/2005/8/layout/vList4#1"/>
    <dgm:cxn modelId="{9AB98635-1C49-4466-A570-DC50126DB42B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390,2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Физическая культура и спорт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X="106141" custScaleY="97926"/>
      <dgm:spPr/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7A4A5-F57B-410B-A203-02018AB967ED}" type="presOf" srcId="{8061A499-68BB-4517-AEA3-079F9BE298A5}" destId="{15C59F69-595E-4B67-B539-081BDD40D04C}" srcOrd="1" destOrd="0" presId="urn:microsoft.com/office/officeart/2005/8/layout/vList4#2"/>
    <dgm:cxn modelId="{76F56C0C-7115-44DC-9405-98A46F8B3F42}" type="presOf" srcId="{68068276-3353-4C66-B853-CC5F797C3845}" destId="{1331ED41-3DD3-4EE3-8258-251B37A8AA3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62DD99D7-C344-488B-A8A3-09F921F670DD}" type="presOf" srcId="{227A101D-8088-4F21-A936-43AB877355D2}" destId="{B17E2703-ED7C-40C1-AA5F-205C0BB9EA84}" srcOrd="0" destOrd="0" presId="urn:microsoft.com/office/officeart/2005/8/layout/vList4#2"/>
    <dgm:cxn modelId="{E1C2C63A-13E6-4D14-A240-A47DF29D9EB7}" type="presOf" srcId="{68068276-3353-4C66-B853-CC5F797C3845}" destId="{55312841-41DD-44DE-9A9C-3DB5A027B561}" srcOrd="1" destOrd="0" presId="urn:microsoft.com/office/officeart/2005/8/layout/vList4#2"/>
    <dgm:cxn modelId="{75DE4CDF-AE5E-4E1E-AB9C-E63270DAEB24}" type="presOf" srcId="{8061A499-68BB-4517-AEA3-079F9BE298A5}" destId="{681E65EC-7E48-44FF-9933-C4F2C62D5FC2}" srcOrd="0" destOrd="0" presId="urn:microsoft.com/office/officeart/2005/8/layout/vList4#2"/>
    <dgm:cxn modelId="{D4520B27-3312-4ECB-AC71-2276F0C8AFE8}" type="presOf" srcId="{61D99D17-2746-4EA0-AD49-B2201E3298AB}" destId="{4CE6E21C-486E-4E7A-97E6-FE3F941B762A}" srcOrd="1" destOrd="0" presId="urn:microsoft.com/office/officeart/2005/8/layout/vList4#2"/>
    <dgm:cxn modelId="{3A7A0665-8423-4F31-94E3-7E946B079A74}" type="presOf" srcId="{61D99D17-2746-4EA0-AD49-B2201E3298AB}" destId="{0CE79A18-16FB-4FBF-9129-D4AB1E2AEE32}" srcOrd="0" destOrd="0" presId="urn:microsoft.com/office/officeart/2005/8/layout/vList4#2"/>
    <dgm:cxn modelId="{D547D3C6-36DE-4049-BAE8-E49B5D19932A}" type="presOf" srcId="{E313B81E-1751-4C21-8155-E4E5788F26D3}" destId="{ECE55AF3-693F-4ADA-963D-E4F57667994B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D7945ABB-5E82-4DC2-A0B2-83BD94FE3888}" type="presOf" srcId="{E313B81E-1751-4C21-8155-E4E5788F26D3}" destId="{3D57390B-957B-42E2-9EEB-3D286DE16B84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9AE6E392-93D6-4201-8F0A-9318F459DF47}" type="presParOf" srcId="{B17E2703-ED7C-40C1-AA5F-205C0BB9EA84}" destId="{72FA62D0-0599-45E8-836F-576228845A69}" srcOrd="0" destOrd="0" presId="urn:microsoft.com/office/officeart/2005/8/layout/vList4#2"/>
    <dgm:cxn modelId="{96AA7AD6-184B-4492-A773-1EDC1C127DDC}" type="presParOf" srcId="{72FA62D0-0599-45E8-836F-576228845A69}" destId="{1331ED41-3DD3-4EE3-8258-251B37A8AA34}" srcOrd="0" destOrd="0" presId="urn:microsoft.com/office/officeart/2005/8/layout/vList4#2"/>
    <dgm:cxn modelId="{C25F5F36-7CBB-4FF0-8F4E-54072F2A9257}" type="presParOf" srcId="{72FA62D0-0599-45E8-836F-576228845A69}" destId="{8742C5EE-2DD0-46E4-AB75-87A4D25F8D62}" srcOrd="1" destOrd="0" presId="urn:microsoft.com/office/officeart/2005/8/layout/vList4#2"/>
    <dgm:cxn modelId="{7078FF3B-3084-49B5-AC81-4A0ED7DEED8F}" type="presParOf" srcId="{72FA62D0-0599-45E8-836F-576228845A69}" destId="{55312841-41DD-44DE-9A9C-3DB5A027B561}" srcOrd="2" destOrd="0" presId="urn:microsoft.com/office/officeart/2005/8/layout/vList4#2"/>
    <dgm:cxn modelId="{70CC7CDA-31F6-419E-A308-E84558090CFF}" type="presParOf" srcId="{B17E2703-ED7C-40C1-AA5F-205C0BB9EA84}" destId="{F66298ED-D5A6-459E-9653-B88A0D7DE72D}" srcOrd="1" destOrd="0" presId="urn:microsoft.com/office/officeart/2005/8/layout/vList4#2"/>
    <dgm:cxn modelId="{CFDC6B88-853E-4DD9-AC1F-2A8CB0D911DF}" type="presParOf" srcId="{B17E2703-ED7C-40C1-AA5F-205C0BB9EA84}" destId="{94272FED-D994-4743-844C-5070BB732343}" srcOrd="2" destOrd="0" presId="urn:microsoft.com/office/officeart/2005/8/layout/vList4#2"/>
    <dgm:cxn modelId="{306B5090-7C4F-49DF-B4F8-9D7F1202FDD4}" type="presParOf" srcId="{94272FED-D994-4743-844C-5070BB732343}" destId="{3D57390B-957B-42E2-9EEB-3D286DE16B84}" srcOrd="0" destOrd="0" presId="urn:microsoft.com/office/officeart/2005/8/layout/vList4#2"/>
    <dgm:cxn modelId="{B31AD223-2210-4BBE-99AF-5BAF52201B02}" type="presParOf" srcId="{94272FED-D994-4743-844C-5070BB732343}" destId="{DC3D1057-3911-49DC-8B4B-4F8305BF098A}" srcOrd="1" destOrd="0" presId="urn:microsoft.com/office/officeart/2005/8/layout/vList4#2"/>
    <dgm:cxn modelId="{BC0CA417-96D4-4FAD-AEB5-C83680F9DEC3}" type="presParOf" srcId="{94272FED-D994-4743-844C-5070BB732343}" destId="{ECE55AF3-693F-4ADA-963D-E4F57667994B}" srcOrd="2" destOrd="0" presId="urn:microsoft.com/office/officeart/2005/8/layout/vList4#2"/>
    <dgm:cxn modelId="{DEEAC43F-ABB8-4B74-864C-0B474B81B612}" type="presParOf" srcId="{B17E2703-ED7C-40C1-AA5F-205C0BB9EA84}" destId="{A2C514FB-D7EB-4AA8-B2BD-147960D9F9FC}" srcOrd="3" destOrd="0" presId="urn:microsoft.com/office/officeart/2005/8/layout/vList4#2"/>
    <dgm:cxn modelId="{FB7F9366-B8E2-43AB-B009-8C97177BFF00}" type="presParOf" srcId="{B17E2703-ED7C-40C1-AA5F-205C0BB9EA84}" destId="{7D4D5190-7A99-4EE3-BF13-894BFF6BFA1A}" srcOrd="4" destOrd="0" presId="urn:microsoft.com/office/officeart/2005/8/layout/vList4#2"/>
    <dgm:cxn modelId="{84AF31E5-A7A2-4527-99DD-375300C8DFD1}" type="presParOf" srcId="{7D4D5190-7A99-4EE3-BF13-894BFF6BFA1A}" destId="{681E65EC-7E48-44FF-9933-C4F2C62D5FC2}" srcOrd="0" destOrd="0" presId="urn:microsoft.com/office/officeart/2005/8/layout/vList4#2"/>
    <dgm:cxn modelId="{36EDE7E0-829B-4C5A-A775-3ABAC2197C0D}" type="presParOf" srcId="{7D4D5190-7A99-4EE3-BF13-894BFF6BFA1A}" destId="{7DE197FE-AADA-44C3-8B2B-CF16D12E116A}" srcOrd="1" destOrd="0" presId="urn:microsoft.com/office/officeart/2005/8/layout/vList4#2"/>
    <dgm:cxn modelId="{AE882F4B-92C9-4A95-9AB4-402941501794}" type="presParOf" srcId="{7D4D5190-7A99-4EE3-BF13-894BFF6BFA1A}" destId="{15C59F69-595E-4B67-B539-081BDD40D04C}" srcOrd="2" destOrd="0" presId="urn:microsoft.com/office/officeart/2005/8/layout/vList4#2"/>
    <dgm:cxn modelId="{A871996D-8691-45A8-9627-D971BD9B15A6}" type="presParOf" srcId="{B17E2703-ED7C-40C1-AA5F-205C0BB9EA84}" destId="{6AFA3499-CF7C-4437-BB77-60DAFC4E26ED}" srcOrd="5" destOrd="0" presId="urn:microsoft.com/office/officeart/2005/8/layout/vList4#2"/>
    <dgm:cxn modelId="{A84B0D7C-2082-4EBA-AD4C-18BF0B92581E}" type="presParOf" srcId="{B17E2703-ED7C-40C1-AA5F-205C0BB9EA84}" destId="{E9C9C0DB-7628-4918-95C6-35F53D811906}" srcOrd="6" destOrd="0" presId="urn:microsoft.com/office/officeart/2005/8/layout/vList4#2"/>
    <dgm:cxn modelId="{350F072C-EF95-4D70-A7CC-E850CF127AAF}" type="presParOf" srcId="{E9C9C0DB-7628-4918-95C6-35F53D811906}" destId="{0CE79A18-16FB-4FBF-9129-D4AB1E2AEE32}" srcOrd="0" destOrd="0" presId="urn:microsoft.com/office/officeart/2005/8/layout/vList4#2"/>
    <dgm:cxn modelId="{D35283BC-A455-4E89-9C07-516FADECE84B}" type="presParOf" srcId="{E9C9C0DB-7628-4918-95C6-35F53D811906}" destId="{3A722FFA-D144-4D82-A948-F625B32E43B9}" srcOrd="1" destOrd="0" presId="urn:microsoft.com/office/officeart/2005/8/layout/vList4#2"/>
    <dgm:cxn modelId="{22BC69CC-7941-4B45-8D8A-0CAD43ED0A4B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14 591,2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1 275,9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5 169,9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государственной, муниципальной собственности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103,2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9 273,3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352,6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6 378,0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936,4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7 561,7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66605" y="4231266"/>
          <a:ext cx="779586" cy="698465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Штрафы, санкции, возмещение ущерба</a:t>
          </a: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Субвенции бюджетам бюджетной системы РФ</a:t>
          </a: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352,8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Дотации бюджетам бюджетной системы РФ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2 637,8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межбюджетные трансферты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994,2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390,2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0"/>
        <a:ext cx="2818807" cy="1191190"/>
      </dsp:txXfrm>
    </dsp:sp>
    <dsp:sp modelId="{8742C5EE-2DD0-46E4-AB75-87A4D25F8D62}">
      <dsp:nvSpPr>
        <dsp:cNvPr id="0" name=""/>
        <dsp:cNvSpPr/>
      </dsp:nvSpPr>
      <dsp:spPr>
        <a:xfrm>
          <a:off x="119119" y="11911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31031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1310310"/>
        <a:ext cx="2818807" cy="1191190"/>
      </dsp:txXfrm>
    </dsp:sp>
    <dsp:sp modelId="{DC3D1057-3911-49DC-8B4B-4F8305BF098A}">
      <dsp:nvSpPr>
        <dsp:cNvPr id="0" name=""/>
        <dsp:cNvSpPr/>
      </dsp:nvSpPr>
      <dsp:spPr>
        <a:xfrm>
          <a:off x="119119" y="142942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2062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2620620"/>
        <a:ext cx="2818807" cy="1191190"/>
      </dsp:txXfrm>
    </dsp:sp>
    <dsp:sp modelId="{7DE197FE-AADA-44C3-8B2B-CF16D12E116A}">
      <dsp:nvSpPr>
        <dsp:cNvPr id="0" name=""/>
        <dsp:cNvSpPr/>
      </dsp:nvSpPr>
      <dsp:spPr>
        <a:xfrm>
          <a:off x="119119" y="273973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931989"/>
          <a:ext cx="3672408" cy="10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Физическая культура и спорт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53600" y="3931989"/>
        <a:ext cx="2818807" cy="1036562"/>
      </dsp:txXfrm>
    </dsp:sp>
    <dsp:sp modelId="{3A722FFA-D144-4D82-A948-F625B32E43B9}">
      <dsp:nvSpPr>
        <dsp:cNvPr id="0" name=""/>
        <dsp:cNvSpPr/>
      </dsp:nvSpPr>
      <dsp:spPr>
        <a:xfrm>
          <a:off x="96566" y="3982617"/>
          <a:ext cx="779586" cy="93318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6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23.01.2024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4.xml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47854"/>
            <a:ext cx="8458200" cy="150289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Божковское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Божковского сельского поселения Красносулинского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Божковского сельского поселения Красносулинского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5264478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7929706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71297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4229"/>
            <a:ext cx="2453056" cy="3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69,0 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3923899" y="4071805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6,0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23,5%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275857" y="4437112"/>
            <a:ext cx="114838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0,5 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0,9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БОЖКОВСКОГО СЕЛЬСКОГО ПОСЕЛЕНИЯ КРАСНОСУЛИНСКОГО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60539" y="5903694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лиц–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82943" y="5448123"/>
            <a:ext cx="8376948" cy="1089826"/>
            <a:chOff x="395536" y="4993979"/>
            <a:chExt cx="8189122" cy="1149827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4993979"/>
              <a:ext cx="4300800" cy="324722"/>
              <a:chOff x="395536" y="4993979"/>
              <a:chExt cx="4300800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5977" y="4993979"/>
                <a:ext cx="401035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14 591,2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79236" y="5278768"/>
              <a:ext cx="251550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4 977,9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4993979"/>
              <a:ext cx="3472761" cy="324722"/>
              <a:chOff x="5255913" y="4633941"/>
              <a:chExt cx="3472761" cy="324722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03299" y="4633941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105,7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645995" y="5553733"/>
              <a:ext cx="4622642" cy="590073"/>
              <a:chOff x="790011" y="6273813"/>
              <a:chExt cx="4622642" cy="590073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68637" y="627381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790011" y="6311860"/>
                <a:ext cx="3467901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1 275,9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в 2024 году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9704" y="5445224"/>
            <a:ext cx="2664296" cy="1224136"/>
          </a:xfrm>
          <a:prstGeom prst="ellipse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24,9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66,2%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8,9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</a:t>
            </a:r>
            <a:r>
              <a:rPr lang="ru-RU" sz="2600" b="1" dirty="0" smtClean="0"/>
              <a:t>2024 </a:t>
            </a:r>
            <a:r>
              <a:rPr lang="ru-RU" sz="2600" b="1" dirty="0" smtClean="0"/>
              <a:t>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8 832,6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тыс.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35,1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бюджета Божковского сельского поселения Красносулинского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муниципальных нужд (в соответствии с постановлением администрации </a:t>
            </a:r>
            <a:r>
              <a:rPr lang="ru-RU" dirty="0" smtClean="0">
                <a:latin typeface="+mn-lt"/>
              </a:rPr>
              <a:t>Б</a:t>
            </a:r>
            <a:r>
              <a:rPr lang="ru-RU" dirty="0" smtClean="0">
                <a:latin typeface="+mn-lt"/>
                <a:cs typeface="+mn-cs"/>
              </a:rPr>
              <a:t>ожковского сельского поселения от 16.05.2016 №57);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Божковского сельского поселения Красносулинского района от </a:t>
            </a:r>
            <a:r>
              <a:rPr lang="ru-RU" dirty="0" smtClean="0">
                <a:latin typeface="+mn-lt"/>
              </a:rPr>
              <a:t>29.12.2023 </a:t>
            </a:r>
            <a:r>
              <a:rPr lang="ru-RU" dirty="0" smtClean="0">
                <a:latin typeface="+mn-lt"/>
              </a:rPr>
              <a:t>№ 18/1Д.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388" y="621918"/>
            <a:ext cx="8756650" cy="5908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программ, запланированных на  реализацию муниципальных программ Божковского сельского поселения 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372201" y="4273209"/>
            <a:ext cx="2660071" cy="2232247"/>
            <a:chOff x="139188" y="5485205"/>
            <a:chExt cx="2808312" cy="146322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9188" y="5485205"/>
              <a:ext cx="2808312" cy="14632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8 998,7</a:t>
              </a:r>
              <a:endPara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91619" y="6236325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4678" y="5731427"/>
            <a:ext cx="288032" cy="744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Группа 66"/>
          <p:cNvGrpSpPr/>
          <p:nvPr/>
        </p:nvGrpSpPr>
        <p:grpSpPr>
          <a:xfrm>
            <a:off x="5447131" y="2855814"/>
            <a:ext cx="3095579" cy="976949"/>
            <a:chOff x="7125455" y="3444358"/>
            <a:chExt cx="1800200" cy="83370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25455" y="3444358"/>
              <a:ext cx="1800200" cy="833702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Муниципальная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политика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333,3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тыс. рублей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130675" y="1977557"/>
            <a:ext cx="2798936" cy="3107627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культуры, физической культуры и спорта 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7 581,7</a:t>
              </a:r>
              <a:endPara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тыс. рублей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124534" y="4172909"/>
            <a:ext cx="2858756" cy="1920065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Благоустройство территории и жилищно-коммунальное хозяйство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6 378,0</a:t>
              </a:r>
              <a:endPara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тыс. рублей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500220" y="1338142"/>
            <a:ext cx="3591515" cy="1374908"/>
            <a:chOff x="5130506" y="2919269"/>
            <a:chExt cx="2038838" cy="11288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30506" y="2919269"/>
              <a:ext cx="2038838" cy="112888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390,2</a:t>
              </a:r>
              <a:endPara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тыс. рублей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6085" y="3659240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3007204" y="1447464"/>
            <a:ext cx="1984433" cy="2350898"/>
            <a:chOff x="7092280" y="1412776"/>
            <a:chExt cx="1800200" cy="118720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1872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916,4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6464" y="2257625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1208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8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074864"/>
              </p:ext>
            </p:extLst>
          </p:nvPr>
        </p:nvGraphicFramePr>
        <p:xfrm>
          <a:off x="467544" y="223957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0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5910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1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9" y="2636912"/>
            <a:ext cx="3667274" cy="40995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4260"/>
            <a:ext cx="5466839" cy="39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Божкоского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2024-2026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Божковского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2024-2026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Божковского сельского поселения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2019-2030 годы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бластной закон «Об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областном бюджете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год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 плановый период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Божковского сельского поселения Красносулинского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поселения 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Божковского сельского поселения Красносулинского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15249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016222"/>
                <a:gridCol w="2232248"/>
                <a:gridCol w="2354993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25 127,5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23 486,3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23 812,2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3 984,8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2 143,4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003,2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25 127,5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23 486,3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23 812,2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4429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БОЖКОВСКОГО СЕЛЬСКОГО ПОСЕЛЕНИЯ КРАСНОСУЛИНСКОГО района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374870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Божковского сельского поселения  Красносулинского района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17754"/>
              </p:ext>
            </p:extLst>
          </p:nvPr>
        </p:nvGraphicFramePr>
        <p:xfrm>
          <a:off x="467544" y="1628800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3 984,8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2 143,4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2 003,2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2 637,8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1 755,8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1 580,2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352,8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387,6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423,0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994,2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3275"/>
              </p:ext>
            </p:extLst>
          </p:nvPr>
        </p:nvGraphicFramePr>
        <p:xfrm>
          <a:off x="251521" y="1556792"/>
          <a:ext cx="5400599" cy="43228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1"/>
                <a:gridCol w="957512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9 273,3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9 631,9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10 835,7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352,6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387,4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422,8</a:t>
                      </a:r>
                      <a:endParaRPr lang="ru-RU" sz="1200" b="1" i="1" dirty="0"/>
                    </a:p>
                  </a:txBody>
                  <a:tcPr/>
                </a:tc>
              </a:tr>
              <a:tr h="753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390,2</a:t>
                      </a:r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936,4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390,2</a:t>
                      </a:r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390,2</a:t>
                      </a:r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6 378,0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4 992,7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3 810,6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7 561,7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7 821,0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8 081,7</a:t>
                      </a:r>
                      <a:endParaRPr lang="ru-RU" sz="1200" b="1" i="1" dirty="0"/>
                    </a:p>
                  </a:txBody>
                  <a:tcPr/>
                </a:tc>
              </a:tr>
              <a:tr h="1860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195,3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203,1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211,2</a:t>
                      </a:r>
                      <a:endParaRPr lang="ru-RU" sz="1200" b="1" i="1" dirty="0"/>
                    </a:p>
                  </a:txBody>
                  <a:tcPr/>
                </a:tc>
              </a:tr>
              <a:tr h="1860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09170259"/>
              </p:ext>
            </p:extLst>
          </p:nvPr>
        </p:nvGraphicFramePr>
        <p:xfrm>
          <a:off x="5652120" y="1844824"/>
          <a:ext cx="3491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социальных расходов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бюджета Божковского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Красносулинского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19547221"/>
              </p:ext>
            </p:extLst>
          </p:nvPr>
        </p:nvGraphicFramePr>
        <p:xfrm>
          <a:off x="179512" y="1144567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7 777,0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1897659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8044,1 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2420" y="1707922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8321,9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50898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20,0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20,0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20,0 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407733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195,3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203,1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211,2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3434" y="537297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7 561,7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7 821,0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8 081,7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Божковского сельского поселения Красносулинского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94201272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05452528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25 127,5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25 127,5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17899</TotalTime>
  <Words>900</Words>
  <Application>Microsoft Office PowerPoint</Application>
  <PresentationFormat>Экран (4:3)</PresentationFormat>
  <Paragraphs>287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Georgia (Основной текст)</vt:lpstr>
      <vt:lpstr>Times New Roman</vt:lpstr>
      <vt:lpstr>Trebuchet MS</vt:lpstr>
      <vt:lpstr>Wingdings 2</vt:lpstr>
      <vt:lpstr>10195094</vt:lpstr>
      <vt:lpstr>Городская</vt:lpstr>
      <vt:lpstr>3_Городская</vt:lpstr>
      <vt:lpstr>4_Городская</vt:lpstr>
      <vt:lpstr>19_Городская</vt:lpstr>
      <vt:lpstr>Божковское сельское поселение   </vt:lpstr>
      <vt:lpstr>Презентация PowerPoint</vt:lpstr>
      <vt:lpstr>Бюджет поселения на 2024 год  и на плановый период 2025 и 2026 годов  </vt:lpstr>
      <vt:lpstr>Основные характеристики бюджета Божковского сельского поселения Красносулинского района на 2024-2026 годы</vt:lpstr>
      <vt:lpstr>Динамика поступлений налога на доходы физических лиц в бюджет БОЖКОВСКОГО СЕЛЬСКОГО ПОСЕЛЕНИЯ КРАСНОСУЛИНСКОГО района</vt:lpstr>
      <vt:lpstr>Объемы межбюджетных трансфертов бюджету Божковского сельского поселения  Красносулинского района на 2024-2026 годы </vt:lpstr>
      <vt:lpstr>Презентация PowerPoint</vt:lpstr>
      <vt:lpstr>Структура социальных расходов бюджета Божковского сельского поселения  Красносулинского района на социальную политику</vt:lpstr>
      <vt:lpstr>Основные параметры бюджета Божковского сельского поселения Красносулинского района на 2024 год</vt:lpstr>
      <vt:lpstr>Основные параметры бюджета Божковского сельского поселения Красносулинского района на 2024 год</vt:lpstr>
      <vt:lpstr>Презентация PowerPoint</vt:lpstr>
      <vt:lpstr>Презентация PowerPoint</vt:lpstr>
      <vt:lpstr>Расходы на обеспечение деятельности аппарата управления в 2024 году составят  8 832,6 тыс. рублей или 35,1 % общего объема расходов бюджета Божковского сельского поселения Красносулинского района</vt:lpstr>
      <vt:lpstr>Объем муниципальных программ, запланированных на  реализацию муниципальных программ Божковского сельского поселения в 2024 году</vt:lpstr>
      <vt:lpstr>Доля расходов в рамках муниципальных программ в общем объеме расходов бюджета поселения  в 2024 году</vt:lpstr>
      <vt:lpstr>Доля расходов в рамках муниципальных программ в общем объеме расходов бюджета поселения  в 2025 году</vt:lpstr>
      <vt:lpstr>Доля расходов в рамках муниципальных программ в общем объеме расходов бюджета поселения  в 2026 году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1</cp:lastModifiedBy>
  <cp:revision>1849</cp:revision>
  <dcterms:created xsi:type="dcterms:W3CDTF">2011-10-21T12:19:44Z</dcterms:created>
  <dcterms:modified xsi:type="dcterms:W3CDTF">2024-01-23T11:30:14Z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