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34"/>
  </p:notesMasterIdLst>
  <p:sldIdLst>
    <p:sldId id="313" r:id="rId2"/>
    <p:sldId id="336" r:id="rId3"/>
    <p:sldId id="346" r:id="rId4"/>
    <p:sldId id="337" r:id="rId5"/>
    <p:sldId id="338" r:id="rId6"/>
    <p:sldId id="339" r:id="rId7"/>
    <p:sldId id="309" r:id="rId8"/>
    <p:sldId id="335" r:id="rId9"/>
    <p:sldId id="348" r:id="rId10"/>
    <p:sldId id="310" r:id="rId11"/>
    <p:sldId id="379" r:id="rId12"/>
    <p:sldId id="380" r:id="rId13"/>
    <p:sldId id="354" r:id="rId14"/>
    <p:sldId id="350" r:id="rId15"/>
    <p:sldId id="381" r:id="rId16"/>
    <p:sldId id="382" r:id="rId17"/>
    <p:sldId id="371" r:id="rId18"/>
    <p:sldId id="383" r:id="rId19"/>
    <p:sldId id="384" r:id="rId20"/>
    <p:sldId id="375" r:id="rId21"/>
    <p:sldId id="367" r:id="rId22"/>
    <p:sldId id="373" r:id="rId23"/>
    <p:sldId id="377" r:id="rId24"/>
    <p:sldId id="385" r:id="rId25"/>
    <p:sldId id="386" r:id="rId26"/>
    <p:sldId id="369" r:id="rId27"/>
    <p:sldId id="358" r:id="rId28"/>
    <p:sldId id="360" r:id="rId29"/>
    <p:sldId id="362" r:id="rId30"/>
    <p:sldId id="364" r:id="rId31"/>
    <p:sldId id="333" r:id="rId32"/>
    <p:sldId id="342"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81" autoAdjust="0"/>
  </p:normalViewPr>
  <p:slideViewPr>
    <p:cSldViewPr>
      <p:cViewPr varScale="1">
        <p:scale>
          <a:sx n="81" d="100"/>
          <a:sy n="81"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09.12.2024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extLst>
      <p:ext uri="{BB962C8B-B14F-4D97-AF65-F5344CB8AC3E}">
        <p14:creationId xmlns:p14="http://schemas.microsoft.com/office/powerpoint/2010/main" val="17960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36606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27</a:t>
            </a:fld>
            <a:endParaRPr lang="ru-RU" smtClean="0">
              <a:latin typeface="Calibri" pitchFamily="34" charset="0"/>
            </a:endParaRPr>
          </a:p>
        </p:txBody>
      </p:sp>
    </p:spTree>
    <p:extLst>
      <p:ext uri="{BB962C8B-B14F-4D97-AF65-F5344CB8AC3E}">
        <p14:creationId xmlns:p14="http://schemas.microsoft.com/office/powerpoint/2010/main" val="55972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09.12.2024</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09.12.2024</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09.12.2024</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09.12.2024</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09.12.2024</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09.12.2024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09.12.2024</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09.12.2024</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09.12.2024</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09.12.2024</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09.12.2024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09.12.2024</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09.12.2024</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25400" y="223838"/>
            <a:ext cx="9144000" cy="3276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accent2">
                    <a:lumMod val="60000"/>
                    <a:lumOff val="40000"/>
                  </a:schemeClr>
                </a:solidFill>
              </a:rPr>
              <a:t>ПРОЕКТ</a:t>
            </a:r>
            <a:r>
              <a:rPr lang="ru-RU" sz="4000" b="1" dirty="0">
                <a:solidFill>
                  <a:schemeClr val="accent2">
                    <a:lumMod val="60000"/>
                    <a:lumOff val="40000"/>
                  </a:schemeClr>
                </a:solidFill>
                <a:latin typeface="Arial" charset="0"/>
              </a:rPr>
              <a:t> бюджета </a:t>
            </a:r>
          </a:p>
          <a:p>
            <a:pPr algn="ctr">
              <a:defRPr/>
            </a:pPr>
            <a:r>
              <a:rPr lang="ru-RU" sz="4000" b="1" dirty="0" smtClean="0">
                <a:solidFill>
                  <a:schemeClr val="accent2">
                    <a:lumMod val="60000"/>
                    <a:lumOff val="40000"/>
                  </a:schemeClr>
                </a:solidFill>
                <a:latin typeface="Arial" charset="0"/>
              </a:rPr>
              <a:t>Божковского </a:t>
            </a:r>
            <a:r>
              <a:rPr lang="ru-RU" sz="4000" b="1" dirty="0">
                <a:solidFill>
                  <a:schemeClr val="accent2">
                    <a:lumMod val="60000"/>
                    <a:lumOff val="40000"/>
                  </a:schemeClr>
                </a:solidFill>
                <a:latin typeface="Arial" charset="0"/>
              </a:rPr>
              <a:t>сельского </a:t>
            </a:r>
            <a:r>
              <a:rPr lang="ru-RU" sz="4000" b="1" dirty="0" smtClean="0">
                <a:solidFill>
                  <a:schemeClr val="accent2">
                    <a:lumMod val="60000"/>
                    <a:lumOff val="40000"/>
                  </a:schemeClr>
                </a:solidFill>
                <a:latin typeface="Arial" charset="0"/>
              </a:rPr>
              <a:t>поселения</a:t>
            </a:r>
            <a:r>
              <a:rPr lang="ru-RU" sz="4000" b="1" dirty="0">
                <a:solidFill>
                  <a:schemeClr val="accent2">
                    <a:lumMod val="60000"/>
                    <a:lumOff val="40000"/>
                  </a:schemeClr>
                </a:solidFill>
              </a:rPr>
              <a:t> </a:t>
            </a:r>
            <a:r>
              <a:rPr lang="ru-RU" sz="4000" b="1" dirty="0" smtClean="0">
                <a:solidFill>
                  <a:schemeClr val="accent2">
                    <a:lumMod val="60000"/>
                    <a:lumOff val="40000"/>
                  </a:schemeClr>
                </a:solidFill>
              </a:rPr>
              <a:t>на 2025 </a:t>
            </a:r>
            <a:r>
              <a:rPr lang="ru-RU" sz="4000" b="1" dirty="0">
                <a:solidFill>
                  <a:schemeClr val="accent2">
                    <a:lumMod val="60000"/>
                    <a:lumOff val="40000"/>
                  </a:schemeClr>
                </a:solidFill>
              </a:rPr>
              <a:t>год и на плановый период </a:t>
            </a:r>
            <a:r>
              <a:rPr lang="ru-RU" sz="4000" b="1" dirty="0" smtClean="0">
                <a:solidFill>
                  <a:schemeClr val="accent2">
                    <a:lumMod val="60000"/>
                    <a:lumOff val="40000"/>
                  </a:schemeClr>
                </a:solidFill>
              </a:rPr>
              <a:t>2026 и 2027 </a:t>
            </a:r>
            <a:r>
              <a:rPr lang="ru-RU" sz="4000" b="1" dirty="0">
                <a:solidFill>
                  <a:schemeClr val="accent2">
                    <a:lumMod val="60000"/>
                    <a:lumOff val="40000"/>
                  </a:schemeClr>
                </a:solidFill>
              </a:rPr>
              <a:t>годов</a:t>
            </a: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БОЖКОВСКОГО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2025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15 860,0 </a:t>
            </a:r>
            <a:r>
              <a:rPr lang="ru-RU" sz="1600" b="1" dirty="0">
                <a:solidFill>
                  <a:schemeClr val="bg1"/>
                </a:solidFill>
                <a:latin typeface="Times New Roman" pitchFamily="18" charset="0"/>
                <a:cs typeface="Times New Roman" pitchFamily="18" charset="0"/>
              </a:rPr>
              <a:t>тыс.руб.</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1 280,8 </a:t>
            </a:r>
            <a:r>
              <a:rPr lang="ru-RU" sz="1600" b="1" dirty="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5 288,3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218,0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2 993,1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9 588,7 </a:t>
            </a:r>
            <a:r>
              <a:rPr lang="ru-RU" sz="1600" b="1" dirty="0">
                <a:solidFill>
                  <a:schemeClr val="bg1"/>
                </a:solidFill>
                <a:latin typeface="Times New Roman" pitchFamily="18" charset="0"/>
                <a:cs typeface="Times New Roman" pitchFamily="18" charset="0"/>
              </a:rPr>
              <a:t>тыс.руб.</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496,5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6 212,5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8 370,0 </a:t>
            </a:r>
            <a:r>
              <a:rPr lang="ru-RU" sz="1600" b="1" dirty="0">
                <a:solidFill>
                  <a:schemeClr val="bg1"/>
                </a:solidFill>
                <a:latin typeface="Times New Roman" pitchFamily="18" charset="0"/>
                <a:cs typeface="Times New Roman" pitchFamily="18" charset="0"/>
              </a:rPr>
              <a:t>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406,1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400,8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233,3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25 747,9 </a:t>
            </a:r>
            <a:r>
              <a:rPr lang="ru-RU" b="1" dirty="0">
                <a:solidFill>
                  <a:schemeClr val="bg1"/>
                </a:solidFill>
                <a:latin typeface="Times New Roman" pitchFamily="18" charset="0"/>
                <a:cs typeface="Times New Roman" pitchFamily="18" charset="0"/>
              </a:rPr>
              <a:t>тыс.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25 747,9тыс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a:t>
            </a:r>
            <a:r>
              <a:rPr lang="ru-RU" sz="1600" b="1" dirty="0" smtClean="0">
                <a:solidFill>
                  <a:schemeClr val="bg1"/>
                </a:solidFill>
                <a:latin typeface="Times New Roman" panose="02020603050405020304" pitchFamily="18" charset="0"/>
                <a:cs typeface="Times New Roman" panose="02020603050405020304" pitchFamily="18" charset="0"/>
              </a:rPr>
              <a:t>107,4тыс.руб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БОЖКОВСКОГО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2026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16 716,8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1 332,0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5 288,3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218,0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2 017,9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10 894,7тыс.руб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4 987,9тыс.руб,</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8 649,2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422,4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437,5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233,3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25 685,0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25 685,0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a:t>
            </a:r>
            <a:r>
              <a:rPr lang="ru-RU" sz="1600" b="1" dirty="0" smtClean="0">
                <a:solidFill>
                  <a:schemeClr val="bg1"/>
                </a:solidFill>
                <a:latin typeface="Times New Roman" panose="02020603050405020304" pitchFamily="18" charset="0"/>
                <a:cs typeface="Times New Roman" panose="02020603050405020304" pitchFamily="18" charset="0"/>
              </a:rPr>
              <a:t>111,7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21867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БОЖКОВСКОГО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2027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17 409,4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1 385,3 </a:t>
            </a:r>
            <a:r>
              <a:rPr lang="ru-RU" sz="1600" b="1" dirty="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5 288,3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218,0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0,2тыс.руб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11 151,6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3 602,2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8 931,3 </a:t>
            </a:r>
            <a:r>
              <a:rPr lang="ru-RU" sz="1600" b="1" dirty="0">
                <a:solidFill>
                  <a:schemeClr val="bg1"/>
                </a:solidFill>
                <a:latin typeface="Times New Roman" pitchFamily="18" charset="0"/>
                <a:cs typeface="Times New Roman" pitchFamily="18" charset="0"/>
              </a:rPr>
              <a:t>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406,1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233,3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24 417,7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24 417,7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a:t>
            </a:r>
            <a:r>
              <a:rPr lang="ru-RU" sz="1600" b="1" dirty="0" smtClean="0">
                <a:solidFill>
                  <a:schemeClr val="bg1"/>
                </a:solidFill>
                <a:latin typeface="Times New Roman" panose="02020603050405020304" pitchFamily="18" charset="0"/>
                <a:cs typeface="Times New Roman" panose="02020603050405020304" pitchFamily="18" charset="0"/>
              </a:rPr>
              <a:t>116,2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07684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божковского</a:t>
            </a:r>
            <a:r>
              <a:rPr lang="ru-RU" sz="2000" dirty="0" smtClean="0">
                <a:latin typeface="Times New Roman" pitchFamily="18" charset="0"/>
                <a:cs typeface="Times New Roman" pitchFamily="18" charset="0"/>
              </a:rPr>
              <a:t>  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2025-2027 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2852529"/>
              </p:ext>
            </p:extLst>
          </p:nvPr>
        </p:nvGraphicFramePr>
        <p:xfrm>
          <a:off x="179388" y="1000125"/>
          <a:ext cx="8964612" cy="5857875"/>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2025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2026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2027 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755640">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2 993,1</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2 017,9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0,2</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2 054,1</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1 580,2</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401,0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437,5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0,2</a:t>
                      </a:r>
                      <a:endParaRPr lang="ru-RU" sz="1800" dirty="0">
                        <a:latin typeface="Times New Roman" pitchFamily="18" charset="0"/>
                        <a:cs typeface="Times New Roman" pitchFamily="18" charset="0"/>
                      </a:endParaRPr>
                    </a:p>
                  </a:txBody>
                  <a:tcPr marT="45731" marB="45731"/>
                </a:tc>
              </a:tr>
              <a:tr h="949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том числе </a:t>
                      </a:r>
                    </a:p>
                    <a:p>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538,0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1568827">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бюджета района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538,0</a:t>
                      </a: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Уголки"/>
          <p:cNvSpPr>
            <a:spLocks noChangeArrowheads="1"/>
          </p:cNvSpPr>
          <p:nvPr/>
        </p:nvSpPr>
        <p:spPr bwMode="auto">
          <a:xfrm>
            <a:off x="1403350" y="1196975"/>
            <a:ext cx="6492875" cy="1655961"/>
          </a:xfrm>
          <a:prstGeom prst="cube">
            <a:avLst>
              <a:gd name="adj" fmla="val 31000"/>
            </a:avLst>
          </a:prstGeom>
          <a:solidFill>
            <a:schemeClr val="tx2">
              <a:lumMod val="20000"/>
              <a:lumOff val="80000"/>
            </a:schemeClr>
          </a:solidFill>
          <a:ln w="12700">
            <a:solidFill>
              <a:srgbClr val="FFFFFF"/>
            </a:solidFill>
            <a:miter lim="800000"/>
            <a:headEnd/>
            <a:tailEnd/>
          </a:ln>
        </p:spPr>
        <p:txBody>
          <a:bodyPr/>
          <a:lstStyle/>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Общая сумма составляет </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2025-</a:t>
            </a: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22 754,8 </a:t>
            </a:r>
            <a:r>
              <a:rPr lang="ru-RU" sz="2400" b="1" dirty="0">
                <a:solidFill>
                  <a:srgbClr val="943634"/>
                </a:solidFill>
                <a:latin typeface="Times New Roman" pitchFamily="18" charset="0"/>
                <a:ea typeface="Calibri" pitchFamily="34" charset="0"/>
                <a:cs typeface="Times New Roman" pitchFamily="18" charset="0"/>
              </a:rPr>
              <a:t>тыс.руб.</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endParaRPr lang="ru-RU" sz="2400" dirty="0">
              <a:latin typeface="Arial" pitchFamily="34" charset="0"/>
              <a:cs typeface="Arial" pitchFamily="34" charset="0"/>
            </a:endParaRPr>
          </a:p>
          <a:p>
            <a:pPr algn="ctr" eaLnBrk="1" hangingPunct="1">
              <a:defRPr/>
            </a:pP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58372" name="AutoShape 4" descr="Уголки"/>
          <p:cNvSpPr>
            <a:spLocks noChangeArrowheads="1"/>
          </p:cNvSpPr>
          <p:nvPr/>
        </p:nvSpPr>
        <p:spPr bwMode="auto">
          <a:xfrm>
            <a:off x="2266950" y="457200"/>
            <a:ext cx="4999038" cy="1243013"/>
          </a:xfrm>
          <a:prstGeom prst="cube">
            <a:avLst>
              <a:gd name="adj" fmla="val 15907"/>
            </a:avLst>
          </a:prstGeom>
          <a:solidFill>
            <a:schemeClr val="tx2">
              <a:lumMod val="20000"/>
              <a:lumOff val="80000"/>
            </a:schemeClr>
          </a:solidFill>
          <a:ln w="9525">
            <a:solidFill>
              <a:srgbClr val="622423"/>
            </a:solidFill>
            <a:miter lim="800000"/>
            <a:headEnd/>
            <a:tailEnd/>
          </a:ln>
        </p:spPr>
        <p:txBody>
          <a:bodyPr/>
          <a:lstStyle/>
          <a:p>
            <a:pPr algn="ctr" eaLnBrk="1" hangingPunct="1">
              <a:defRPr/>
            </a:pPr>
            <a:r>
              <a:rPr lang="ru-RU" sz="2200" b="1" dirty="0" smtClean="0">
                <a:solidFill>
                  <a:srgbClr val="244061"/>
                </a:solidFill>
                <a:latin typeface="Times New Roman" pitchFamily="18" charset="0"/>
                <a:ea typeface="Calibri" pitchFamily="34" charset="0"/>
                <a:cs typeface="Times New Roman" pitchFamily="18" charset="0"/>
              </a:rPr>
              <a:t>Налоговые и неналоговые доходы бюджета Божковского</a:t>
            </a:r>
            <a:endParaRPr lang="ru-RU" sz="2200" b="1" dirty="0">
              <a:solidFill>
                <a:srgbClr val="244061"/>
              </a:solidFill>
              <a:latin typeface="Times New Roman" pitchFamily="18" charset="0"/>
              <a:ea typeface="Calibri" pitchFamily="34" charset="0"/>
              <a:cs typeface="Times New Roman" pitchFamily="18" charset="0"/>
            </a:endParaRPr>
          </a:p>
          <a:p>
            <a:pPr algn="ctr">
              <a:defRPr/>
            </a:pPr>
            <a:r>
              <a:rPr lang="ru-RU" sz="2200" b="1" dirty="0">
                <a:solidFill>
                  <a:srgbClr val="244061"/>
                </a:solidFill>
                <a:latin typeface="Times New Roman" pitchFamily="18" charset="0"/>
                <a:ea typeface="Calibri" pitchFamily="34" charset="0"/>
                <a:cs typeface="Times New Roman" pitchFamily="18" charset="0"/>
              </a:rPr>
              <a:t>сельского поселения </a:t>
            </a:r>
            <a:endParaRPr lang="ru-RU" sz="800" dirty="0">
              <a:latin typeface="Arial" pitchFamily="34" charset="0"/>
              <a:cs typeface="Arial" pitchFamily="34" charset="0"/>
            </a:endParaRPr>
          </a:p>
        </p:txBody>
      </p:sp>
      <p:graphicFrame>
        <p:nvGraphicFramePr>
          <p:cNvPr id="18436" name="Диаграмма 3"/>
          <p:cNvGraphicFramePr>
            <a:graphicFrameLocks/>
          </p:cNvGraphicFramePr>
          <p:nvPr>
            <p:extLst>
              <p:ext uri="{D42A27DB-BD31-4B8C-83A1-F6EECF244321}">
                <p14:modId xmlns:p14="http://schemas.microsoft.com/office/powerpoint/2010/main" val="1618565974"/>
              </p:ext>
            </p:extLst>
          </p:nvPr>
        </p:nvGraphicFramePr>
        <p:xfrm>
          <a:off x="0" y="2817813"/>
          <a:ext cx="9255125" cy="4064000"/>
        </p:xfrm>
        <a:graphic>
          <a:graphicData uri="http://schemas.openxmlformats.org/presentationml/2006/ole">
            <mc:AlternateContent xmlns:mc="http://schemas.openxmlformats.org/markup-compatibility/2006">
              <mc:Choice xmlns:v="urn:schemas-microsoft-com:vml" Requires="v">
                <p:oleObj spid="_x0000_s18449" name="Worksheet" r:id="rId3" imgW="9258432" imgH="4657704" progId="Excel.Sheet.8">
                  <p:embed/>
                </p:oleObj>
              </mc:Choice>
              <mc:Fallback>
                <p:oleObj name="Worksheet" r:id="rId3" imgW="9258432" imgH="4657704" progId="Excel.Sheet.8">
                  <p:embed/>
                  <p:pic>
                    <p:nvPicPr>
                      <p:cNvPr id="0" name="Picture 10"/>
                      <p:cNvPicPr>
                        <a:picLocks noChangeArrowheads="1"/>
                      </p:cNvPicPr>
                      <p:nvPr/>
                    </p:nvPicPr>
                    <p:blipFill>
                      <a:blip r:embed="rId4"/>
                      <a:srcRect/>
                      <a:stretch>
                        <a:fillRect/>
                      </a:stretch>
                    </p:blipFill>
                    <p:spPr bwMode="auto">
                      <a:xfrm>
                        <a:off x="0" y="2817813"/>
                        <a:ext cx="9255125" cy="4064000"/>
                      </a:xfrm>
                      <a:prstGeom prst="rect">
                        <a:avLst/>
                      </a:prstGeom>
                      <a:noFill/>
                    </p:spPr>
                  </p:pic>
                </p:oleObj>
              </mc:Fallback>
            </mc:AlternateContent>
          </a:graphicData>
        </a:graphic>
      </p:graphicFrame>
      <p:sp>
        <p:nvSpPr>
          <p:cNvPr id="1843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8438" name="Rectangle 7"/>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sz="1400" b="1">
              <a:latin typeface="Times New Roman" pitchFamily="18" charset="0"/>
              <a:ea typeface="Calibri" pitchFamily="34" charset="0"/>
              <a:cs typeface="Times New Roman" pitchFamily="18" charset="0"/>
            </a:endParaRPr>
          </a:p>
          <a:p>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39" name="Rectangle 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0"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1" name="Rectangle 1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Уголки"/>
          <p:cNvSpPr>
            <a:spLocks noChangeArrowheads="1"/>
          </p:cNvSpPr>
          <p:nvPr/>
        </p:nvSpPr>
        <p:spPr bwMode="auto">
          <a:xfrm>
            <a:off x="1403350" y="1196975"/>
            <a:ext cx="6492875" cy="1655961"/>
          </a:xfrm>
          <a:prstGeom prst="cube">
            <a:avLst>
              <a:gd name="adj" fmla="val 31000"/>
            </a:avLst>
          </a:prstGeom>
          <a:solidFill>
            <a:schemeClr val="tx2">
              <a:lumMod val="20000"/>
              <a:lumOff val="80000"/>
            </a:schemeClr>
          </a:solidFill>
          <a:ln w="12700">
            <a:solidFill>
              <a:srgbClr val="FFFFFF"/>
            </a:solidFill>
            <a:miter lim="800000"/>
            <a:headEnd/>
            <a:tailEnd/>
          </a:ln>
        </p:spPr>
        <p:txBody>
          <a:bodyPr/>
          <a:lstStyle/>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Общая сумма составляет </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2026-</a:t>
            </a: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23 667,1 </a:t>
            </a:r>
            <a:r>
              <a:rPr lang="ru-RU" sz="2400" b="1" dirty="0" err="1" smtClean="0">
                <a:solidFill>
                  <a:srgbClr val="943634"/>
                </a:solidFill>
                <a:latin typeface="Times New Roman" pitchFamily="18" charset="0"/>
                <a:ea typeface="Calibri" pitchFamily="34" charset="0"/>
                <a:cs typeface="Times New Roman" pitchFamily="18" charset="0"/>
              </a:rPr>
              <a:t>тыс.руб</a:t>
            </a:r>
            <a:r>
              <a:rPr lang="ru-RU" sz="2400" b="1" dirty="0">
                <a:solidFill>
                  <a:srgbClr val="943634"/>
                </a:solidFill>
                <a:latin typeface="Times New Roman" pitchFamily="18" charset="0"/>
                <a:ea typeface="Calibri" pitchFamily="34" charset="0"/>
                <a:cs typeface="Times New Roman" pitchFamily="18" charset="0"/>
              </a:rPr>
              <a:t>.</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endParaRPr lang="ru-RU" sz="2400" dirty="0">
              <a:latin typeface="Arial" pitchFamily="34" charset="0"/>
              <a:cs typeface="Arial" pitchFamily="34" charset="0"/>
            </a:endParaRPr>
          </a:p>
          <a:p>
            <a:pPr algn="ctr" eaLnBrk="1" hangingPunct="1">
              <a:defRPr/>
            </a:pP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58372" name="AutoShape 4" descr="Уголки"/>
          <p:cNvSpPr>
            <a:spLocks noChangeArrowheads="1"/>
          </p:cNvSpPr>
          <p:nvPr/>
        </p:nvSpPr>
        <p:spPr bwMode="auto">
          <a:xfrm>
            <a:off x="2266950" y="457200"/>
            <a:ext cx="4999038" cy="1243013"/>
          </a:xfrm>
          <a:prstGeom prst="cube">
            <a:avLst>
              <a:gd name="adj" fmla="val 15907"/>
            </a:avLst>
          </a:prstGeom>
          <a:solidFill>
            <a:schemeClr val="tx2">
              <a:lumMod val="20000"/>
              <a:lumOff val="80000"/>
            </a:schemeClr>
          </a:solidFill>
          <a:ln w="9525">
            <a:solidFill>
              <a:srgbClr val="622423"/>
            </a:solidFill>
            <a:miter lim="800000"/>
            <a:headEnd/>
            <a:tailEnd/>
          </a:ln>
        </p:spPr>
        <p:txBody>
          <a:bodyPr/>
          <a:lstStyle/>
          <a:p>
            <a:pPr algn="ctr" eaLnBrk="1" hangingPunct="1">
              <a:defRPr/>
            </a:pPr>
            <a:r>
              <a:rPr lang="ru-RU" sz="2200" b="1" dirty="0" smtClean="0">
                <a:solidFill>
                  <a:srgbClr val="244061"/>
                </a:solidFill>
                <a:latin typeface="Times New Roman" pitchFamily="18" charset="0"/>
                <a:ea typeface="Calibri" pitchFamily="34" charset="0"/>
                <a:cs typeface="Times New Roman" pitchFamily="18" charset="0"/>
              </a:rPr>
              <a:t>Налоговые и неналоговые доходы бюджета Божковского</a:t>
            </a:r>
            <a:endParaRPr lang="ru-RU" sz="2200" b="1" dirty="0">
              <a:solidFill>
                <a:srgbClr val="244061"/>
              </a:solidFill>
              <a:latin typeface="Times New Roman" pitchFamily="18" charset="0"/>
              <a:ea typeface="Calibri" pitchFamily="34" charset="0"/>
              <a:cs typeface="Times New Roman" pitchFamily="18" charset="0"/>
            </a:endParaRPr>
          </a:p>
          <a:p>
            <a:pPr algn="ctr">
              <a:defRPr/>
            </a:pPr>
            <a:r>
              <a:rPr lang="ru-RU" sz="2200" b="1" dirty="0">
                <a:solidFill>
                  <a:srgbClr val="244061"/>
                </a:solidFill>
                <a:latin typeface="Times New Roman" pitchFamily="18" charset="0"/>
                <a:ea typeface="Calibri" pitchFamily="34" charset="0"/>
                <a:cs typeface="Times New Roman" pitchFamily="18" charset="0"/>
              </a:rPr>
              <a:t>сельского поселения </a:t>
            </a:r>
            <a:endParaRPr lang="ru-RU" sz="800" dirty="0">
              <a:latin typeface="Arial" pitchFamily="34" charset="0"/>
              <a:cs typeface="Arial" pitchFamily="34" charset="0"/>
            </a:endParaRPr>
          </a:p>
        </p:txBody>
      </p:sp>
      <p:graphicFrame>
        <p:nvGraphicFramePr>
          <p:cNvPr id="18436" name="Диаграмма 3"/>
          <p:cNvGraphicFramePr>
            <a:graphicFrameLocks/>
          </p:cNvGraphicFramePr>
          <p:nvPr>
            <p:extLst>
              <p:ext uri="{D42A27DB-BD31-4B8C-83A1-F6EECF244321}">
                <p14:modId xmlns:p14="http://schemas.microsoft.com/office/powerpoint/2010/main" val="3985357716"/>
              </p:ext>
            </p:extLst>
          </p:nvPr>
        </p:nvGraphicFramePr>
        <p:xfrm>
          <a:off x="0" y="2817813"/>
          <a:ext cx="9255125" cy="4064000"/>
        </p:xfrm>
        <a:graphic>
          <a:graphicData uri="http://schemas.openxmlformats.org/presentationml/2006/ole">
            <mc:AlternateContent xmlns:mc="http://schemas.openxmlformats.org/markup-compatibility/2006">
              <mc:Choice xmlns:v="urn:schemas-microsoft-com:vml" Requires="v">
                <p:oleObj spid="_x0000_s19462" name="Worksheet" r:id="rId3" imgW="9258432" imgH="4657704" progId="Excel.Sheet.8">
                  <p:embed/>
                </p:oleObj>
              </mc:Choice>
              <mc:Fallback>
                <p:oleObj name="Worksheet" r:id="rId3" imgW="9258432" imgH="4657704" progId="Excel.Sheet.8">
                  <p:embed/>
                  <p:pic>
                    <p:nvPicPr>
                      <p:cNvPr id="0" name=""/>
                      <p:cNvPicPr>
                        <a:picLocks noChangeArrowheads="1"/>
                      </p:cNvPicPr>
                      <p:nvPr/>
                    </p:nvPicPr>
                    <p:blipFill>
                      <a:blip r:embed="rId4"/>
                      <a:srcRect/>
                      <a:stretch>
                        <a:fillRect/>
                      </a:stretch>
                    </p:blipFill>
                    <p:spPr bwMode="auto">
                      <a:xfrm>
                        <a:off x="0" y="2817813"/>
                        <a:ext cx="9255125" cy="4064000"/>
                      </a:xfrm>
                      <a:prstGeom prst="rect">
                        <a:avLst/>
                      </a:prstGeom>
                      <a:noFill/>
                    </p:spPr>
                  </p:pic>
                </p:oleObj>
              </mc:Fallback>
            </mc:AlternateContent>
          </a:graphicData>
        </a:graphic>
      </p:graphicFrame>
      <p:sp>
        <p:nvSpPr>
          <p:cNvPr id="1843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8438" name="Rectangle 7"/>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sz="1400" b="1">
              <a:latin typeface="Times New Roman" pitchFamily="18" charset="0"/>
              <a:ea typeface="Calibri" pitchFamily="34" charset="0"/>
              <a:cs typeface="Times New Roman" pitchFamily="18" charset="0"/>
            </a:endParaRPr>
          </a:p>
          <a:p>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39" name="Rectangle 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0"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1" name="Rectangle 1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Tree>
    <p:extLst>
      <p:ext uri="{BB962C8B-B14F-4D97-AF65-F5344CB8AC3E}">
        <p14:creationId xmlns:p14="http://schemas.microsoft.com/office/powerpoint/2010/main" val="1129970043"/>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Уголки"/>
          <p:cNvSpPr>
            <a:spLocks noChangeArrowheads="1"/>
          </p:cNvSpPr>
          <p:nvPr/>
        </p:nvSpPr>
        <p:spPr bwMode="auto">
          <a:xfrm>
            <a:off x="1403350" y="1196975"/>
            <a:ext cx="6492875" cy="1655961"/>
          </a:xfrm>
          <a:prstGeom prst="cube">
            <a:avLst>
              <a:gd name="adj" fmla="val 31000"/>
            </a:avLst>
          </a:prstGeom>
          <a:solidFill>
            <a:schemeClr val="tx2">
              <a:lumMod val="20000"/>
              <a:lumOff val="80000"/>
            </a:schemeClr>
          </a:solidFill>
          <a:ln w="12700">
            <a:solidFill>
              <a:srgbClr val="FFFFFF"/>
            </a:solidFill>
            <a:miter lim="800000"/>
            <a:headEnd/>
            <a:tailEnd/>
          </a:ln>
        </p:spPr>
        <p:txBody>
          <a:bodyPr/>
          <a:lstStyle/>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Общая сумма составляет </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2027-</a:t>
            </a: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24 417,5 </a:t>
            </a:r>
            <a:r>
              <a:rPr lang="ru-RU" sz="2400" b="1" dirty="0" err="1" smtClean="0">
                <a:solidFill>
                  <a:srgbClr val="943634"/>
                </a:solidFill>
                <a:latin typeface="Times New Roman" pitchFamily="18" charset="0"/>
                <a:ea typeface="Calibri" pitchFamily="34" charset="0"/>
                <a:cs typeface="Times New Roman" pitchFamily="18" charset="0"/>
              </a:rPr>
              <a:t>тыс.руб</a:t>
            </a:r>
            <a:r>
              <a:rPr lang="ru-RU" sz="2400" b="1" dirty="0">
                <a:solidFill>
                  <a:srgbClr val="943634"/>
                </a:solidFill>
                <a:latin typeface="Times New Roman" pitchFamily="18" charset="0"/>
                <a:ea typeface="Calibri" pitchFamily="34" charset="0"/>
                <a:cs typeface="Times New Roman" pitchFamily="18" charset="0"/>
              </a:rPr>
              <a:t>.</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endParaRPr lang="ru-RU" sz="2400" dirty="0">
              <a:latin typeface="Arial" pitchFamily="34" charset="0"/>
              <a:cs typeface="Arial" pitchFamily="34" charset="0"/>
            </a:endParaRPr>
          </a:p>
          <a:p>
            <a:pPr algn="ctr" eaLnBrk="1" hangingPunct="1">
              <a:defRPr/>
            </a:pP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58372" name="AutoShape 4" descr="Уголки"/>
          <p:cNvSpPr>
            <a:spLocks noChangeArrowheads="1"/>
          </p:cNvSpPr>
          <p:nvPr/>
        </p:nvSpPr>
        <p:spPr bwMode="auto">
          <a:xfrm>
            <a:off x="2266950" y="457200"/>
            <a:ext cx="4999038" cy="1243013"/>
          </a:xfrm>
          <a:prstGeom prst="cube">
            <a:avLst>
              <a:gd name="adj" fmla="val 15907"/>
            </a:avLst>
          </a:prstGeom>
          <a:solidFill>
            <a:schemeClr val="tx2">
              <a:lumMod val="20000"/>
              <a:lumOff val="80000"/>
            </a:schemeClr>
          </a:solidFill>
          <a:ln w="9525">
            <a:solidFill>
              <a:srgbClr val="622423"/>
            </a:solidFill>
            <a:miter lim="800000"/>
            <a:headEnd/>
            <a:tailEnd/>
          </a:ln>
        </p:spPr>
        <p:txBody>
          <a:bodyPr/>
          <a:lstStyle/>
          <a:p>
            <a:pPr algn="ctr" eaLnBrk="1" hangingPunct="1">
              <a:defRPr/>
            </a:pPr>
            <a:r>
              <a:rPr lang="ru-RU" sz="2200" b="1" dirty="0" smtClean="0">
                <a:solidFill>
                  <a:srgbClr val="244061"/>
                </a:solidFill>
                <a:latin typeface="Times New Roman" pitchFamily="18" charset="0"/>
                <a:ea typeface="Calibri" pitchFamily="34" charset="0"/>
                <a:cs typeface="Times New Roman" pitchFamily="18" charset="0"/>
              </a:rPr>
              <a:t>Налоговые и неналоговые доходы бюджета Божковского</a:t>
            </a:r>
            <a:endParaRPr lang="ru-RU" sz="2200" b="1" dirty="0">
              <a:solidFill>
                <a:srgbClr val="244061"/>
              </a:solidFill>
              <a:latin typeface="Times New Roman" pitchFamily="18" charset="0"/>
              <a:ea typeface="Calibri" pitchFamily="34" charset="0"/>
              <a:cs typeface="Times New Roman" pitchFamily="18" charset="0"/>
            </a:endParaRPr>
          </a:p>
          <a:p>
            <a:pPr algn="ctr">
              <a:defRPr/>
            </a:pPr>
            <a:r>
              <a:rPr lang="ru-RU" sz="2200" b="1" dirty="0">
                <a:solidFill>
                  <a:srgbClr val="244061"/>
                </a:solidFill>
                <a:latin typeface="Times New Roman" pitchFamily="18" charset="0"/>
                <a:ea typeface="Calibri" pitchFamily="34" charset="0"/>
                <a:cs typeface="Times New Roman" pitchFamily="18" charset="0"/>
              </a:rPr>
              <a:t>сельского поселения </a:t>
            </a:r>
            <a:endParaRPr lang="ru-RU" sz="800" dirty="0">
              <a:latin typeface="Arial" pitchFamily="34" charset="0"/>
              <a:cs typeface="Arial" pitchFamily="34" charset="0"/>
            </a:endParaRPr>
          </a:p>
        </p:txBody>
      </p:sp>
      <p:graphicFrame>
        <p:nvGraphicFramePr>
          <p:cNvPr id="18436" name="Диаграмма 3"/>
          <p:cNvGraphicFramePr>
            <a:graphicFrameLocks/>
          </p:cNvGraphicFramePr>
          <p:nvPr>
            <p:extLst>
              <p:ext uri="{D42A27DB-BD31-4B8C-83A1-F6EECF244321}">
                <p14:modId xmlns:p14="http://schemas.microsoft.com/office/powerpoint/2010/main" val="3985357716"/>
              </p:ext>
            </p:extLst>
          </p:nvPr>
        </p:nvGraphicFramePr>
        <p:xfrm>
          <a:off x="0" y="2817813"/>
          <a:ext cx="9255125" cy="4064000"/>
        </p:xfrm>
        <a:graphic>
          <a:graphicData uri="http://schemas.openxmlformats.org/presentationml/2006/ole">
            <mc:AlternateContent xmlns:mc="http://schemas.openxmlformats.org/markup-compatibility/2006">
              <mc:Choice xmlns:v="urn:schemas-microsoft-com:vml" Requires="v">
                <p:oleObj spid="_x0000_s20487" name="Worksheet" r:id="rId3" imgW="9258432" imgH="4657704" progId="Excel.Sheet.8">
                  <p:embed/>
                </p:oleObj>
              </mc:Choice>
              <mc:Fallback>
                <p:oleObj name="Worksheet" r:id="rId3" imgW="9258432" imgH="4657704" progId="Excel.Sheet.8">
                  <p:embed/>
                  <p:pic>
                    <p:nvPicPr>
                      <p:cNvPr id="0" name=""/>
                      <p:cNvPicPr>
                        <a:picLocks noChangeArrowheads="1"/>
                      </p:cNvPicPr>
                      <p:nvPr/>
                    </p:nvPicPr>
                    <p:blipFill>
                      <a:blip r:embed="rId4"/>
                      <a:srcRect/>
                      <a:stretch>
                        <a:fillRect/>
                      </a:stretch>
                    </p:blipFill>
                    <p:spPr bwMode="auto">
                      <a:xfrm>
                        <a:off x="0" y="2817813"/>
                        <a:ext cx="9255125" cy="4064000"/>
                      </a:xfrm>
                      <a:prstGeom prst="rect">
                        <a:avLst/>
                      </a:prstGeom>
                      <a:noFill/>
                    </p:spPr>
                  </p:pic>
                </p:oleObj>
              </mc:Fallback>
            </mc:AlternateContent>
          </a:graphicData>
        </a:graphic>
      </p:graphicFrame>
      <p:sp>
        <p:nvSpPr>
          <p:cNvPr id="1843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8438" name="Rectangle 7"/>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sz="1400" b="1">
              <a:latin typeface="Times New Roman" pitchFamily="18" charset="0"/>
              <a:ea typeface="Calibri" pitchFamily="34" charset="0"/>
              <a:cs typeface="Times New Roman" pitchFamily="18" charset="0"/>
            </a:endParaRPr>
          </a:p>
          <a:p>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39" name="Rectangle 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0"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1" name="Rectangle 1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Tree>
    <p:extLst>
      <p:ext uri="{BB962C8B-B14F-4D97-AF65-F5344CB8AC3E}">
        <p14:creationId xmlns:p14="http://schemas.microsoft.com/office/powerpoint/2010/main" val="3189947094"/>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лиц 2025 г.</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69,7%</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15 860,0 </a:t>
            </a:r>
            <a:r>
              <a:rPr lang="ru-RU" sz="40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лиц 2026 г.</a:t>
            </a:r>
            <a:endPar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70,6%</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16 716,8тыс.руб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80187290"/>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лиц 2027 г.</a:t>
            </a:r>
            <a:endPar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71,3%</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17 409,4 </a:t>
            </a:r>
            <a:r>
              <a:rPr lang="ru-RU" sz="4000" b="1" spc="150" dirty="0" err="1"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177525333"/>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i="1" dirty="0">
                <a:solidFill>
                  <a:srgbClr val="FFFF00"/>
                </a:solidFill>
              </a:rPr>
              <a:t>Уважаемые жители </a:t>
            </a:r>
          </a:p>
          <a:p>
            <a:pPr algn="ctr"/>
            <a:r>
              <a:rPr lang="ru-RU" b="1" i="1" dirty="0" smtClean="0">
                <a:solidFill>
                  <a:srgbClr val="FFFF00"/>
                </a:solidFill>
              </a:rPr>
              <a:t>Божковского сельского </a:t>
            </a:r>
            <a:r>
              <a:rPr lang="ru-RU" b="1" i="1" dirty="0">
                <a:solidFill>
                  <a:srgbClr val="FFFF00"/>
                </a:solidFill>
              </a:rPr>
              <a:t>поселения!</a:t>
            </a:r>
            <a:endParaRPr lang="ru-RU" b="1" dirty="0">
              <a:solidFill>
                <a:srgbClr val="FFFF00"/>
              </a:solidFill>
            </a:endParaRPr>
          </a:p>
        </p:txBody>
      </p:sp>
      <p:sp>
        <p:nvSpPr>
          <p:cNvPr id="7171" name="Прямоугольник 4"/>
          <p:cNvSpPr>
            <a:spLocks noChangeArrowheads="1"/>
          </p:cNvSpPr>
          <p:nvPr/>
        </p:nvSpPr>
        <p:spPr bwMode="auto">
          <a:xfrm>
            <a:off x="395288" y="1341438"/>
            <a:ext cx="86407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b="1" dirty="0">
                <a:latin typeface="Times New Roman" pitchFamily="18" charset="0"/>
                <a:cs typeface="Times New Roman" pitchFamily="18" charset="0"/>
              </a:rPr>
              <a:t>Эффективное, ответственное и прозрачное управление муниципальными финансами Божковского 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1600" b="1" dirty="0" smtClean="0">
                <a:latin typeface="Times New Roman" pitchFamily="18" charset="0"/>
                <a:cs typeface="Times New Roman" pitchFamily="18" charset="0"/>
              </a:rPr>
              <a:t>Божковского сельского </a:t>
            </a:r>
            <a:r>
              <a:rPr lang="ru-RU" sz="1600" b="1" dirty="0">
                <a:latin typeface="Times New Roman" pitchFamily="18" charset="0"/>
                <a:cs typeface="Times New Roman" pitchFamily="18" charset="0"/>
              </a:rPr>
              <a:t>поселения на </a:t>
            </a:r>
            <a:r>
              <a:rPr lang="ru-RU" sz="1600" b="1" dirty="0" smtClean="0">
                <a:latin typeface="Times New Roman" pitchFamily="18" charset="0"/>
                <a:cs typeface="Times New Roman" pitchFamily="18" charset="0"/>
              </a:rPr>
              <a:t>2025-2027 годы </a:t>
            </a:r>
            <a:r>
              <a:rPr lang="ru-RU" sz="1600" b="1" dirty="0">
                <a:latin typeface="Times New Roman" pitchFamily="18" charset="0"/>
                <a:cs typeface="Times New Roman" pitchFamily="18" charset="0"/>
              </a:rPr>
              <a:t>является обеспечение прозрачности и открытости бюджетного процесса.</a:t>
            </a:r>
          </a:p>
          <a:p>
            <a:pPr algn="just"/>
            <a:r>
              <a:rPr lang="ru-RU" sz="1600" b="1" dirty="0">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Божковского сельского поселения </a:t>
            </a:r>
            <a:r>
              <a:rPr lang="ru-RU" sz="1600" b="1" dirty="0" smtClean="0">
                <a:latin typeface="Times New Roman" pitchFamily="18" charset="0"/>
                <a:cs typeface="Times New Roman" pitchFamily="18" charset="0"/>
              </a:rPr>
              <a:t>Красносулинского района </a:t>
            </a:r>
            <a:r>
              <a:rPr lang="ru-RU" sz="1600" b="1" dirty="0">
                <a:latin typeface="Times New Roman" pitchFamily="18" charset="0"/>
                <a:cs typeface="Times New Roman" pitchFamily="18" charset="0"/>
              </a:rPr>
              <a:t>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Божковского сельского поселения, с основными характеристиками бюджета поселения и результатами его исполнения.</a:t>
            </a:r>
          </a:p>
          <a:p>
            <a:pPr algn="just"/>
            <a:r>
              <a:rPr lang="ru-RU" sz="1600" b="1" dirty="0">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Божковского сельского поселения. </a:t>
            </a:r>
          </a:p>
          <a:p>
            <a:pPr algn="just"/>
            <a:r>
              <a:rPr lang="ru-RU" sz="1600" b="1"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23557" name="Рисунок 5" descr="9tsWejio7bM.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97401" y="1327994"/>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5 288,3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 name="Прямоугольник 8"/>
          <p:cNvSpPr/>
          <p:nvPr/>
        </p:nvSpPr>
        <p:spPr>
          <a:xfrm>
            <a:off x="1817539" y="2026087"/>
            <a:ext cx="7002933"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5 288,3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10" name="Прямоугольник 9"/>
          <p:cNvSpPr/>
          <p:nvPr/>
        </p:nvSpPr>
        <p:spPr>
          <a:xfrm>
            <a:off x="2340038" y="2733973"/>
            <a:ext cx="66244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5 288,3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218,0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218,0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2027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218,0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10928"/>
            <a:ext cx="8280920" cy="2585323"/>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Единый сельскохозяйственный налог </a:t>
            </a:r>
          </a:p>
        </p:txBody>
      </p:sp>
      <p:sp>
        <p:nvSpPr>
          <p:cNvPr id="8" name="Прямоугольник 7"/>
          <p:cNvSpPr/>
          <p:nvPr/>
        </p:nvSpPr>
        <p:spPr>
          <a:xfrm>
            <a:off x="3491345" y="3294425"/>
            <a:ext cx="5401136" cy="707886"/>
          </a:xfrm>
          <a:prstGeom prst="rect">
            <a:avLst/>
          </a:prstGeom>
          <a:noFill/>
        </p:spPr>
        <p:txBody>
          <a:bodyPr wrap="square">
            <a:spAutoFit/>
          </a:bodyPr>
          <a:lstStyle/>
          <a:p>
            <a:pPr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2025 – 1280,8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p>
        </p:txBody>
      </p:sp>
      <p:pic>
        <p:nvPicPr>
          <p:cNvPr id="215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15543" y="4081331"/>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2026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1 332,0 </a:t>
            </a:r>
            <a:r>
              <a:rPr lang="ru-RU" sz="4000" b="1" dirty="0" err="1">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Прямоугольник 4"/>
          <p:cNvSpPr/>
          <p:nvPr/>
        </p:nvSpPr>
        <p:spPr>
          <a:xfrm>
            <a:off x="3515543" y="4798658"/>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2027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1 385,3 </a:t>
            </a:r>
            <a:r>
              <a:rPr lang="ru-RU" sz="4000" b="1" dirty="0" err="1">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ance_major.jpg"/>
          <p:cNvPicPr>
            <a:picLocks noChangeAspect="1"/>
          </p:cNvPicPr>
          <p:nvPr/>
        </p:nvPicPr>
        <p:blipFill>
          <a:blip r:embed="rId2" cstate="print"/>
          <a:stretch>
            <a:fillRect/>
          </a:stretch>
        </p:blipFill>
        <p:spPr>
          <a:xfrm>
            <a:off x="0" y="0"/>
            <a:ext cx="9133462" cy="6858000"/>
          </a:xfrm>
          <a:prstGeom prst="rect">
            <a:avLst/>
          </a:prstGeom>
          <a:effectLst>
            <a:softEdge rad="635000"/>
          </a:effectLst>
        </p:spPr>
      </p:pic>
      <p:sp>
        <p:nvSpPr>
          <p:cNvPr id="2" name="Прямоугольник 1"/>
          <p:cNvSpPr/>
          <p:nvPr/>
        </p:nvSpPr>
        <p:spPr>
          <a:xfrm>
            <a:off x="974801" y="548680"/>
            <a:ext cx="7329378"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Неналоговые</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доходы</a:t>
            </a:r>
          </a:p>
          <a:p>
            <a:pPr algn="ctr">
              <a:defRPr/>
            </a:pP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2025 г.</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651695" y="5301208"/>
            <a:ext cx="7808737" cy="769441"/>
          </a:xfrm>
          <a:prstGeom prst="rect">
            <a:avLst/>
          </a:prstGeom>
          <a:noFill/>
        </p:spPr>
        <p:txBody>
          <a:bodyPr>
            <a:spAutoFit/>
          </a:bodyPr>
          <a:lstStyle/>
          <a:p>
            <a:pPr algn="ctr">
              <a:defRPr/>
            </a:pP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107,7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тыс.руб. </a:t>
            </a:r>
          </a:p>
        </p:txBody>
      </p:sp>
      <p:sp>
        <p:nvSpPr>
          <p:cNvPr id="5" name="Прямоугольник 4"/>
          <p:cNvSpPr/>
          <p:nvPr/>
        </p:nvSpPr>
        <p:spPr>
          <a:xfrm>
            <a:off x="554782" y="1632282"/>
            <a:ext cx="8169416" cy="1446550"/>
          </a:xfrm>
          <a:prstGeom prst="rect">
            <a:avLst/>
          </a:prstGeom>
          <a:noFill/>
        </p:spPr>
        <p:txBody>
          <a:bodyPr wrap="none">
            <a:spAutoFit/>
          </a:bodyPr>
          <a:lstStyle/>
          <a:p>
            <a:pPr algn="ctr">
              <a:defRPr/>
            </a:pPr>
            <a:r>
              <a:rPr lang="ru-RU"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0,5%</a:t>
            </a: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 собственных доходов</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ance_major.jpg"/>
          <p:cNvPicPr>
            <a:picLocks noChangeAspect="1"/>
          </p:cNvPicPr>
          <p:nvPr/>
        </p:nvPicPr>
        <p:blipFill>
          <a:blip r:embed="rId2" cstate="print"/>
          <a:stretch>
            <a:fillRect/>
          </a:stretch>
        </p:blipFill>
        <p:spPr>
          <a:xfrm>
            <a:off x="0" y="0"/>
            <a:ext cx="9133462" cy="6858000"/>
          </a:xfrm>
          <a:prstGeom prst="rect">
            <a:avLst/>
          </a:prstGeom>
          <a:effectLst>
            <a:softEdge rad="635000"/>
          </a:effectLst>
        </p:spPr>
      </p:pic>
      <p:sp>
        <p:nvSpPr>
          <p:cNvPr id="2" name="Прямоугольник 1"/>
          <p:cNvSpPr/>
          <p:nvPr/>
        </p:nvSpPr>
        <p:spPr>
          <a:xfrm>
            <a:off x="974801" y="548680"/>
            <a:ext cx="7329378"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Неналоговые</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доходы</a:t>
            </a:r>
          </a:p>
          <a:p>
            <a:pPr algn="ctr">
              <a:defRPr/>
            </a:pP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2026 г.</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651695" y="5301208"/>
            <a:ext cx="7808737" cy="769441"/>
          </a:xfrm>
          <a:prstGeom prst="rect">
            <a:avLst/>
          </a:prstGeom>
          <a:noFill/>
        </p:spPr>
        <p:txBody>
          <a:bodyPr>
            <a:spAutoFit/>
          </a:bodyPr>
          <a:lstStyle/>
          <a:p>
            <a:pPr algn="ctr">
              <a:defRPr/>
            </a:pP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112,0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тыс.руб. </a:t>
            </a:r>
          </a:p>
        </p:txBody>
      </p:sp>
      <p:sp>
        <p:nvSpPr>
          <p:cNvPr id="5" name="Прямоугольник 4"/>
          <p:cNvSpPr/>
          <p:nvPr/>
        </p:nvSpPr>
        <p:spPr>
          <a:xfrm>
            <a:off x="554781" y="1632282"/>
            <a:ext cx="8169417" cy="1446550"/>
          </a:xfrm>
          <a:prstGeom prst="rect">
            <a:avLst/>
          </a:prstGeom>
          <a:noFill/>
        </p:spPr>
        <p:txBody>
          <a:bodyPr wrap="none">
            <a:spAutoFit/>
          </a:bodyPr>
          <a:lstStyle/>
          <a:p>
            <a:pPr algn="ctr">
              <a:defRPr/>
            </a:pPr>
            <a:r>
              <a:rPr lang="ru-RU"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0,4%</a:t>
            </a: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 собственных доходов</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875789032"/>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ance_major.jpg"/>
          <p:cNvPicPr>
            <a:picLocks noChangeAspect="1"/>
          </p:cNvPicPr>
          <p:nvPr/>
        </p:nvPicPr>
        <p:blipFill>
          <a:blip r:embed="rId2" cstate="print"/>
          <a:stretch>
            <a:fillRect/>
          </a:stretch>
        </p:blipFill>
        <p:spPr>
          <a:xfrm>
            <a:off x="12050" y="0"/>
            <a:ext cx="9133462" cy="6858000"/>
          </a:xfrm>
          <a:prstGeom prst="rect">
            <a:avLst/>
          </a:prstGeom>
          <a:effectLst>
            <a:softEdge rad="635000"/>
          </a:effectLst>
        </p:spPr>
      </p:pic>
      <p:sp>
        <p:nvSpPr>
          <p:cNvPr id="2" name="Прямоугольник 1"/>
          <p:cNvSpPr/>
          <p:nvPr/>
        </p:nvSpPr>
        <p:spPr>
          <a:xfrm>
            <a:off x="974801" y="548680"/>
            <a:ext cx="7329378"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Неналоговые</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доходы</a:t>
            </a:r>
          </a:p>
          <a:p>
            <a:pPr algn="ctr">
              <a:defRPr/>
            </a:pP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2027 г.</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651695" y="5301208"/>
            <a:ext cx="7808737" cy="769441"/>
          </a:xfrm>
          <a:prstGeom prst="rect">
            <a:avLst/>
          </a:prstGeom>
          <a:noFill/>
        </p:spPr>
        <p:txBody>
          <a:bodyPr>
            <a:spAutoFit/>
          </a:bodyPr>
          <a:lstStyle/>
          <a:p>
            <a:pPr algn="ctr">
              <a:defRPr/>
            </a:pP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116,5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тыс.руб. </a:t>
            </a:r>
          </a:p>
        </p:txBody>
      </p:sp>
      <p:sp>
        <p:nvSpPr>
          <p:cNvPr id="5" name="Прямоугольник 4"/>
          <p:cNvSpPr/>
          <p:nvPr/>
        </p:nvSpPr>
        <p:spPr>
          <a:xfrm>
            <a:off x="554781" y="1632282"/>
            <a:ext cx="8169417" cy="1446550"/>
          </a:xfrm>
          <a:prstGeom prst="rect">
            <a:avLst/>
          </a:prstGeom>
          <a:noFill/>
        </p:spPr>
        <p:txBody>
          <a:bodyPr wrap="none">
            <a:spAutoFit/>
          </a:bodyPr>
          <a:lstStyle/>
          <a:p>
            <a:pPr algn="ctr">
              <a:defRPr/>
            </a:pPr>
            <a:r>
              <a:rPr lang="ru-RU"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0,4%</a:t>
            </a: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 собственных доходов</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151318219"/>
      </p:ext>
    </p:extLst>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1604"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dirty="0" smtClean="0">
                <a:solidFill>
                  <a:srgbClr val="C00000"/>
                </a:solidFill>
                <a:latin typeface="Times New Roman" pitchFamily="18" charset="0"/>
                <a:cs typeface="Times New Roman" pitchFamily="18" charset="0"/>
              </a:rPr>
              <a:t>Расходы бюджета</a:t>
            </a:r>
            <a:endParaRPr lang="ru-RU" sz="3600" b="1" dirty="0">
              <a:solidFill>
                <a:srgbClr val="C00000"/>
              </a:solidFill>
              <a:latin typeface="Times New Roman" pitchFamily="18" charset="0"/>
              <a:cs typeface="Times New Roman" pitchFamily="18" charset="0"/>
            </a:endParaRPr>
          </a:p>
          <a:p>
            <a:pPr algn="ctr" eaLnBrk="1" hangingPunct="1">
              <a:spcAft>
                <a:spcPts val="1000"/>
              </a:spcAft>
            </a:pPr>
            <a:r>
              <a:rPr lang="ru-RU" sz="2800" b="1" dirty="0" smtClean="0">
                <a:solidFill>
                  <a:srgbClr val="C00000"/>
                </a:solidFill>
                <a:latin typeface="Times New Roman" pitchFamily="18" charset="0"/>
                <a:cs typeface="Times New Roman" pitchFamily="18" charset="0"/>
              </a:rPr>
              <a:t>Божковского </a:t>
            </a:r>
            <a:r>
              <a:rPr lang="ru-RU" sz="2800" b="1" dirty="0">
                <a:solidFill>
                  <a:srgbClr val="C00000"/>
                </a:solidFill>
                <a:latin typeface="Times New Roman" pitchFamily="18" charset="0"/>
                <a:cs typeface="Times New Roman" pitchFamily="18" charset="0"/>
              </a:rPr>
              <a:t>сельского поселения </a:t>
            </a:r>
            <a:endParaRPr lang="ru-RU" sz="2000" b="1" dirty="0">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smtClean="0">
                <a:solidFill>
                  <a:srgbClr val="FFFF00"/>
                </a:solidFill>
                <a:latin typeface="Times New Roman" pitchFamily="18" charset="0"/>
                <a:cs typeface="Times New Roman" pitchFamily="18" charset="0"/>
              </a:rPr>
              <a:t>2025</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2026</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2027</a:t>
            </a:r>
            <a:endParaRPr lang="ru-RU" sz="3200" dirty="0">
              <a:solidFill>
                <a:srgbClr val="FFFF00"/>
              </a:solidFill>
              <a:latin typeface="Times New Roman" pitchFamily="18" charset="0"/>
              <a:cs typeface="Times New Roman" pitchFamily="18" charset="0"/>
            </a:endParaRPr>
          </a:p>
        </p:txBody>
      </p:sp>
      <p:sp>
        <p:nvSpPr>
          <p:cNvPr id="2" name="Прямоугольник 1"/>
          <p:cNvSpPr/>
          <p:nvPr/>
        </p:nvSpPr>
        <p:spPr>
          <a:xfrm>
            <a:off x="4211960" y="4869160"/>
            <a:ext cx="4320853" cy="12241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50000"/>
                  </a:schemeClr>
                </a:solidFill>
              </a:rPr>
              <a:t>2025 – 25 747,9 тыс. рублей</a:t>
            </a:r>
          </a:p>
          <a:p>
            <a:pPr algn="ctr"/>
            <a:r>
              <a:rPr lang="ru-RU" dirty="0" smtClean="0">
                <a:solidFill>
                  <a:schemeClr val="bg2">
                    <a:lumMod val="50000"/>
                  </a:schemeClr>
                </a:solidFill>
              </a:rPr>
              <a:t>2026 – 25 685,0 тыс. рублей</a:t>
            </a:r>
          </a:p>
          <a:p>
            <a:pPr algn="ctr"/>
            <a:r>
              <a:rPr lang="ru-RU" dirty="0" smtClean="0">
                <a:solidFill>
                  <a:schemeClr val="bg2">
                    <a:lumMod val="50000"/>
                  </a:schemeClr>
                </a:solidFill>
              </a:rPr>
              <a:t>2027 – 24 417,7 тыс. рублей</a:t>
            </a:r>
            <a:endParaRPr lang="ru-RU" dirty="0">
              <a:solidFill>
                <a:schemeClr val="bg2">
                  <a:lumMod val="50000"/>
                </a:schemeClr>
              </a:solidFill>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smtClean="0">
                <a:latin typeface="Times New Roman" pitchFamily="18" charset="0"/>
                <a:cs typeface="Times New Roman" pitchFamily="18" charset="0"/>
              </a:rPr>
              <a:t>Божковского </a:t>
            </a:r>
            <a:r>
              <a:rPr lang="ru-RU" altLang="ru-RU" sz="2400" b="1" kern="0" dirty="0" smtClean="0">
                <a:latin typeface="Times New Roman" pitchFamily="18" charset="0"/>
                <a:cs typeface="Times New Roman" pitchFamily="18" charset="0"/>
              </a:rPr>
              <a:t>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val="2054298068"/>
              </p:ext>
            </p:extLst>
          </p:nvPr>
        </p:nvGraphicFramePr>
        <p:xfrm>
          <a:off x="539750" y="1557338"/>
          <a:ext cx="8353425" cy="5128847"/>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2025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2026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2027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25 747,9</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25 685,0</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24 417,7</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9 588,7</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37,2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10 894,7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42,4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11 151,6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45,6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400,8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437,5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безопасность и правоохранительная 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496,5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53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6 212,5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4 987,9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3 602,2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8 370,0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8 649,2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33,7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8 931,3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36,6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406,1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422,4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439,3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20,0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20,0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20,0</a:t>
                      </a:r>
                      <a:endParaRPr kumimoji="0" lang="ru-RU"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400">
                <a:cs typeface="Arial" charset="0"/>
              </a:rPr>
              <a:t>тыс.руб.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Божковского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2025 </a:t>
            </a:r>
            <a:r>
              <a:rPr lang="ru-RU" sz="1600" b="1" dirty="0">
                <a:latin typeface="Times New Roman" pitchFamily="18" charset="0"/>
                <a:cs typeface="Times New Roman" pitchFamily="18" charset="0"/>
              </a:rPr>
              <a:t>года </a:t>
            </a:r>
            <a:r>
              <a:rPr lang="ru-RU" sz="1600" b="1" dirty="0" smtClean="0">
                <a:latin typeface="Times New Roman" pitchFamily="18" charset="0"/>
                <a:cs typeface="Times New Roman" pitchFamily="18" charset="0"/>
              </a:rPr>
              <a:t>до 22 440,0 </a:t>
            </a:r>
            <a:r>
              <a:rPr lang="ru-RU" sz="1600" b="1" dirty="0">
                <a:latin typeface="Times New Roman" pitchFamily="18" charset="0"/>
                <a:cs typeface="Times New Roman" pitchFamily="18" charset="0"/>
              </a:rPr>
              <a:t>руб. В настоящее время МРОТ составляет </a:t>
            </a:r>
            <a:r>
              <a:rPr lang="ru-RU" sz="1600" b="1" dirty="0" smtClean="0">
                <a:latin typeface="Times New Roman" pitchFamily="18" charset="0"/>
                <a:cs typeface="Times New Roman" pitchFamily="18" charset="0"/>
              </a:rPr>
              <a:t>19 242,00 руб.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95536" y="188640"/>
            <a:ext cx="84963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dirty="0">
                <a:solidFill>
                  <a:srgbClr val="C00000"/>
                </a:solidFill>
                <a:latin typeface="Times New Roman" pitchFamily="18" charset="0"/>
                <a:cs typeface="Times New Roman" pitchFamily="18" charset="0"/>
              </a:rPr>
              <a:t>На реализацию принятых муниципальных программ </a:t>
            </a:r>
            <a:r>
              <a:rPr lang="ru-RU" sz="2800" dirty="0" smtClean="0">
                <a:solidFill>
                  <a:srgbClr val="C00000"/>
                </a:solidFill>
                <a:latin typeface="Times New Roman" pitchFamily="18" charset="0"/>
                <a:cs typeface="Times New Roman" pitchFamily="18" charset="0"/>
              </a:rPr>
              <a:t>Божковского сельского </a:t>
            </a:r>
            <a:r>
              <a:rPr lang="ru-RU" sz="2800" dirty="0">
                <a:solidFill>
                  <a:srgbClr val="C00000"/>
                </a:solidFill>
                <a:latin typeface="Times New Roman" pitchFamily="18" charset="0"/>
                <a:cs typeface="Times New Roman" pitchFamily="18" charset="0"/>
              </a:rPr>
              <a:t>поселения предусмотрено:</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2025 </a:t>
            </a:r>
            <a:r>
              <a:rPr lang="ru-RU" sz="2800" dirty="0">
                <a:solidFill>
                  <a:srgbClr val="C00000"/>
                </a:solidFill>
                <a:latin typeface="Times New Roman" pitchFamily="18" charset="0"/>
                <a:cs typeface="Times New Roman" pitchFamily="18" charset="0"/>
              </a:rPr>
              <a:t>году </a:t>
            </a:r>
            <a:r>
              <a:rPr lang="ru-RU" sz="2800" dirty="0" smtClean="0">
                <a:solidFill>
                  <a:srgbClr val="C00000"/>
                </a:solidFill>
                <a:latin typeface="Times New Roman" pitchFamily="18" charset="0"/>
                <a:cs typeface="Times New Roman" pitchFamily="18" charset="0"/>
              </a:rPr>
              <a:t>- 25 169,0 </a:t>
            </a:r>
            <a:r>
              <a:rPr lang="ru-RU" sz="2800" dirty="0">
                <a:solidFill>
                  <a:srgbClr val="C00000"/>
                </a:solidFill>
                <a:latin typeface="Times New Roman" pitchFamily="18" charset="0"/>
                <a:cs typeface="Times New Roman" pitchFamily="18" charset="0"/>
              </a:rPr>
              <a:t>тыс. рублей, </a:t>
            </a:r>
          </a:p>
          <a:p>
            <a:pPr algn="ctr"/>
            <a:r>
              <a:rPr lang="ru-RU" sz="2800" dirty="0" smtClean="0">
                <a:solidFill>
                  <a:srgbClr val="C00000"/>
                </a:solidFill>
                <a:latin typeface="Times New Roman" pitchFamily="18" charset="0"/>
                <a:cs typeface="Times New Roman" pitchFamily="18" charset="0"/>
              </a:rPr>
              <a:t>в 2026 году-  23 977,8 </a:t>
            </a:r>
            <a:r>
              <a:rPr lang="ru-RU" sz="2800" dirty="0">
                <a:solidFill>
                  <a:srgbClr val="C00000"/>
                </a:solidFill>
                <a:latin typeface="Times New Roman" pitchFamily="18" charset="0"/>
                <a:cs typeface="Times New Roman" pitchFamily="18" charset="0"/>
              </a:rPr>
              <a:t>тыс. рублей,</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2027 году -  23 166,6 </a:t>
            </a:r>
            <a:r>
              <a:rPr lang="ru-RU" sz="2800" dirty="0">
                <a:solidFill>
                  <a:srgbClr val="C00000"/>
                </a:solidFill>
                <a:latin typeface="Times New Roman" pitchFamily="18" charset="0"/>
                <a:cs typeface="Times New Roman" pitchFamily="18" charset="0"/>
              </a:rPr>
              <a:t>тыс.</a:t>
            </a:r>
            <a:r>
              <a:rPr lang="en-US" sz="2800" dirty="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рублей</a:t>
            </a:r>
          </a:p>
        </p:txBody>
      </p:sp>
      <p:pic>
        <p:nvPicPr>
          <p:cNvPr id="2" name="Рисунок 1"/>
          <p:cNvPicPr>
            <a:picLocks noChangeAspect="1"/>
          </p:cNvPicPr>
          <p:nvPr/>
        </p:nvPicPr>
        <p:blipFill>
          <a:blip r:embed="rId2"/>
          <a:stretch>
            <a:fillRect/>
          </a:stretch>
        </p:blipFill>
        <p:spPr>
          <a:xfrm>
            <a:off x="1581653" y="2435409"/>
            <a:ext cx="5980694" cy="42339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Божковского сельского поселения на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2025 </a:t>
            </a:r>
            <a:r>
              <a:rPr lang="ru-RU" sz="2400" b="1" dirty="0">
                <a:solidFill>
                  <a:schemeClr val="accent6">
                    <a:lumMod val="50000"/>
                  </a:schemeClr>
                </a:solidFill>
                <a:latin typeface="Times New Roman" pitchFamily="18" charset="0"/>
                <a:ea typeface="Calibri" pitchFamily="34" charset="0"/>
                <a:cs typeface="Times New Roman" pitchFamily="18" charset="0"/>
              </a:rPr>
              <a:t>год и плановый период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2026 </a:t>
            </a:r>
            <a:r>
              <a:rPr lang="ru-RU" sz="2400" b="1" dirty="0">
                <a:solidFill>
                  <a:schemeClr val="accent6">
                    <a:lumMod val="50000"/>
                  </a:schemeClr>
                </a:solidFill>
                <a:latin typeface="Times New Roman" pitchFamily="18" charset="0"/>
                <a:ea typeface="Calibri" pitchFamily="34" charset="0"/>
                <a:cs typeface="Times New Roman" pitchFamily="18" charset="0"/>
              </a:rPr>
              <a:t>и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2027 </a:t>
            </a:r>
            <a:r>
              <a:rPr lang="ru-RU" sz="2400" b="1" dirty="0">
                <a:solidFill>
                  <a:schemeClr val="accent6">
                    <a:lumMod val="50000"/>
                  </a:schemeClr>
                </a:solidFill>
                <a:latin typeface="Times New Roman" pitchFamily="18" charset="0"/>
                <a:ea typeface="Calibri" pitchFamily="34" charset="0"/>
                <a:cs typeface="Times New Roman" pitchFamily="18" charset="0"/>
              </a:rPr>
              <a:t>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smtClean="0">
                <a:solidFill>
                  <a:srgbClr val="5F497A"/>
                </a:solidFill>
                <a:latin typeface="Times New Roman" pitchFamily="18" charset="0"/>
                <a:ea typeface="Calibri" pitchFamily="34" charset="0"/>
                <a:cs typeface="Times New Roman" pitchFamily="18" charset="0"/>
              </a:rPr>
              <a:t>Божковского </a:t>
            </a:r>
            <a:r>
              <a:rPr lang="ru-RU" b="1" dirty="0">
                <a:solidFill>
                  <a:srgbClr val="5F497A"/>
                </a:solidFill>
                <a:latin typeface="Times New Roman" pitchFamily="18" charset="0"/>
                <a:ea typeface="Calibri" pitchFamily="34" charset="0"/>
                <a:cs typeface="Times New Roman" pitchFamily="18" charset="0"/>
              </a:rPr>
              <a:t>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76375" y="5084763"/>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smtClean="0">
                <a:solidFill>
                  <a:srgbClr val="5F497A"/>
                </a:solidFill>
                <a:latin typeface="Times New Roman" pitchFamily="18" charset="0"/>
                <a:ea typeface="Calibri" pitchFamily="34" charset="0"/>
                <a:cs typeface="Times New Roman" pitchFamily="18" charset="0"/>
              </a:rPr>
              <a:t>Божковского сельского </a:t>
            </a:r>
            <a:r>
              <a:rPr lang="ru-RU" b="1" dirty="0">
                <a:solidFill>
                  <a:srgbClr val="5F497A"/>
                </a:solidFill>
                <a:latin typeface="Times New Roman" pitchFamily="18" charset="0"/>
                <a:ea typeface="Calibri" pitchFamily="34" charset="0"/>
                <a:cs typeface="Times New Roman" pitchFamily="18" charset="0"/>
              </a:rPr>
              <a:t>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02282731"/>
              </p:ext>
            </p:extLst>
          </p:nvPr>
        </p:nvGraphicFramePr>
        <p:xfrm>
          <a:off x="683568" y="332656"/>
          <a:ext cx="7993063" cy="6189924"/>
        </p:xfrm>
        <a:graphic>
          <a:graphicData uri="http://schemas.openxmlformats.org/drawingml/2006/table">
            <a:tbl>
              <a:tblPr/>
              <a:tblGrid>
                <a:gridCol w="4227513"/>
                <a:gridCol w="1219200"/>
                <a:gridCol w="1325562"/>
                <a:gridCol w="1220788"/>
              </a:tblGrid>
              <a:tr h="7925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Наименование муниципальной </a:t>
                      </a: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программы Божковского сельского поселения</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2025 год</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2026 </a:t>
                      </a: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2027 </a:t>
                      </a: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5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bg1"/>
                          </a:solidFill>
                          <a:effectLst/>
                          <a:latin typeface="Times New Roman" pitchFamily="18" charset="0"/>
                          <a:cs typeface="Times New Roman" pitchFamily="18" charset="0"/>
                        </a:rPr>
                        <a:t>1</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3</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4</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58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Расходы </a:t>
                      </a: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всего</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25 169,0</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23 977,8</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23 166,6</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5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1. Муниципальная программа </a:t>
                      </a: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Божковского сельского поселения «Управление муниципальными финансами»</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9 288,4</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9 502,8</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9 778,3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5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2.</a:t>
                      </a:r>
                      <a:r>
                        <a:rPr lang="ru-RU" sz="1400" b="1" dirty="0" smtClean="0">
                          <a:solidFill>
                            <a:schemeClr val="bg1"/>
                          </a:solidFill>
                          <a:effectLst/>
                          <a:latin typeface="Times New Roman" panose="02020603050405020304" pitchFamily="18" charset="0"/>
                          <a:ea typeface="Times New Roman" panose="02020603050405020304" pitchFamily="18" charset="0"/>
                        </a:rPr>
                        <a:t> Муниципальная программа Божковского сельского поселения «Муниципальная политика»</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565,3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584,6</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598,5</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3. </a:t>
                      </a:r>
                      <a:r>
                        <a:rPr lang="ru-RU" sz="1400" b="1" dirty="0" smtClean="0">
                          <a:solidFill>
                            <a:schemeClr val="bg1"/>
                          </a:solidFill>
                          <a:effectLst/>
                          <a:latin typeface="Times New Roman" panose="02020603050405020304" pitchFamily="18" charset="0"/>
                          <a:ea typeface="Times New Roman" panose="02020603050405020304" pitchFamily="18" charset="0"/>
                        </a:rPr>
                        <a:t>Муниципальная программа Божковского сельского поселения «Обеспечение пожарной безопасности и безопасности людей на водных объектах, профилактика экстремизма и терроризма на территории Божковского сельского поселения»</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236,3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236,3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236,3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4. Муниципальная программа Божковского сельского поселения «Развитие транспортной системы»</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476,5</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0,0</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0,0</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547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5. </a:t>
                      </a:r>
                      <a:r>
                        <a:rPr lang="ru-RU" sz="1400" b="1" dirty="0" smtClean="0">
                          <a:solidFill>
                            <a:schemeClr val="bg1"/>
                          </a:solidFill>
                          <a:effectLst/>
                          <a:latin typeface="Times New Roman" panose="02020603050405020304" pitchFamily="18" charset="0"/>
                          <a:ea typeface="Times New Roman" panose="02020603050405020304" pitchFamily="18" charset="0"/>
                        </a:rPr>
                        <a:t>Муниципальная программа Божковского сельского поселения «Благоустройство территории и жилищно-коммунальное хозяйство»</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6 212,5</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4 987,9</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3 602,2</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08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cs typeface="Times New Roman" pitchFamily="18" charset="0"/>
                        </a:rPr>
                        <a:t>6. Муниципальная программа Божковского сельского поселения «Развитие культуры, физической культуры и спорта»</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8 390,0</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8 669,2</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cs typeface="Times New Roman" pitchFamily="18" charset="0"/>
                        </a:rPr>
                        <a:t>8 951,3</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31</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8188"/>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a:t>
            </a:r>
            <a:r>
              <a:rPr lang="ru-RU" altLang="ru-RU" sz="2102" dirty="0" smtClean="0">
                <a:solidFill>
                  <a:srgbClr val="FFFF00"/>
                </a:solidFill>
                <a:latin typeface="Times New Roman" panose="02020603050405020304" pitchFamily="18" charset="0"/>
                <a:cs typeface="Times New Roman" panose="02020603050405020304" pitchFamily="18" charset="0"/>
              </a:rPr>
              <a:t>Божковского </a:t>
            </a:r>
            <a:r>
              <a:rPr lang="ru-RU" altLang="ru-RU" sz="2102" dirty="0" smtClean="0">
                <a:solidFill>
                  <a:srgbClr val="FFFF00"/>
                </a:solidFill>
                <a:latin typeface="Times New Roman" panose="02020603050405020304" pitchFamily="18" charset="0"/>
                <a:cs typeface="Times New Roman" panose="02020603050405020304" pitchFamily="18" charset="0"/>
              </a:rPr>
              <a:t>сельского поселения на культуру на </a:t>
            </a:r>
            <a:r>
              <a:rPr lang="ru-RU" altLang="ru-RU" sz="2102" dirty="0" smtClean="0">
                <a:solidFill>
                  <a:srgbClr val="FFFF00"/>
                </a:solidFill>
                <a:latin typeface="Times New Roman" panose="02020603050405020304" pitchFamily="18" charset="0"/>
                <a:cs typeface="Times New Roman" panose="02020603050405020304" pitchFamily="18" charset="0"/>
              </a:rPr>
              <a:t>2025 год </a:t>
            </a:r>
            <a:r>
              <a:rPr lang="ru-RU" altLang="ru-RU" sz="2102" dirty="0" smtClean="0">
                <a:solidFill>
                  <a:srgbClr val="FFFF00"/>
                </a:solidFill>
                <a:latin typeface="Times New Roman" panose="02020603050405020304" pitchFamily="18" charset="0"/>
                <a:cs typeface="Times New Roman" panose="02020603050405020304" pitchFamily="18" charset="0"/>
              </a:rPr>
              <a:t>и на плановый период </a:t>
            </a:r>
            <a:r>
              <a:rPr lang="ru-RU" altLang="ru-RU" sz="2102" dirty="0" smtClean="0">
                <a:solidFill>
                  <a:srgbClr val="FFFF00"/>
                </a:solidFill>
                <a:latin typeface="Times New Roman" panose="02020603050405020304" pitchFamily="18" charset="0"/>
                <a:cs typeface="Times New Roman" panose="02020603050405020304" pitchFamily="18" charset="0"/>
              </a:rPr>
              <a:t>2026-2027гг</a:t>
            </a:r>
            <a:endParaRPr lang="ru-RU" altLang="ru-RU" sz="2102" dirty="0" smtClean="0">
              <a:solidFill>
                <a:srgbClr val="FFFF00"/>
              </a:solidFill>
              <a:latin typeface="Times New Roman" panose="02020603050405020304" pitchFamily="18" charset="0"/>
              <a:cs typeface="Times New Roman" panose="02020603050405020304" pitchFamily="18" charset="0"/>
            </a:endParaRPr>
          </a:p>
        </p:txBody>
      </p:sp>
      <p:sp>
        <p:nvSpPr>
          <p:cNvPr id="5" name="TextBox 3"/>
          <p:cNvSpPr txBox="1">
            <a:spLocks noChangeArrowheads="1"/>
          </p:cNvSpPr>
          <p:nvPr/>
        </p:nvSpPr>
        <p:spPr bwMode="auto">
          <a:xfrm>
            <a:off x="107950" y="1557338"/>
            <a:ext cx="8928100" cy="1191574"/>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2025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8 370,0 </a:t>
            </a:r>
            <a:r>
              <a:rPr lang="ru-RU" altLang="ru-RU" dirty="0">
                <a:solidFill>
                  <a:prstClr val="black"/>
                </a:solidFill>
                <a:latin typeface="Times New Roman" pitchFamily="18" charset="0"/>
                <a:cs typeface="Times New Roman" pitchFamily="18" charset="0"/>
              </a:rPr>
              <a:t>тыс</a:t>
            </a:r>
            <a:r>
              <a:rPr lang="ru-RU" altLang="ru-RU" dirty="0" smtClean="0">
                <a:solidFill>
                  <a:prstClr val="black"/>
                </a:solidFill>
                <a:latin typeface="Times New Roman" pitchFamily="18" charset="0"/>
                <a:cs typeface="Times New Roman" pitchFamily="18" charset="0"/>
              </a:rPr>
              <a:t>.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01.06.2012 №761)</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53975" y="2996952"/>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2026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8 649,2тыс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
        <p:nvSpPr>
          <p:cNvPr id="3" name="Прямоугольник 2"/>
          <p:cNvSpPr/>
          <p:nvPr/>
        </p:nvSpPr>
        <p:spPr>
          <a:xfrm>
            <a:off x="60449" y="4437113"/>
            <a:ext cx="8921626" cy="14401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2027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8 931,3 </a:t>
            </a:r>
            <a:r>
              <a:rPr lang="ru-RU" altLang="ru-RU" dirty="0">
                <a:solidFill>
                  <a:prstClr val="black"/>
                </a:solidFill>
                <a:latin typeface="Times New Roman" pitchFamily="18" charset="0"/>
                <a:cs typeface="Times New Roman" pitchFamily="18" charset="0"/>
              </a:rPr>
              <a:t>тыс.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Божковского 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2025 год и на плановый период 2026 и 2027 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899592"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rgbClr val="FFFFFF"/>
                </a:solidFill>
                <a:latin typeface="Times New Roman" pitchFamily="18" charset="0"/>
                <a:cs typeface="Times New Roman" pitchFamily="18" charset="0"/>
              </a:rPr>
              <a:t>Обеспечение  сбалансированности  бюджета </a:t>
            </a:r>
            <a:r>
              <a:rPr lang="ru-RU" dirty="0" smtClean="0">
                <a:ln w="18415" cmpd="sng">
                  <a:solidFill>
                    <a:srgbClr val="92D050"/>
                  </a:solidFill>
                  <a:prstDash val="solid"/>
                </a:ln>
                <a:solidFill>
                  <a:srgbClr val="FFFFFF"/>
                </a:solidFill>
                <a:latin typeface="Times New Roman" pitchFamily="18" charset="0"/>
                <a:cs typeface="Times New Roman" pitchFamily="18" charset="0"/>
              </a:rPr>
              <a:t>Божковского </a:t>
            </a:r>
            <a:r>
              <a:rPr lang="ru-RU" dirty="0">
                <a:ln w="18415" cmpd="sng">
                  <a:solidFill>
                    <a:srgbClr val="92D050"/>
                  </a:solidFill>
                  <a:prstDash val="solid"/>
                </a:ln>
                <a:solidFill>
                  <a:srgbClr val="FFFFFF"/>
                </a:solidFill>
                <a:latin typeface="Times New Roman" pitchFamily="18" charset="0"/>
                <a:cs typeface="Times New Roman" pitchFamily="18" charset="0"/>
              </a:rPr>
              <a:t>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a:t>
            </a:r>
            <a:r>
              <a:rPr lang="ru-RU" sz="2365" kern="0" dirty="0" smtClean="0">
                <a:solidFill>
                  <a:srgbClr val="FFFF00"/>
                </a:solidFill>
                <a:latin typeface="Times New Roman" pitchFamily="18" charset="0"/>
                <a:cs typeface="Times New Roman" pitchFamily="18" charset="0"/>
              </a:rPr>
              <a:t>Божковского сельского поселения </a:t>
            </a:r>
            <a:endParaRPr lang="ru-RU" sz="2365" kern="0" dirty="0">
              <a:solidFill>
                <a:srgbClr val="FFFF00"/>
              </a:solidFill>
              <a:latin typeface="Times New Roman" pitchFamily="18" charset="0"/>
              <a:cs typeface="Times New Roman" pitchFamily="18" charset="0"/>
            </a:endParaRP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a:t>
            </a:r>
            <a:r>
              <a:rPr lang="ru-RU" sz="2365" kern="0" dirty="0" smtClean="0">
                <a:solidFill>
                  <a:srgbClr val="FFFF00"/>
                </a:solidFill>
                <a:latin typeface="Times New Roman" pitchFamily="18" charset="0"/>
                <a:cs typeface="Times New Roman" pitchFamily="18" charset="0"/>
              </a:rPr>
              <a:t>2025 год </a:t>
            </a:r>
            <a:r>
              <a:rPr lang="ru-RU" sz="2365" kern="0" dirty="0">
                <a:solidFill>
                  <a:srgbClr val="FFFF00"/>
                </a:solidFill>
                <a:latin typeface="Times New Roman" pitchFamily="18" charset="0"/>
                <a:cs typeface="Times New Roman" pitchFamily="18" charset="0"/>
              </a:rPr>
              <a:t>и на плановый период </a:t>
            </a:r>
            <a:r>
              <a:rPr lang="ru-RU" sz="2365" kern="0" dirty="0" smtClean="0">
                <a:solidFill>
                  <a:srgbClr val="FFFF00"/>
                </a:solidFill>
                <a:latin typeface="Times New Roman" pitchFamily="18" charset="0"/>
                <a:cs typeface="Times New Roman" pitchFamily="18" charset="0"/>
              </a:rPr>
              <a:t>2026-2027гг </a:t>
            </a:r>
            <a:endParaRPr lang="ru-RU" sz="2365" kern="0" dirty="0">
              <a:solidFill>
                <a:srgbClr val="FFFF00"/>
              </a:solidFill>
              <a:latin typeface="Times New Roman" pitchFamily="18" charset="0"/>
              <a:cs typeface="Times New Roman" pitchFamily="18" charset="0"/>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3570411224"/>
              </p:ext>
            </p:extLst>
          </p:nvPr>
        </p:nvGraphicFramePr>
        <p:xfrm>
          <a:off x="534988" y="1035050"/>
          <a:ext cx="8072438" cy="2241551"/>
        </p:xfrm>
        <a:graphic>
          <a:graphicData uri="http://schemas.openxmlformats.org/drawingml/2006/table">
            <a:tbl>
              <a:tblPr/>
              <a:tblGrid>
                <a:gridCol w="3405560"/>
                <a:gridCol w="1639564"/>
                <a:gridCol w="151373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25 747,9</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25 685,0</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24 417,7</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22 754,8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23 667,1</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24 417,5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2 993,1</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2 017,9</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0,2</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extLst>
              <p:ext uri="{D42A27DB-BD31-4B8C-83A1-F6EECF244321}">
                <p14:modId xmlns:p14="http://schemas.microsoft.com/office/powerpoint/2010/main" val="249751140"/>
              </p:ext>
            </p:extLst>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25 747,9</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25 685,0</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24 417,7</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22 754,8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23 667,1</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24 417,5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2101</TotalTime>
  <Words>1640</Words>
  <Application>Microsoft Office PowerPoint</Application>
  <PresentationFormat>Экран (4:3)</PresentationFormat>
  <Paragraphs>441</Paragraphs>
  <Slides>32</Slides>
  <Notes>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41" baseType="lpstr">
      <vt:lpstr>Arial</vt:lpstr>
      <vt:lpstr>Arial Black</vt:lpstr>
      <vt:lpstr>Calibri</vt:lpstr>
      <vt:lpstr>Century</vt:lpstr>
      <vt:lpstr>Century Gothic</vt:lpstr>
      <vt:lpstr>Times New Roman</vt:lpstr>
      <vt:lpstr>Wingdings 3</vt:lpstr>
      <vt:lpstr>Сектор</vt:lpstr>
      <vt:lpstr>Worksheet</vt:lpstr>
      <vt:lpstr> Ёлкинское сельское поселение</vt:lpstr>
      <vt:lpstr>Презентация PowerPoint</vt:lpstr>
      <vt:lpstr>Презентация PowerPoint</vt:lpstr>
      <vt:lpstr>Презентация PowerPoint</vt:lpstr>
      <vt:lpstr>Презентация PowerPoint</vt:lpstr>
      <vt:lpstr>Презентация PowerPoint</vt:lpstr>
      <vt:lpstr>Бюджет  Божковского сельского поселения на 2025 год и на плановый период 2026 и 2027 годов направлен на решение следующих ключевых задач:</vt:lpstr>
      <vt:lpstr>Презентация PowerPoint</vt:lpstr>
      <vt:lpstr>Презентация PowerPoint</vt:lpstr>
      <vt:lpstr>Основные параметры  бюджета   БОЖКОВСКОГО сельского поселения  на 2025 год</vt:lpstr>
      <vt:lpstr>Основные параметры  бюджета   БОЖКОВСКОГО сельского поселения  на ПЛАНОВЫЙ ПЕРИОД 2026 год</vt:lpstr>
      <vt:lpstr>Основные параметры  бюджета   БОЖКОВСКОГО сельского поселения  на ПЛАНОВЫЙ ПЕРИОД 2027 год</vt:lpstr>
      <vt:lpstr>Объемы безвозмездных поступлений бюджета  божковского  сельского поселения  на 2025-2027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Company>Финансовый отдел</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1</cp:lastModifiedBy>
  <cp:revision>515</cp:revision>
  <dcterms:created xsi:type="dcterms:W3CDTF">2012-11-13T07:23:35Z</dcterms:created>
  <dcterms:modified xsi:type="dcterms:W3CDTF">2024-12-09T09:36:23Z</dcterms:modified>
</cp:coreProperties>
</file>