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3" r:id="rId5"/>
    <p:sldId id="268" r:id="rId6"/>
    <p:sldId id="272" r:id="rId7"/>
    <p:sldId id="273" r:id="rId8"/>
    <p:sldId id="288" r:id="rId9"/>
    <p:sldId id="277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9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  <a:ln w="19525" cap="flat" cmpd="sng" algn="ctr">
                <a:solidFill>
                  <a:schemeClr val="accent3">
                    <a:shade val="50000"/>
                    <a:alpha val="90000"/>
                  </a:schemeClr>
                </a:solidFill>
                <a:prstDash val="solid"/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525" cap="flat" cmpd="sng" algn="ctr">
                <a:solidFill>
                  <a:schemeClr val="accent2">
                    <a:shade val="50000"/>
                    <a:alpha val="9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0.1712302833923677"/>
                  <c:y val="4.452160544253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89,2%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587259278363245"/>
                  <c:y val="6.769386734807240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5</a:t>
                    </a:r>
                    <a:r>
                      <a:rPr lang="en-US" dirty="0" smtClean="0"/>
                      <a:t>4,0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8.9999999999999993E-3</c:v>
                </c:pt>
                <c:pt idx="1">
                  <c:v>0.89200000000000002</c:v>
                </c:pt>
                <c:pt idx="2">
                  <c:v>9.9000000000000005E-2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  <a:ln w="19525" cap="flat" cmpd="sng" algn="ctr">
                <a:solidFill>
                  <a:schemeClr val="accent3">
                    <a:shade val="50000"/>
                    <a:alpha val="90000"/>
                  </a:schemeClr>
                </a:solidFill>
                <a:prstDash val="solid"/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525" cap="flat" cmpd="sng" algn="ctr">
                <a:solidFill>
                  <a:schemeClr val="accent2">
                    <a:shade val="50000"/>
                    <a:alpha val="9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991937764490815E-2"/>
                  <c:y val="5.1337433095669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0.01</c:v>
                </c:pt>
                <c:pt idx="1">
                  <c:v>0.90700000000000003</c:v>
                </c:pt>
                <c:pt idx="2">
                  <c:v>8.3000000000000004E-2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  <a:ln w="19525" cap="flat" cmpd="sng" algn="ctr">
                <a:solidFill>
                  <a:schemeClr val="accent3">
                    <a:shade val="50000"/>
                    <a:alpha val="90000"/>
                  </a:schemeClr>
                </a:solidFill>
                <a:prstDash val="solid"/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525" cap="flat" cmpd="sng" algn="ctr">
                <a:solidFill>
                  <a:schemeClr val="accent2">
                    <a:shade val="50000"/>
                    <a:alpha val="90000"/>
                  </a:schemeClr>
                </a:solidFill>
                <a:prstDash val="solid"/>
              </a:ln>
              <a:effectLst/>
            </c:spPr>
          </c:dPt>
          <c:dLbls>
            <c:dLbl>
              <c:idx val="2"/>
              <c:layout>
                <c:manualLayout>
                  <c:x val="-0.1185964752234023"/>
                  <c:y val="1.208035708450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0.01</c:v>
                </c:pt>
                <c:pt idx="1">
                  <c:v>0.92900000000000005</c:v>
                </c:pt>
                <c:pt idx="2">
                  <c:v>6.0999999999999999E-2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altLang="ja-JP" smtClean="0"/>
              <a:t>Вставка рисунка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49080"/>
            <a:ext cx="9144000" cy="2520280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Проект</a:t>
            </a:r>
            <a:r>
              <a:rPr lang="x-none" sz="2600" b="1" dirty="0" smtClean="0"/>
              <a:t>  </a:t>
            </a:r>
            <a:r>
              <a:rPr lang="ru-RU" sz="2600" b="1" dirty="0"/>
              <a:t>Р</a:t>
            </a:r>
            <a:r>
              <a:rPr lang="x-none" sz="2600" b="1" dirty="0" smtClean="0"/>
              <a:t>ешени</a:t>
            </a:r>
            <a:r>
              <a:rPr lang="ru-RU" sz="2600" b="1" dirty="0"/>
              <a:t>я</a:t>
            </a:r>
            <a:r>
              <a:rPr lang="x-none" sz="2600" b="1" dirty="0" smtClean="0"/>
              <a:t> </a:t>
            </a:r>
            <a:r>
              <a:rPr lang="x-none" sz="2600" b="1" dirty="0"/>
              <a:t>Собрания депутатов </a:t>
            </a:r>
            <a:endParaRPr lang="ru-RU" sz="2600" dirty="0"/>
          </a:p>
          <a:p>
            <a:r>
              <a:rPr lang="ru-RU" sz="2600" b="1" dirty="0" smtClean="0"/>
              <a:t>Божковского </a:t>
            </a:r>
            <a:r>
              <a:rPr lang="x-none" sz="2600" b="1" dirty="0" smtClean="0"/>
              <a:t>сельского </a:t>
            </a:r>
            <a:r>
              <a:rPr lang="x-none" sz="2600" b="1" dirty="0"/>
              <a:t>поселения </a:t>
            </a:r>
            <a:r>
              <a:rPr lang="x-none" sz="2600" b="1" dirty="0" smtClean="0"/>
              <a:t>«</a:t>
            </a:r>
            <a:r>
              <a:rPr lang="x-none" sz="2600" b="1" dirty="0"/>
              <a:t>О бюджете </a:t>
            </a:r>
            <a:r>
              <a:rPr lang="ru-RU" sz="2600" b="1" dirty="0" smtClean="0"/>
              <a:t>Божковского</a:t>
            </a:r>
            <a:r>
              <a:rPr lang="x-none" sz="2600" b="1" dirty="0" smtClean="0"/>
              <a:t> </a:t>
            </a:r>
            <a:r>
              <a:rPr lang="x-none" sz="2600" b="1" dirty="0"/>
              <a:t>сельского </a:t>
            </a:r>
            <a:r>
              <a:rPr lang="x-none" sz="2600" b="1" dirty="0" smtClean="0"/>
              <a:t>поселения</a:t>
            </a:r>
            <a:r>
              <a:rPr lang="ru-RU" sz="2600" b="1" dirty="0" smtClean="0"/>
              <a:t> Красносулинского района</a:t>
            </a:r>
            <a:endParaRPr lang="ru-RU" sz="2600" dirty="0"/>
          </a:p>
          <a:p>
            <a:r>
              <a:rPr lang="x-none" sz="2600" b="1" dirty="0"/>
              <a:t> на </a:t>
            </a:r>
            <a:r>
              <a:rPr lang="ru-RU" sz="2600" b="1" dirty="0" smtClean="0"/>
              <a:t>2018 </a:t>
            </a:r>
            <a:r>
              <a:rPr lang="x-none" sz="2600" b="1" dirty="0" smtClean="0"/>
              <a:t>год </a:t>
            </a:r>
            <a:r>
              <a:rPr lang="x-none" sz="2600" b="1" dirty="0"/>
              <a:t>и </a:t>
            </a:r>
            <a:r>
              <a:rPr lang="ru-RU" sz="2600" b="1" dirty="0" smtClean="0"/>
              <a:t>на </a:t>
            </a:r>
            <a:r>
              <a:rPr lang="x-none" sz="2600" b="1" dirty="0" smtClean="0"/>
              <a:t>плановый </a:t>
            </a:r>
            <a:r>
              <a:rPr lang="x-none" sz="2600" b="1" dirty="0"/>
              <a:t>период </a:t>
            </a:r>
            <a:r>
              <a:rPr lang="x-none" sz="2600" b="1" dirty="0" smtClean="0"/>
              <a:t>201</a:t>
            </a:r>
            <a:r>
              <a:rPr lang="ru-RU" sz="2600" b="1" dirty="0"/>
              <a:t>9</a:t>
            </a:r>
            <a:r>
              <a:rPr lang="x-none" sz="2600" b="1" dirty="0" smtClean="0"/>
              <a:t>-20</a:t>
            </a:r>
            <a:r>
              <a:rPr lang="ru-RU" sz="2600" b="1" dirty="0" smtClean="0"/>
              <a:t>20</a:t>
            </a:r>
            <a:r>
              <a:rPr lang="x-none" sz="2600" b="1" dirty="0" smtClean="0"/>
              <a:t> </a:t>
            </a:r>
            <a:r>
              <a:rPr lang="x-none" sz="2600" b="1" dirty="0"/>
              <a:t>годов» </a:t>
            </a:r>
            <a:endParaRPr lang="ru-RU" sz="2600" dirty="0"/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0"/>
            <a:ext cx="746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2737"/>
            <a:ext cx="561662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1484784"/>
            <a:ext cx="7138987" cy="45719"/>
          </a:xfrm>
          <a:prstGeom prst="rect">
            <a:avLst/>
          </a:prstGeom>
          <a:noFill/>
        </p:spPr>
        <p:txBody>
          <a:bodyPr vert="horz" rtlCol="0" anchor="ctr">
            <a:normAutofit fontScale="25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1600" kern="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581128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116632"/>
            <a:ext cx="763284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lbuh.ru/wp-content/uploads/2012/06/161771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5162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6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226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1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r>
              <a:rPr lang="x-none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lnSpc>
                <a:spcPct val="120000"/>
              </a:lnSpc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05064"/>
            <a:ext cx="3743325" cy="2678311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7170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532" y="260648"/>
            <a:ext cx="27958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11560" y="2708921"/>
            <a:ext cx="78306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Божковского сельского поселения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проекта бюджета</a:t>
            </a:r>
          </a:p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отчёта о его исполнении</a:t>
            </a:r>
          </a:p>
        </p:txBody>
      </p:sp>
    </p:spTree>
    <p:extLst>
      <p:ext uri="{BB962C8B-B14F-4D97-AF65-F5344CB8AC3E}">
        <p14:creationId xmlns:p14="http://schemas.microsoft.com/office/powerpoint/2010/main" val="3690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510848"/>
            <a:ext cx="2305050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Поступления от уплаты </a:t>
            </a:r>
          </a:p>
          <a:p>
            <a:r>
              <a:rPr lang="ru-RU" altLang="ru-RU" sz="1400" dirty="0"/>
              <a:t>налогов, установленных </a:t>
            </a:r>
          </a:p>
          <a:p>
            <a:r>
              <a:rPr lang="ru-RU" altLang="ru-RU" sz="1400" dirty="0"/>
              <a:t>Налоговым Кодексом РФ:</a:t>
            </a:r>
          </a:p>
          <a:p>
            <a:r>
              <a:rPr lang="ru-RU" altLang="ru-RU" sz="1400" dirty="0"/>
              <a:t>-налог на доходы </a:t>
            </a:r>
          </a:p>
          <a:p>
            <a:r>
              <a:rPr lang="ru-RU" altLang="ru-RU" sz="1400" dirty="0"/>
              <a:t>физических лиц;</a:t>
            </a:r>
          </a:p>
          <a:p>
            <a:r>
              <a:rPr lang="ru-RU" altLang="ru-RU" sz="1400" dirty="0" smtClean="0"/>
              <a:t>-налоги на совокупный </a:t>
            </a:r>
          </a:p>
          <a:p>
            <a:r>
              <a:rPr lang="ru-RU" altLang="ru-RU" sz="1400" dirty="0" smtClean="0"/>
              <a:t> доход;</a:t>
            </a:r>
          </a:p>
          <a:p>
            <a:r>
              <a:rPr lang="ru-RU" altLang="ru-RU" sz="1400" dirty="0" smtClean="0"/>
              <a:t>-налоги на имущество;</a:t>
            </a:r>
            <a:endParaRPr lang="ru-RU" altLang="ru-RU" sz="1400" dirty="0"/>
          </a:p>
          <a:p>
            <a:pPr>
              <a:buFontTx/>
              <a:buChar char="-"/>
            </a:pPr>
            <a:r>
              <a:rPr lang="ru-RU" altLang="ru-RU" sz="1400" dirty="0"/>
              <a:t>госпошлина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505845"/>
            <a:ext cx="2663825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Платежи, установленные</a:t>
            </a:r>
          </a:p>
          <a:p>
            <a:r>
              <a:rPr lang="ru-RU" altLang="ru-RU" sz="1400" dirty="0"/>
              <a:t> законодательством </a:t>
            </a:r>
          </a:p>
          <a:p>
            <a:r>
              <a:rPr lang="ru-RU" altLang="ru-RU" sz="1400" dirty="0"/>
              <a:t>Российской Федерации:</a:t>
            </a:r>
          </a:p>
          <a:p>
            <a:r>
              <a:rPr lang="ru-RU" altLang="ru-RU" sz="1400" dirty="0" smtClean="0"/>
              <a:t>-</a:t>
            </a:r>
            <a:r>
              <a:rPr lang="ru-RU" altLang="ru-RU" sz="1400" dirty="0"/>
              <a:t>доходы от использования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реализации</a:t>
            </a:r>
          </a:p>
          <a:p>
            <a:r>
              <a:rPr lang="ru-RU" altLang="ru-RU" sz="1400" dirty="0"/>
              <a:t>муниципального имущества</a:t>
            </a:r>
            <a:r>
              <a:rPr lang="ru-RU" altLang="ru-RU" sz="1400" dirty="0" smtClean="0"/>
              <a:t>;</a:t>
            </a:r>
            <a:endParaRPr lang="ru-RU" altLang="ru-RU" sz="1400" dirty="0"/>
          </a:p>
          <a:p>
            <a:r>
              <a:rPr lang="ru-RU" altLang="ru-RU" sz="1400" dirty="0"/>
              <a:t>-штрафы за нарушение </a:t>
            </a:r>
          </a:p>
          <a:p>
            <a:r>
              <a:rPr lang="ru-RU" altLang="ru-RU" sz="1400" dirty="0"/>
              <a:t>законодательства;</a:t>
            </a:r>
          </a:p>
          <a:p>
            <a:r>
              <a:rPr lang="ru-RU" altLang="ru-RU" sz="1400" dirty="0"/>
              <a:t>-прочие неналоговые доходы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47608" y="3510848"/>
            <a:ext cx="2305050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/>
              <a:t>Поступления от других</a:t>
            </a:r>
          </a:p>
          <a:p>
            <a:pPr algn="ctr"/>
            <a:r>
              <a:rPr lang="ru-RU" altLang="ru-RU" sz="1400" dirty="0"/>
              <a:t> бюджетов (межбюджетные </a:t>
            </a:r>
          </a:p>
          <a:p>
            <a:pPr algn="ctr"/>
            <a:r>
              <a:rPr lang="ru-RU" altLang="ru-RU" sz="1400" dirty="0"/>
              <a:t>трансферты),организаций, </a:t>
            </a:r>
          </a:p>
          <a:p>
            <a:pPr algn="ctr"/>
            <a:r>
              <a:rPr lang="ru-RU" altLang="ru-RU" sz="1400" dirty="0"/>
              <a:t>граждан (кроме налоговых</a:t>
            </a:r>
          </a:p>
          <a:p>
            <a:pPr algn="ctr"/>
            <a:r>
              <a:rPr lang="ru-RU" altLang="ru-RU" sz="1400" dirty="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720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2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Неналоговые доходы</a:t>
              </a: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55776" y="0"/>
            <a:ext cx="6923088" cy="1367943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 smtClean="0">
                <a:latin typeface="Arial" charset="0"/>
              </a:rPr>
              <a:t>Основные доходные источники бюджета Божковского сельского поселения Красносулинского района</a:t>
            </a:r>
            <a:br>
              <a:rPr lang="ru-RU" altLang="ru-RU" sz="2000" b="1" kern="0" dirty="0" smtClean="0">
                <a:latin typeface="Arial" charset="0"/>
              </a:rPr>
            </a:br>
            <a:r>
              <a:rPr lang="ru-RU" altLang="ru-RU" sz="2000" b="1" kern="0" dirty="0" smtClean="0">
                <a:latin typeface="Arial" charset="0"/>
              </a:rPr>
              <a:t>  в 2018-2020 годах</a:t>
            </a:r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241381" y="1052736"/>
            <a:ext cx="15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400" dirty="0"/>
              <a:t>тыс.руб</a:t>
            </a:r>
            <a:r>
              <a:rPr lang="ru-RU" altLang="ru-RU" sz="1000" dirty="0"/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009452"/>
              </p:ext>
            </p:extLst>
          </p:nvPr>
        </p:nvGraphicFramePr>
        <p:xfrm>
          <a:off x="467543" y="1360513"/>
          <a:ext cx="8208913" cy="5289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7"/>
                <a:gridCol w="3646514"/>
                <a:gridCol w="1394046"/>
                <a:gridCol w="1368152"/>
                <a:gridCol w="1296144"/>
              </a:tblGrid>
              <a:tr h="5098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№    п/п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2018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2019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2020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79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Сумма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Сумма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Сумма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28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ДОХОДЫ, ВСЕГО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11 755,0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11 220,1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11 240,9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28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НАЛОГОВЫЕ И НЕНАЛОГОВЫЕ ДОХОДЫ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в </a:t>
                      </a:r>
                      <a:r>
                        <a:rPr lang="ru-RU" sz="1400" u="none" strike="noStrike" dirty="0">
                          <a:effectLst/>
                        </a:rPr>
                        <a:t>том числе: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10 592,2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10 287,8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10 551,1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92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10 489,2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10 180,7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10 439,7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6838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 на доходы физических лиц</a:t>
                      </a:r>
                      <a:endParaRPr kumimoji="1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7 366,8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7 800,9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8 037,0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21343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Единый сельскохозяйственный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384,0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399,3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415,3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72251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 на имущество</a:t>
                      </a:r>
                      <a:endParaRPr kumimoji="1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401,3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48649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2337,1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1851,3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1851,3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28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686127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9707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Штрафы, санкции, возмещение ущерба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8214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III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БЕЗВОЗМЕЗДНЫЕ ПОСТУПЛЕНИЯ </a:t>
                      </a:r>
                      <a:r>
                        <a:rPr lang="ru-RU" sz="1400" u="none" strike="noStrike" dirty="0" smtClean="0">
                          <a:effectLst/>
                        </a:rPr>
                        <a:t>ОТ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ДРУГИХ </a:t>
                      </a:r>
                      <a:r>
                        <a:rPr lang="ru-RU" sz="1400" u="none" strike="noStrike" dirty="0" smtClean="0">
                          <a:effectLst/>
                        </a:rPr>
                        <a:t>БЮДЖЕТОВ БЮДЖЕТНОЙ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СИСТЕМЫ РФ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1162,8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932,3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689,8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</a:tbl>
          </a:graphicData>
        </a:graphic>
      </p:graphicFrame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66429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632453" y="277813"/>
            <a:ext cx="6464859" cy="182299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kern="0" dirty="0" smtClean="0"/>
              <a:t>Структура доходов бюджета </a:t>
            </a:r>
          </a:p>
          <a:p>
            <a:r>
              <a:rPr lang="ru-RU" altLang="ru-RU" sz="2800" b="1" kern="0" dirty="0" smtClean="0"/>
              <a:t>Божковского</a:t>
            </a:r>
            <a:r>
              <a:rPr lang="ru-RU" altLang="ru-RU" sz="2800" b="1" kern="0" dirty="0"/>
              <a:t> </a:t>
            </a:r>
            <a:r>
              <a:rPr lang="ru-RU" altLang="ru-RU" sz="2800" b="1" kern="0" dirty="0" smtClean="0"/>
              <a:t>сельского поселения Красносулинского района</a:t>
            </a:r>
            <a:br>
              <a:rPr lang="ru-RU" altLang="ru-RU" sz="2800" b="1" kern="0" dirty="0" smtClean="0"/>
            </a:br>
            <a:r>
              <a:rPr lang="ru-RU" altLang="ru-RU" sz="2800" b="1" kern="0" dirty="0" smtClean="0"/>
              <a:t>на 2018-2020 годы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9239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Диаграмма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41" y="5822668"/>
            <a:ext cx="6167437" cy="91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5" y="4077072"/>
            <a:ext cx="64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588224" y="39279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01519" y="2408144"/>
            <a:ext cx="16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2018 год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769871" y="2397556"/>
            <a:ext cx="16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2019 год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732240" y="2376799"/>
            <a:ext cx="16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2020 год</a:t>
            </a:r>
            <a:endParaRPr lang="ru-RU" sz="2800" dirty="0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194042098"/>
              </p:ext>
            </p:extLst>
          </p:nvPr>
        </p:nvGraphicFramePr>
        <p:xfrm>
          <a:off x="10946" y="3060661"/>
          <a:ext cx="291581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927296733"/>
              </p:ext>
            </p:extLst>
          </p:nvPr>
        </p:nvGraphicFramePr>
        <p:xfrm>
          <a:off x="2971210" y="3077643"/>
          <a:ext cx="31683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504974905"/>
              </p:ext>
            </p:extLst>
          </p:nvPr>
        </p:nvGraphicFramePr>
        <p:xfrm>
          <a:off x="6181496" y="3085615"/>
          <a:ext cx="291581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255" y="115606"/>
            <a:ext cx="2621507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188640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kern="0" dirty="0">
                <a:solidFill>
                  <a:prstClr val="black"/>
                </a:solidFill>
              </a:rPr>
              <a:t>Структура расходов бюджета</a:t>
            </a:r>
            <a:br>
              <a:rPr lang="ru-RU" altLang="ru-RU" sz="3200" b="1" kern="0" dirty="0">
                <a:solidFill>
                  <a:prstClr val="black"/>
                </a:solidFill>
              </a:rPr>
            </a:br>
            <a:r>
              <a:rPr lang="ru-RU" altLang="ru-RU" sz="3200" b="1" kern="0" dirty="0">
                <a:solidFill>
                  <a:prstClr val="black"/>
                </a:solidFill>
              </a:rPr>
              <a:t>Божковского сельского поселения</a:t>
            </a:r>
            <a:br>
              <a:rPr lang="ru-RU" altLang="ru-RU" sz="3200" b="1" kern="0" dirty="0">
                <a:solidFill>
                  <a:prstClr val="black"/>
                </a:solidFill>
              </a:rPr>
            </a:br>
            <a:endParaRPr lang="ru-RU" sz="3200" b="1" dirty="0"/>
          </a:p>
        </p:txBody>
      </p:sp>
      <p:graphicFrame>
        <p:nvGraphicFramePr>
          <p:cNvPr id="5" name="Group 29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226499"/>
              </p:ext>
            </p:extLst>
          </p:nvPr>
        </p:nvGraphicFramePr>
        <p:xfrm>
          <a:off x="539750" y="1308295"/>
          <a:ext cx="7992690" cy="4793670"/>
        </p:xfrm>
        <a:graphic>
          <a:graphicData uri="http://schemas.openxmlformats.org/drawingml/2006/table">
            <a:tbl>
              <a:tblPr/>
              <a:tblGrid>
                <a:gridCol w="791890"/>
                <a:gridCol w="4099097"/>
                <a:gridCol w="1032519"/>
                <a:gridCol w="1034592"/>
                <a:gridCol w="1034592"/>
              </a:tblGrid>
              <a:tr h="31174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Раздел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 год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 год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год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11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117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11 755,0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11 220,1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11 240,9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07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Общегосударственные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вопросы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5 071,4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5 094,0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5 217,1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117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оборона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173,3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173,3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604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55,2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55,2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384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Жилищно-коммунальное хозяйство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2 442,1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1 791,7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1791,5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117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35,0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117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Культура, кинематография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3 770,0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3 895,1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3 933,9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117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политика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146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Физическая культура и спорт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117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2897"/>
          <p:cNvSpPr txBox="1">
            <a:spLocks noChangeArrowheads="1"/>
          </p:cNvSpPr>
          <p:nvPr/>
        </p:nvSpPr>
        <p:spPr bwMode="auto">
          <a:xfrm>
            <a:off x="7236146" y="991428"/>
            <a:ext cx="15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400" dirty="0"/>
              <a:t>тыс.руб</a:t>
            </a:r>
            <a:r>
              <a:rPr lang="ru-RU" altLang="ru-RU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83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308788"/>
              </p:ext>
            </p:extLst>
          </p:nvPr>
        </p:nvGraphicFramePr>
        <p:xfrm>
          <a:off x="755575" y="1844821"/>
          <a:ext cx="7992888" cy="4464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6880"/>
                <a:gridCol w="1219864"/>
                <a:gridCol w="1326280"/>
                <a:gridCol w="1219864"/>
              </a:tblGrid>
              <a:tr h="486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муниципальной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программы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2018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2019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2020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7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7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11541,5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11006,6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11200,7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83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1. Управление Муниципальными финансами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4931,2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4956,8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5076,9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05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Муниципальная политика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243,0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218,0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243,0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030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  Защита населения и территории от чрезвычайных ситуаций, обеспечение пожарной безопасно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сти и безопасности людей на водных объектах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55,2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45,0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55,2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758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4.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Благоустройство территории и жилищно-коммунальное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2442,1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1791,7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1791,7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866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5. </a:t>
                      </a:r>
                      <a:r>
                        <a:rPr kumimoji="1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Развитие культуры</a:t>
                      </a:r>
                      <a:r>
                        <a:rPr kumimoji="1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, </a:t>
                      </a:r>
                      <a:r>
                        <a:rPr kumimoji="1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изической культуры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и спорта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3870,0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3995,1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4033,9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https://encrypted-tbn1.gstatic.com/images?q=tbn:ANd9GcTMwZS-jK26L7qiplLAnYGdCYkckiY61ik00NXhEB_u50Dt2MJ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0579"/>
            <a:ext cx="3028950" cy="15049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19872" y="1245"/>
            <a:ext cx="5544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 бюджета</a:t>
            </a:r>
            <a:br>
              <a:rPr lang="ru-RU" altLang="ru-RU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 по муниципальным программам на 2018-2020 годы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9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525</Words>
  <Application>Microsoft Office PowerPoint</Application>
  <PresentationFormat>Экран (4:3)</PresentationFormat>
  <Paragraphs>207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Wingdings</vt:lpstr>
      <vt:lpstr>YamatoPainting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1</cp:lastModifiedBy>
  <cp:revision>140</cp:revision>
  <cp:lastPrinted>2017-02-27T14:27:09Z</cp:lastPrinted>
  <dcterms:created xsi:type="dcterms:W3CDTF">2014-05-12T16:47:43Z</dcterms:created>
  <dcterms:modified xsi:type="dcterms:W3CDTF">2017-11-17T11:27:38Z</dcterms:modified>
</cp:coreProperties>
</file>