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60" r:id="rId4"/>
    <p:sldId id="269" r:id="rId5"/>
    <p:sldId id="271" r:id="rId6"/>
    <p:sldId id="261" r:id="rId7"/>
    <p:sldId id="262" r:id="rId8"/>
    <p:sldId id="263" r:id="rId9"/>
    <p:sldId id="267" r:id="rId10"/>
    <p:sldId id="276" r:id="rId11"/>
    <p:sldId id="277" r:id="rId12"/>
    <p:sldId id="264" r:id="rId13"/>
    <p:sldId id="266" r:id="rId14"/>
    <p:sldId id="270" r:id="rId15"/>
    <p:sldId id="272" r:id="rId16"/>
    <p:sldId id="278" r:id="rId17"/>
    <p:sldId id="268" r:id="rId18"/>
    <p:sldId id="279" r:id="rId19"/>
    <p:sldId id="274" r:id="rId20"/>
    <p:sldId id="275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1">
                  <c:v>17978.3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 formatCode="#,##0.0">
                  <c:v>17003.3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 formatCode="#,##0.0">
                  <c:v>17947.7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6071904"/>
        <c:axId val="176072296"/>
      </c:barChart>
      <c:catAx>
        <c:axId val="17607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6072296"/>
        <c:crosses val="autoZero"/>
        <c:auto val="1"/>
        <c:lblAlgn val="ctr"/>
        <c:lblOffset val="100"/>
        <c:noMultiLvlLbl val="0"/>
      </c:catAx>
      <c:valAx>
        <c:axId val="17607229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76071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6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1">
                  <c:v>10395.5</c:v>
                </c:pt>
                <c:pt idx="2">
                  <c:v>11247.9</c:v>
                </c:pt>
                <c:pt idx="3">
                  <c:v>12215.2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1">
                  <c:v>168</c:v>
                </c:pt>
                <c:pt idx="2">
                  <c:v>168</c:v>
                </c:pt>
                <c:pt idx="3">
                  <c:v>168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1">
                  <c:v>1197.0999999999999</c:v>
                </c:pt>
                <c:pt idx="2">
                  <c:v>1273.4000000000001</c:v>
                </c:pt>
                <c:pt idx="3">
                  <c:v>1365.7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Лист1!$E$2:$E$5</c:f>
              <c:numCache>
                <c:formatCode>#,##0.0</c:formatCode>
                <c:ptCount val="4"/>
                <c:pt idx="1">
                  <c:v>2681</c:v>
                </c:pt>
                <c:pt idx="2">
                  <c:v>2681</c:v>
                </c:pt>
                <c:pt idx="3">
                  <c:v>2681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Лист1!$F$2:$F$5</c:f>
              <c:numCache>
                <c:formatCode>#,##0.0</c:formatCode>
                <c:ptCount val="4"/>
                <c:pt idx="1">
                  <c:v>99.4</c:v>
                </c:pt>
                <c:pt idx="2">
                  <c:v>103.3</c:v>
                </c:pt>
                <c:pt idx="3">
                  <c:v>107.5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Лист1!$G$2:$G$5</c:f>
              <c:numCache>
                <c:formatCode>#,##0.0</c:formatCode>
                <c:ptCount val="4"/>
                <c:pt idx="1">
                  <c:v>2.2999999999999998</c:v>
                </c:pt>
                <c:pt idx="2">
                  <c:v>2.4</c:v>
                </c:pt>
                <c:pt idx="3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6073080"/>
        <c:axId val="176073472"/>
        <c:axId val="0"/>
      </c:bar3DChart>
      <c:catAx>
        <c:axId val="176073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6073472"/>
        <c:crosses val="autoZero"/>
        <c:auto val="1"/>
        <c:lblAlgn val="ctr"/>
        <c:lblOffset val="100"/>
        <c:noMultiLvlLbl val="0"/>
      </c:catAx>
      <c:valAx>
        <c:axId val="17607347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7607308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104"/>
        </c:manualLayout>
      </c:layout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70499213033942E-2"/>
          <c:y val="4.6194218084325472E-2"/>
          <c:w val="0.67487841359716561"/>
          <c:h val="0.8542782393158154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14543.3</c:v>
                </c:pt>
                <c:pt idx="1">
                  <c:v>15476</c:v>
                </c:pt>
                <c:pt idx="2">
                  <c:v>16539.900000000001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6F-4021-82DB-1D4EAE9BF14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D6F-4021-82DB-1D4EAE9BF14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3435</c:v>
                </c:pt>
                <c:pt idx="1">
                  <c:v>1527.3</c:v>
                </c:pt>
                <c:pt idx="2">
                  <c:v>1407.8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D6F-4021-82DB-1D4EAE9BF1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4"/>
        <c:gapDepth val="82"/>
        <c:shape val="box"/>
        <c:axId val="209830936"/>
        <c:axId val="209831328"/>
        <c:axId val="0"/>
      </c:bar3DChart>
      <c:catAx>
        <c:axId val="209830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399" b="1">
                <a:solidFill>
                  <a:srgbClr val="002060"/>
                </a:solidFill>
              </a:defRPr>
            </a:pPr>
            <a:endParaRPr lang="ru-RU"/>
          </a:p>
        </c:txPr>
        <c:crossAx val="209831328"/>
        <c:crosses val="autoZero"/>
        <c:auto val="1"/>
        <c:lblAlgn val="ctr"/>
        <c:lblOffset val="100"/>
        <c:noMultiLvlLbl val="0"/>
      </c:catAx>
      <c:valAx>
        <c:axId val="20983132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209830936"/>
        <c:crosses val="autoZero"/>
        <c:crossBetween val="between"/>
        <c:majorUnit val="20"/>
      </c:valAx>
      <c:spPr>
        <a:noFill/>
        <a:ln w="2539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999" b="1">
                <a:solidFill>
                  <a:srgbClr val="002060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999" b="1">
                <a:solidFill>
                  <a:srgbClr val="00206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1190476190476193"/>
          <c:y val="0.26936619718309857"/>
          <c:w val="0.2857142857142857"/>
          <c:h val="0.59507042253521125"/>
        </c:manualLayout>
      </c:layout>
      <c:overlay val="0"/>
      <c:txPr>
        <a:bodyPr/>
        <a:lstStyle/>
        <a:p>
          <a:pPr>
            <a:defRPr sz="1999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969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chemeClr val="accent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 (отчет)</c:v>
                </c:pt>
                <c:pt idx="1">
                  <c:v>2020 год (отчет)</c:v>
                </c:pt>
                <c:pt idx="2">
                  <c:v>2021 год (отчет)</c:v>
                </c:pt>
                <c:pt idx="3">
                  <c:v>2022 год (прогноз)</c:v>
                </c:pt>
                <c:pt idx="4">
                  <c:v>2023 год (прогноз)</c:v>
                </c:pt>
                <c:pt idx="5">
                  <c:v>2024 год (прогноз)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12281.4</c:v>
                </c:pt>
                <c:pt idx="1">
                  <c:v>13100.8</c:v>
                </c:pt>
                <c:pt idx="2">
                  <c:v>15516.4</c:v>
                </c:pt>
                <c:pt idx="3">
                  <c:v>14543.3</c:v>
                </c:pt>
                <c:pt idx="4">
                  <c:v>15476</c:v>
                </c:pt>
                <c:pt idx="5">
                  <c:v>16539.900000000001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9832112"/>
        <c:axId val="209832504"/>
      </c:barChart>
      <c:catAx>
        <c:axId val="20983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832504"/>
        <c:crosses val="autoZero"/>
        <c:auto val="1"/>
        <c:lblAlgn val="ctr"/>
        <c:lblOffset val="100"/>
        <c:noMultiLvlLbl val="0"/>
      </c:catAx>
      <c:valAx>
        <c:axId val="209832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832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>
      <a:glow>
        <a:srgbClr val="EEECE1">
          <a:lumMod val="90000"/>
        </a:srgbClr>
      </a:glow>
    </a:effectLst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6718483424834"/>
          <c:y val="5.315568993215921E-2"/>
          <c:w val="0.82962715363859463"/>
          <c:h val="0.84353766689062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1">
                  <c:v>17978.3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 formatCode="#,##0.0">
                  <c:v>17003.3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 formatCode="#,##0.0">
                  <c:v>17947.7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830544"/>
        <c:axId val="209830152"/>
      </c:barChart>
      <c:catAx>
        <c:axId val="20983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830152"/>
        <c:crosses val="autoZero"/>
        <c:auto val="1"/>
        <c:lblAlgn val="ctr"/>
        <c:lblOffset val="100"/>
        <c:noMultiLvlLbl val="0"/>
      </c:catAx>
      <c:valAx>
        <c:axId val="209830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830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Социально ориентированные расходы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5880.2</c:v>
                </c:pt>
                <c:pt idx="1">
                  <c:v>6090.3</c:v>
                </c:pt>
                <c:pt idx="2">
                  <c:v>6303.7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Общие расходы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12098.1</c:v>
                </c:pt>
                <c:pt idx="1">
                  <c:v>10913.3</c:v>
                </c:pt>
                <c:pt idx="2">
                  <c:v>11644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560504"/>
        <c:axId val="173560112"/>
        <c:axId val="0"/>
      </c:bar3DChart>
      <c:catAx>
        <c:axId val="173560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560112"/>
        <c:crosses val="autoZero"/>
        <c:auto val="1"/>
        <c:lblAlgn val="ctr"/>
        <c:lblOffset val="100"/>
        <c:noMultiLvlLbl val="0"/>
      </c:catAx>
      <c:valAx>
        <c:axId val="173560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560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65834255239695649"/>
          <c:y val="0.21297323268485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</c:v>
                </c:pt>
              </c:strCache>
            </c:strRef>
          </c:tx>
          <c:dPt>
            <c:idx val="0"/>
            <c:bubble3D val="0"/>
            <c:explosion val="52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0.1085704616533632"/>
                  <c:y val="-0.346700611347444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156233954161415"/>
                      <c:h val="0.1713939236525474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7784624002240582E-2"/>
                  <c:y val="-2.476237943476501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081384493301593"/>
                      <c:h val="0.1713939236525474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17696.400000000001</c:v>
                </c:pt>
                <c:pt idx="1">
                  <c:v>281.89999999999998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65834255239695649"/>
          <c:y val="0.21297323268485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</c:v>
                </c:pt>
              </c:strCache>
            </c:strRef>
          </c:tx>
          <c:dPt>
            <c:idx val="0"/>
            <c:bubble3D val="0"/>
            <c:explosion val="52"/>
            <c:spPr>
              <a:solidFill>
                <a:srgbClr val="C0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0.1085704616533632"/>
                  <c:y val="-0.346700611347444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156233954161415"/>
                      <c:h val="0.1713939236525474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7784624002240582E-2"/>
                  <c:y val="-2.476237943476501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081384493301593"/>
                      <c:h val="0.1713939236525474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16294.9</c:v>
                </c:pt>
                <c:pt idx="1">
                  <c:v>708.4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65834255239695649"/>
          <c:y val="0.21297323268485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</c:v>
                </c:pt>
              </c:strCache>
            </c:strRef>
          </c:tx>
          <c:dPt>
            <c:idx val="0"/>
            <c:bubble3D val="0"/>
            <c:explosion val="5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0.1085704616533632"/>
                  <c:y val="-0.346700611347444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156233954161415"/>
                      <c:h val="0.1713939236525474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7784624002240582E-2"/>
                  <c:y val="-2.476237943476501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081384493301593"/>
                      <c:h val="0.1713939236525474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16765.400000000001</c:v>
                </c:pt>
                <c:pt idx="1">
                  <c:v>1182.3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13.01.2022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bozhkovskoesp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p13143@donpac.r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16632" y="1340768"/>
            <a:ext cx="11449272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Бюджет для граждан</a:t>
            </a: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17232"/>
            <a:ext cx="9144000" cy="134076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Божковского сельского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поселения Красносулинского района на 2022 год и на плановый период 2023 и 2024 годов</a:t>
            </a:r>
          </a:p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ДОХОДЫ БЮДЖЕТА БОЖКОВСКОГО СЕЛЬСКОГО ПОСЕЛЕНИЯ НА 2022 -2024 ГОДЫ (тыс.руб.)</a:t>
            </a: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785670"/>
              </p:ext>
            </p:extLst>
          </p:nvPr>
        </p:nvGraphicFramePr>
        <p:xfrm>
          <a:off x="576262" y="1091645"/>
          <a:ext cx="7991475" cy="5482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40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ДИНАМИКА ПОСТУПЛЕНИЙ НАЛОГОВЫХ И НЕНАЛОГОВЫХ ДОХОДОВ БЮДЖЕТА ПОСЕЛЕНИЯ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101157209"/>
              </p:ext>
            </p:extLst>
          </p:nvPr>
        </p:nvGraphicFramePr>
        <p:xfrm>
          <a:off x="380999" y="1083266"/>
          <a:ext cx="8382001" cy="5393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623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251929"/>
              </p:ext>
            </p:extLst>
          </p:nvPr>
        </p:nvGraphicFramePr>
        <p:xfrm>
          <a:off x="521804" y="1052734"/>
          <a:ext cx="8100392" cy="5544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1008112"/>
                <a:gridCol w="1008112"/>
                <a:gridCol w="1080120"/>
              </a:tblGrid>
              <a:tr h="463052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2021</a:t>
                      </a:r>
                      <a:r>
                        <a:rPr lang="ru-RU" sz="1600" baseline="0" dirty="0" smtClean="0"/>
                        <a:t> 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2022г.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2023г.</a:t>
                      </a:r>
                      <a:endParaRPr lang="ru-RU" sz="1600" dirty="0"/>
                    </a:p>
                  </a:txBody>
                  <a:tcPr/>
                </a:tc>
              </a:tr>
              <a:tr h="512425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17 978,3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17 003,3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17 947,7</a:t>
                      </a:r>
                      <a:endParaRPr lang="ru-RU" sz="1800" b="1" dirty="0"/>
                    </a:p>
                  </a:txBody>
                  <a:tcPr/>
                </a:tc>
              </a:tr>
              <a:tr h="42702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42702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Общегосударственные вопросы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6 864,4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6 790,0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6 790,0</a:t>
                      </a:r>
                      <a:endParaRPr lang="ru-RU" sz="1600" dirty="0"/>
                    </a:p>
                  </a:txBody>
                  <a:tcPr/>
                </a:tc>
              </a:tr>
              <a:tr h="42702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Национальная оборона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241,7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249,3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257,6</a:t>
                      </a:r>
                      <a:endParaRPr lang="ru-RU" sz="1600" dirty="0"/>
                    </a:p>
                  </a:txBody>
                  <a:tcPr/>
                </a:tc>
              </a:tr>
              <a:tr h="72593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Национальная безопасность и правоохранительная деятельность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52,0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52,0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52,0</a:t>
                      </a:r>
                      <a:endParaRPr lang="ru-RU" sz="1600" dirty="0"/>
                    </a:p>
                  </a:txBody>
                  <a:tcPr/>
                </a:tc>
              </a:tr>
              <a:tr h="42702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Национальная экономика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830,5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</a:tr>
              <a:tr h="42702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Жилищно-коммунальное хозяйство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3 824,5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3 117,8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3 374,9</a:t>
                      </a:r>
                      <a:endParaRPr lang="ru-RU" sz="1600" dirty="0"/>
                    </a:p>
                  </a:txBody>
                  <a:tcPr/>
                </a:tc>
              </a:tr>
              <a:tr h="42702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Образование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20,0</a:t>
                      </a:r>
                      <a:endParaRPr lang="ru-RU" sz="1600" dirty="0"/>
                    </a:p>
                  </a:txBody>
                  <a:tcPr/>
                </a:tc>
              </a:tr>
              <a:tr h="42702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Культура, кинематография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5 657,6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5 863,4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6 072,4</a:t>
                      </a:r>
                      <a:endParaRPr lang="ru-RU" sz="1600" dirty="0"/>
                    </a:p>
                  </a:txBody>
                  <a:tcPr/>
                </a:tc>
              </a:tr>
              <a:tr h="42702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Социальная политика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222,6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226,9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231,3</a:t>
                      </a:r>
                      <a:endParaRPr lang="ru-RU" sz="1600" dirty="0"/>
                    </a:p>
                  </a:txBody>
                  <a:tcPr/>
                </a:tc>
              </a:tr>
              <a:tr h="42702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Физическая культура и спорт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20,0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1804" y="18275"/>
            <a:ext cx="81003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БОЖКОВСКОГО СЕЛЬСКОГО ПОСЕЛЕНИЯ НА 2022-2024 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27190597"/>
              </p:ext>
            </p:extLst>
          </p:nvPr>
        </p:nvGraphicFramePr>
        <p:xfrm>
          <a:off x="899592" y="1844824"/>
          <a:ext cx="727280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БОЖКОВСКОГО СЕЛЬСКОГО ПОСЕЛЕНИЯ НА 2022-2024 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БОЖКОВСКОГО </a:t>
            </a:r>
            <a:r>
              <a:rPr lang="ru-RU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сельского</a:t>
            </a:r>
            <a:r>
              <a:rPr lang="ru-RU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поселения и непрограммным направлениям деятельности на 2022 год и на плановый период 2023 и 2024 годов (Тыс.руб.)</a:t>
            </a:r>
            <a:endParaRPr lang="ru-RU" b="1" cap="all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752945"/>
              </p:ext>
            </p:extLst>
          </p:nvPr>
        </p:nvGraphicFramePr>
        <p:xfrm>
          <a:off x="395536" y="1183978"/>
          <a:ext cx="8496945" cy="5604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/>
                <a:gridCol w="1080120"/>
                <a:gridCol w="1080120"/>
                <a:gridCol w="1008113"/>
              </a:tblGrid>
              <a:tr h="372216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2022</a:t>
                      </a:r>
                      <a:r>
                        <a:rPr lang="ru-RU" sz="1900" baseline="0" dirty="0" smtClean="0"/>
                        <a:t>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2023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2024 г.</a:t>
                      </a:r>
                      <a:endParaRPr lang="ru-RU" sz="1900" dirty="0"/>
                    </a:p>
                  </a:txBody>
                  <a:tcPr/>
                </a:tc>
              </a:tr>
              <a:tr h="372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ru-RU" sz="18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696,4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16 294,9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16 765,4</a:t>
                      </a:r>
                      <a:endParaRPr lang="ru-RU" sz="1900" b="1" dirty="0"/>
                    </a:p>
                  </a:txBody>
                  <a:tcPr/>
                </a:tc>
              </a:tr>
              <a:tr h="618926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Божковского сельского поселения «Управление муниципальными финансами»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7 015,6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6 941,2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6 941,2</a:t>
                      </a:r>
                      <a:endParaRPr lang="ru-RU" sz="16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Божковского сельского поселения «Муниципальная политика»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293,2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297,5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301,9</a:t>
                      </a:r>
                      <a:endParaRPr lang="ru-RU" sz="1600" dirty="0"/>
                    </a:p>
                  </a:txBody>
                  <a:tcPr/>
                </a:tc>
              </a:tr>
              <a:tr h="1280421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Божковского сельского поселения «Обеспечение пожарной безопасности и безопасности людей на водных объектах, профилактика экстремизма и терроризма на территории Божковского сельского поселения»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55,0</a:t>
                      </a:r>
                      <a:endParaRPr lang="ru-RU" sz="1600" dirty="0"/>
                    </a:p>
                  </a:txBody>
                  <a:tcPr/>
                </a:tc>
              </a:tr>
              <a:tr h="619109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Божковского сельского поселения «Развитие транспортной системы»</a:t>
                      </a:r>
                      <a:endParaRPr lang="ru-RU" sz="16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830,5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803986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Божковского сельского поселения «Благоустройство территории и жилищно-коммунальное хозяйство»</a:t>
                      </a:r>
                      <a:endParaRPr lang="ru-RU" sz="16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3 824,5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3 117,8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3 374,9</a:t>
                      </a:r>
                      <a:endParaRPr lang="ru-RU" sz="1600" dirty="0"/>
                    </a:p>
                  </a:txBody>
                  <a:tcPr/>
                </a:tc>
              </a:tr>
              <a:tr h="619109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Божковского сельского поселения «Развитие культуры, физической культуры и спорта»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5 677,6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5 883,4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6 092,4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102506"/>
              </p:ext>
            </p:extLst>
          </p:nvPr>
        </p:nvGraphicFramePr>
        <p:xfrm>
          <a:off x="233772" y="2132856"/>
          <a:ext cx="8676456" cy="4030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/>
                <a:gridCol w="1096415"/>
                <a:gridCol w="999814"/>
                <a:gridCol w="963603"/>
              </a:tblGrid>
              <a:tr h="37525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2022</a:t>
                      </a:r>
                      <a:r>
                        <a:rPr lang="ru-RU" sz="2000" baseline="0" dirty="0" smtClean="0"/>
                        <a:t>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2023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2024 г.</a:t>
                      </a:r>
                      <a:endParaRPr lang="ru-RU" sz="2000" dirty="0"/>
                    </a:p>
                  </a:txBody>
                  <a:tcPr/>
                </a:tc>
              </a:tr>
              <a:tr h="566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281,9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708,4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1 182,3</a:t>
                      </a:r>
                      <a:endParaRPr lang="ru-RU" sz="2000" dirty="0" smtClean="0"/>
                    </a:p>
                  </a:txBody>
                  <a:tcPr/>
                </a:tc>
              </a:tr>
              <a:tr h="405832">
                <a:tc>
                  <a:txBody>
                    <a:bodyPr/>
                    <a:lstStyle/>
                    <a:p>
                      <a:r>
                        <a:rPr lang="ru-RU" sz="2000" b="1" i="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 том числе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969400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Финансовое</a:t>
                      </a:r>
                      <a:r>
                        <a:rPr lang="ru-RU" sz="2000" b="1" i="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обеспечение непредвиденных расходов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969400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Иные непрограммные расходы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271,9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698,4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1 172,3</a:t>
                      </a:r>
                      <a:endParaRPr lang="ru-RU" sz="2000" dirty="0"/>
                    </a:p>
                  </a:txBody>
                  <a:tcPr/>
                </a:tc>
              </a:tr>
              <a:tr h="723141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муниципальным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программам БОЖКОВСКОГО сельского поселения и непрограммным направлениям деятельности на 2022 год и на плановый период 2023 и 2024 годов(ТЫС.РУБ.) </a:t>
            </a:r>
            <a:r>
              <a:rPr lang="ru-RU" sz="2200" b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(ПРОДОЛЖЕНИЕ)</a:t>
            </a:r>
            <a:endParaRPr lang="ru-RU" sz="2200" b="1" cap="all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00600" y="381000"/>
            <a:ext cx="4122039" cy="3046988"/>
          </a:xfrm>
          <a:prstGeom prst="rect">
            <a:avLst/>
          </a:prstGeom>
          <a:solidFill>
            <a:sysClr val="window" lastClr="FFFFFF"/>
          </a:solidFill>
          <a:ln w="12700" cap="rnd" cmpd="sng" algn="ctr">
            <a:solidFill>
              <a:srgbClr val="31A274">
                <a:hueMod val="94000"/>
              </a:srgbClr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983C27"/>
                </a:solidFill>
                <a:effectLst>
                  <a:outerShdw blurRad="12700" dist="38100" dir="2700000" algn="tl" rotWithShape="0">
                    <a:srgbClr val="983C27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Бюджет Божковского сельского поселения на 2022 год социально ориентирован</a:t>
            </a:r>
          </a:p>
        </p:txBody>
      </p:sp>
      <p:pic>
        <p:nvPicPr>
          <p:cNvPr id="8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0648"/>
            <a:ext cx="3962019" cy="3167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57199" y="3962400"/>
            <a:ext cx="3962019" cy="2308324"/>
          </a:xfrm>
          <a:prstGeom prst="rect">
            <a:avLst/>
          </a:prstGeom>
          <a:solidFill>
            <a:sysClr val="window" lastClr="FFFFFF"/>
          </a:solidFill>
          <a:ln w="12700" cap="rnd" cmpd="sng" algn="ctr">
            <a:solidFill>
              <a:srgbClr val="31A274">
                <a:hueMod val="94000"/>
              </a:srgbClr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983C27"/>
                </a:solidFill>
                <a:effectLst>
                  <a:outerShdw blurRad="12700" dist="38100" dir="2700000" algn="tl" rotWithShape="0">
                    <a:srgbClr val="983C27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Расходы на культуру и социальную политику запланированы в сумме </a:t>
            </a:r>
            <a:r>
              <a:rPr kumimoji="0" lang="ru-RU" sz="2400" b="1" i="0" u="none" strike="noStrike" kern="0" cap="none" spc="0" normalizeH="0" baseline="0" noProof="0" dirty="0" smtClean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983C27"/>
                </a:solidFill>
                <a:effectLst>
                  <a:outerShdw blurRad="12700" dist="38100" dir="2700000" algn="tl" rotWithShape="0">
                    <a:srgbClr val="983C27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5 880,2 </a:t>
            </a:r>
            <a:r>
              <a:rPr kumimoji="0" lang="ru-RU" sz="2400" b="1" i="0" u="none" strike="noStrike" kern="0" cap="none" spc="0" normalizeH="0" baseline="0" noProof="0" dirty="0" smtClean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983C27"/>
                </a:solidFill>
                <a:effectLst>
                  <a:outerShdw blurRad="12700" dist="38100" dir="2700000" algn="tl" rotWithShape="0">
                    <a:srgbClr val="983C27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тыс. рублей или </a:t>
            </a:r>
            <a:r>
              <a:rPr kumimoji="0" lang="ru-RU" sz="2400" b="1" i="0" u="none" strike="noStrike" kern="0" cap="none" spc="0" normalizeH="0" baseline="0" noProof="0" dirty="0" smtClean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983C27"/>
                </a:solidFill>
                <a:effectLst>
                  <a:outerShdw blurRad="12700" dist="38100" dir="2700000" algn="tl" rotWithShape="0">
                    <a:srgbClr val="983C27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32,7 %</a:t>
            </a:r>
            <a:r>
              <a:rPr kumimoji="0" lang="ru-RU" sz="2400" b="1" i="0" u="none" strike="noStrike" kern="0" cap="none" spc="0" normalizeH="0" baseline="0" noProof="0" dirty="0" smtClean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983C27"/>
                </a:solidFill>
                <a:effectLst>
                  <a:outerShdw blurRad="12700" dist="38100" dir="2700000" algn="tl" rotWithShape="0">
                    <a:srgbClr val="983C27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 всех расходов</a:t>
            </a:r>
          </a:p>
        </p:txBody>
      </p:sp>
      <p:pic>
        <p:nvPicPr>
          <p:cNvPr id="10" name="Picture 3" descr="N:\Кабинет 20\Шиленко\отчет об исп бюджета\torzhestvennoe-vruchenie-pamyatnykh-znakov-blokadnikam-leningrada-_3_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3808988"/>
            <a:ext cx="4122039" cy="2788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19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11560" y="332656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marR="305435" lvl="0" indent="-486409" algn="ctr">
              <a:spcBef>
                <a:spcPts val="270"/>
              </a:spcBef>
            </a:pPr>
            <a:r>
              <a:rPr lang="ru-RU" sz="2800" b="1" i="1" spc="-5" dirty="0">
                <a:solidFill>
                  <a:srgbClr val="4F6128"/>
                </a:solidFill>
                <a:latin typeface="Trebuchet MS"/>
                <a:cs typeface="Trebuchet MS"/>
              </a:rPr>
              <a:t>Социально ориентированные расходы  </a:t>
            </a:r>
            <a:r>
              <a:rPr lang="ru-RU" sz="2800" b="1" i="1" dirty="0">
                <a:solidFill>
                  <a:srgbClr val="4F6128"/>
                </a:solidFill>
                <a:latin typeface="Trebuchet MS"/>
                <a:cs typeface="Trebuchet MS"/>
              </a:rPr>
              <a:t>бюджета Божковского сельского </a:t>
            </a:r>
            <a:r>
              <a:rPr lang="ru-RU" sz="2800" b="1" i="1" dirty="0" smtClean="0">
                <a:solidFill>
                  <a:srgbClr val="4F6128"/>
                </a:solidFill>
                <a:latin typeface="Trebuchet MS"/>
                <a:cs typeface="Trebuchet MS"/>
              </a:rPr>
              <a:t>поселения в 2022-2024 годах</a:t>
            </a:r>
            <a:endParaRPr lang="ru-RU" sz="2800" dirty="0">
              <a:solidFill>
                <a:prstClr val="white"/>
              </a:solidFill>
              <a:latin typeface="Trebuchet MS"/>
              <a:cs typeface="Trebuchet MS"/>
            </a:endParaRPr>
          </a:p>
        </p:txBody>
      </p:sp>
      <p:graphicFrame>
        <p:nvGraphicFramePr>
          <p:cNvPr id="32" name="Диаграмма 31"/>
          <p:cNvGraphicFramePr/>
          <p:nvPr>
            <p:extLst>
              <p:ext uri="{D42A27DB-BD31-4B8C-83A1-F6EECF244321}">
                <p14:modId xmlns:p14="http://schemas.microsoft.com/office/powerpoint/2010/main" val="3366287095"/>
              </p:ext>
            </p:extLst>
          </p:nvPr>
        </p:nvGraphicFramePr>
        <p:xfrm>
          <a:off x="611560" y="1844824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254209163"/>
              </p:ext>
            </p:extLst>
          </p:nvPr>
        </p:nvGraphicFramePr>
        <p:xfrm>
          <a:off x="395288" y="1579150"/>
          <a:ext cx="8569200" cy="4946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332656"/>
            <a:ext cx="806489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500" b="1" cap="all" dirty="0">
                <a:ln w="3175" cmpd="sng">
                  <a:noFill/>
                </a:ln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Доля расходов бюджета в рамках муниципальных программ в общем объеме расходов в </a:t>
            </a:r>
            <a:r>
              <a:rPr lang="ru-RU" sz="2500" b="1" cap="all" dirty="0" smtClean="0">
                <a:ln w="3175" cmpd="sng">
                  <a:noFill/>
                </a:ln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2022 </a:t>
            </a:r>
            <a:r>
              <a:rPr lang="ru-RU" sz="2500" b="1" cap="all" dirty="0">
                <a:ln w="3175" cmpd="sng">
                  <a:noFill/>
                </a:ln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году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67272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80111098"/>
              </p:ext>
            </p:extLst>
          </p:nvPr>
        </p:nvGraphicFramePr>
        <p:xfrm>
          <a:off x="395288" y="1579150"/>
          <a:ext cx="8569200" cy="4946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332656"/>
            <a:ext cx="806489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500" b="1" cap="all" dirty="0">
                <a:ln w="3175" cmpd="sng">
                  <a:noFill/>
                </a:ln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Доля расходов бюджета в рамках муниципальных программ в общем объеме расходов в </a:t>
            </a:r>
            <a:r>
              <a:rPr lang="ru-RU" sz="2500" b="1" cap="all" dirty="0" smtClean="0">
                <a:ln w="3175" cmpd="sng">
                  <a:noFill/>
                </a:ln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2023 </a:t>
            </a:r>
            <a:r>
              <a:rPr lang="ru-RU" sz="2500" b="1" cap="all" dirty="0">
                <a:ln w="3175" cmpd="sng">
                  <a:noFill/>
                </a:ln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году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9834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Божковского 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проекта бюджета нашего поселения на 2022-2024 годы.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Божковского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083927873"/>
              </p:ext>
            </p:extLst>
          </p:nvPr>
        </p:nvGraphicFramePr>
        <p:xfrm>
          <a:off x="395288" y="1579150"/>
          <a:ext cx="8569200" cy="4946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332656"/>
            <a:ext cx="806489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500" b="1" cap="all" dirty="0">
                <a:ln w="3175" cmpd="sng">
                  <a:noFill/>
                </a:ln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Доля расходов бюджета в рамках муниципальных программ в общем объеме расходов в </a:t>
            </a:r>
            <a:r>
              <a:rPr lang="ru-RU" sz="2500" b="1" cap="all" dirty="0" smtClean="0">
                <a:ln w="3175" cmpd="sng">
                  <a:noFill/>
                </a:ln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2024 </a:t>
            </a:r>
            <a:r>
              <a:rPr lang="ru-RU" sz="2500" b="1" cap="all" dirty="0">
                <a:ln w="3175" cmpd="sng">
                  <a:noFill/>
                </a:ln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году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6472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13" y="-11377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1700808"/>
            <a:ext cx="820891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Администрация Божковского сельского поселения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Официальный сайт: </a:t>
            </a:r>
            <a:r>
              <a:rPr lang="fr-FR" sz="2800" b="1" dirty="0">
                <a:solidFill>
                  <a:schemeClr val="tx2">
                    <a:lumMod val="75000"/>
                  </a:schemeClr>
                </a:solidFill>
                <a:hlinkClick r:id="rId3"/>
              </a:rPr>
              <a:t>https://bozhkovskoesp.ru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/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Телефон: 8 (86367) 2-21-30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Адрес: 346398, Ростовская область, Красносулинский район, </a:t>
            </a:r>
          </a:p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х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Божковка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 ул. Советская, 6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E-mail: 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sp18190@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donpac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.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ru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92696"/>
            <a:ext cx="87484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 для граждан – это упрощённая версия бюджетного документа, которая использует неформальный язык и доступные форматы, чтобы облегчить для граждан понимание бюджета, объяснить им планы и действия администрации муниципального образования во время бюджетного года и показать формы их возможного взаимодействия с администрацией по вопросам расходования общественных финансов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01084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Что такое «Бюджет для граждан»?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105644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11984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БОЖКОВСКОГО сельского поселения на 2022-2024 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467544" y="1785926"/>
            <a:ext cx="2331758" cy="1292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2022 г.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17 978,3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17 978,3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75890" y="2240789"/>
            <a:ext cx="2368284" cy="12926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2023 г.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17 003,3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17 003,3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3260883"/>
            <a:ext cx="2520280" cy="1292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2024 г.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sz="2000" b="1" dirty="0" smtClean="0"/>
              <a:t>17 947,7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sz="2000" b="1" dirty="0" smtClean="0"/>
              <a:t>17 947,7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БОЖКОВСКОГО СЕЛЬСКОГО ПОСЕЛЕНИЯ НА 2022 -2024 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966164"/>
              </p:ext>
            </p:extLst>
          </p:nvPr>
        </p:nvGraphicFramePr>
        <p:xfrm>
          <a:off x="502051" y="944724"/>
          <a:ext cx="8139898" cy="522058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984147"/>
                <a:gridCol w="1004103"/>
                <a:gridCol w="1155519"/>
                <a:gridCol w="996129"/>
              </a:tblGrid>
              <a:tr h="495174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2022 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2023 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2024 г.</a:t>
                      </a:r>
                      <a:endParaRPr lang="ru-RU" sz="1600" dirty="0"/>
                    </a:p>
                  </a:txBody>
                  <a:tcPr/>
                </a:tc>
              </a:tr>
              <a:tr h="495174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НАЛОГОВЫЕ ДОХОДЫ И НЕНАЛОГОВЫЕ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14 543,3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15 476,0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16 539,9</a:t>
                      </a:r>
                      <a:endParaRPr lang="ru-RU" sz="1600" b="1" dirty="0"/>
                    </a:p>
                  </a:txBody>
                  <a:tcPr/>
                </a:tc>
              </a:tr>
              <a:tr h="404773"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     в том числе</a:t>
                      </a:r>
                      <a:r>
                        <a:rPr lang="ru-RU" sz="1600" dirty="0" smtClean="0"/>
                        <a:t>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4047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 на доходы физических лиц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10 395,5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11 247,9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12 215,2</a:t>
                      </a:r>
                      <a:endParaRPr lang="ru-RU" sz="1600" dirty="0"/>
                    </a:p>
                  </a:txBody>
                  <a:tcPr/>
                </a:tc>
              </a:tr>
              <a:tr h="4047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Налоги на имущество физи</a:t>
                      </a:r>
                      <a:r>
                        <a:rPr lang="ru-RU" sz="1600" baseline="0" dirty="0" smtClean="0"/>
                        <a:t>ческих </a:t>
                      </a:r>
                      <a:r>
                        <a:rPr lang="ru-RU" sz="1600" dirty="0" smtClean="0"/>
                        <a:t>лиц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168,0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168,0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168,0</a:t>
                      </a:r>
                      <a:endParaRPr lang="ru-RU" sz="1600" dirty="0"/>
                    </a:p>
                  </a:txBody>
                  <a:tcPr/>
                </a:tc>
              </a:tr>
              <a:tr h="4047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Единый сельскохозяйственный налог	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1 197,1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1 273,4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1 365,7</a:t>
                      </a:r>
                      <a:endParaRPr lang="ru-RU" sz="1600" dirty="0"/>
                    </a:p>
                  </a:txBody>
                  <a:tcPr/>
                </a:tc>
              </a:tr>
              <a:tr h="4260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Земельный налог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2 681,0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2 681,0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2 681,0</a:t>
                      </a:r>
                      <a:endParaRPr lang="ru-RU" sz="1600" dirty="0"/>
                    </a:p>
                  </a:txBody>
                  <a:tcPr/>
                </a:tc>
              </a:tr>
              <a:tr h="68172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99,4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103,3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107,5</a:t>
                      </a:r>
                      <a:endParaRPr lang="ru-RU" sz="1600" dirty="0"/>
                    </a:p>
                  </a:txBody>
                  <a:tcPr/>
                </a:tc>
              </a:tr>
              <a:tr h="65118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Штрафы, санкции, возмещение ущерба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2,5</a:t>
                      </a:r>
                      <a:endParaRPr lang="ru-RU" sz="1600" dirty="0"/>
                    </a:p>
                  </a:txBody>
                  <a:tcPr/>
                </a:tc>
              </a:tr>
              <a:tr h="42607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БЕЗВОЗМЕЗДНЫЕ ПЛАТЕЖИ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3 435,0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1 527,3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1 407,8</a:t>
                      </a:r>
                      <a:endParaRPr lang="ru-RU" sz="1600" b="1" dirty="0"/>
                    </a:p>
                  </a:txBody>
                  <a:tcPr/>
                </a:tc>
              </a:tr>
              <a:tr h="42607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ИТОГО</a:t>
                      </a:r>
                      <a:r>
                        <a:rPr lang="ru-RU" sz="1600" b="1" baseline="0" dirty="0" smtClean="0"/>
                        <a:t> (Д</a:t>
                      </a:r>
                      <a:r>
                        <a:rPr lang="ru-RU" sz="1600" b="1" dirty="0" smtClean="0"/>
                        <a:t>ОХОДЫ)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17 978,3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17 003,3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smtClean="0"/>
                        <a:t>17 947,7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БОЖКОВСКОГО СЕЛЬСКОГО ПОСЕЛЕНИЯ НА 2022-2024 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76827283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БОЖКОВСКОГО СЕЛЬСКОГО ПОСЕЛЕНИЯ НА 2022 -2024 ГОДЫ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74374258"/>
              </p:ext>
            </p:extLst>
          </p:nvPr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ектор">
    <a:dk1>
      <a:sysClr val="windowText" lastClr="000000"/>
    </a:dk1>
    <a:lt1>
      <a:sysClr val="window" lastClr="FFFFFF"/>
    </a:lt1>
    <a:dk2>
      <a:srgbClr val="537D0B"/>
    </a:dk2>
    <a:lt2>
      <a:srgbClr val="A9E257"/>
    </a:lt2>
    <a:accent1>
      <a:srgbClr val="38540A"/>
    </a:accent1>
    <a:accent2>
      <a:srgbClr val="31A274"/>
    </a:accent2>
    <a:accent3>
      <a:srgbClr val="236073"/>
    </a:accent3>
    <a:accent4>
      <a:srgbClr val="6C4D90"/>
    </a:accent4>
    <a:accent5>
      <a:srgbClr val="983C27"/>
    </a:accent5>
    <a:accent6>
      <a:srgbClr val="CD811F"/>
    </a:accent6>
    <a:hlink>
      <a:srgbClr val="293F06"/>
    </a:hlink>
    <a:folHlink>
      <a:srgbClr val="68883A"/>
    </a:folHlink>
  </a:clrScheme>
  <a:fontScheme name="Сектор">
    <a:maj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ектор">
    <a:fillStyleLst>
      <a:solidFill>
        <a:schemeClr val="phClr"/>
      </a:solidFill>
      <a:gradFill rotWithShape="1">
        <a:gsLst>
          <a:gs pos="0">
            <a:schemeClr val="phClr">
              <a:tint val="62000"/>
              <a:hueMod val="94000"/>
              <a:satMod val="140000"/>
              <a:lumMod val="110000"/>
            </a:schemeClr>
          </a:gs>
          <a:gs pos="100000">
            <a:schemeClr val="phClr">
              <a:tint val="84000"/>
              <a:satMod val="16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hueMod val="94000"/>
              <a:satMod val="130000"/>
              <a:lumMod val="138000"/>
            </a:schemeClr>
          </a:gs>
          <a:gs pos="100000">
            <a:schemeClr val="phClr">
              <a:shade val="94000"/>
              <a:lumMod val="88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>
            <a:tint val="76000"/>
            <a:alpha val="60000"/>
            <a:hueMod val="94000"/>
          </a:schemeClr>
        </a:solidFill>
        <a:prstDash val="solid"/>
      </a:ln>
      <a:ln w="12700" cap="rnd" cmpd="sng" algn="ctr">
        <a:solidFill>
          <a:schemeClr val="phClr">
            <a:hueMod val="94000"/>
          </a:schemeClr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innerShdw blurRad="25400" dist="12700" dir="13500000">
            <a:srgbClr val="000000">
              <a:alpha val="45000"/>
            </a:srgbClr>
          </a:innerShdw>
        </a:effectLst>
      </a:effectStyle>
      <a:effectStyle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a:effectStyle>
    </a:effectStyleLst>
    <a:bgFillStyleLst>
      <a:solidFill>
        <a:schemeClr val="phClr"/>
      </a:solidFill>
      <a:gradFill rotWithShape="1">
        <a:gsLst>
          <a:gs pos="10000">
            <a:schemeClr val="phClr">
              <a:tint val="97000"/>
              <a:hueMod val="92000"/>
              <a:satMod val="169000"/>
              <a:lumMod val="164000"/>
            </a:schemeClr>
          </a:gs>
          <a:gs pos="100000">
            <a:schemeClr val="phClr">
              <a:shade val="96000"/>
              <a:satMod val="120000"/>
              <a:lumMod val="90000"/>
            </a:schemeClr>
          </a:gs>
        </a:gsLst>
        <a:lin ang="6120000" scaled="1"/>
      </a:gradFill>
      <a:gradFill rotWithShape="1">
        <a:gsLst>
          <a:gs pos="0">
            <a:schemeClr val="phClr">
              <a:tint val="97000"/>
              <a:hueMod val="92000"/>
              <a:satMod val="169000"/>
              <a:lumMod val="164000"/>
            </a:schemeClr>
          </a:gs>
          <a:gs pos="100000">
            <a:schemeClr val="phClr">
              <a:shade val="96000"/>
              <a:satMod val="120000"/>
              <a:lumMod val="90000"/>
            </a:schemeClr>
          </a:gs>
        </a:gsLst>
        <a:path path="circle">
          <a:fillToRect b="10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ектор">
    <a:dk1>
      <a:sysClr val="windowText" lastClr="000000"/>
    </a:dk1>
    <a:lt1>
      <a:sysClr val="window" lastClr="FFFFFF"/>
    </a:lt1>
    <a:dk2>
      <a:srgbClr val="537D0B"/>
    </a:dk2>
    <a:lt2>
      <a:srgbClr val="A9E257"/>
    </a:lt2>
    <a:accent1>
      <a:srgbClr val="38540A"/>
    </a:accent1>
    <a:accent2>
      <a:srgbClr val="31A274"/>
    </a:accent2>
    <a:accent3>
      <a:srgbClr val="236073"/>
    </a:accent3>
    <a:accent4>
      <a:srgbClr val="6C4D90"/>
    </a:accent4>
    <a:accent5>
      <a:srgbClr val="983C27"/>
    </a:accent5>
    <a:accent6>
      <a:srgbClr val="CD811F"/>
    </a:accent6>
    <a:hlink>
      <a:srgbClr val="293F06"/>
    </a:hlink>
    <a:folHlink>
      <a:srgbClr val="68883A"/>
    </a:folHlink>
  </a:clrScheme>
  <a:fontScheme name="Сектор">
    <a:maj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ектор">
    <a:fillStyleLst>
      <a:solidFill>
        <a:schemeClr val="phClr"/>
      </a:solidFill>
      <a:gradFill rotWithShape="1">
        <a:gsLst>
          <a:gs pos="0">
            <a:schemeClr val="phClr">
              <a:tint val="62000"/>
              <a:hueMod val="94000"/>
              <a:satMod val="140000"/>
              <a:lumMod val="110000"/>
            </a:schemeClr>
          </a:gs>
          <a:gs pos="100000">
            <a:schemeClr val="phClr">
              <a:tint val="84000"/>
              <a:satMod val="16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hueMod val="94000"/>
              <a:satMod val="130000"/>
              <a:lumMod val="138000"/>
            </a:schemeClr>
          </a:gs>
          <a:gs pos="100000">
            <a:schemeClr val="phClr">
              <a:shade val="94000"/>
              <a:lumMod val="88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>
            <a:tint val="76000"/>
            <a:alpha val="60000"/>
            <a:hueMod val="94000"/>
          </a:schemeClr>
        </a:solidFill>
        <a:prstDash val="solid"/>
      </a:ln>
      <a:ln w="12700" cap="rnd" cmpd="sng" algn="ctr">
        <a:solidFill>
          <a:schemeClr val="phClr">
            <a:hueMod val="94000"/>
          </a:schemeClr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innerShdw blurRad="25400" dist="12700" dir="13500000">
            <a:srgbClr val="000000">
              <a:alpha val="45000"/>
            </a:srgbClr>
          </a:innerShdw>
        </a:effectLst>
      </a:effectStyle>
      <a:effectStyle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a:effectStyle>
    </a:effectStyleLst>
    <a:bgFillStyleLst>
      <a:solidFill>
        <a:schemeClr val="phClr"/>
      </a:solidFill>
      <a:gradFill rotWithShape="1">
        <a:gsLst>
          <a:gs pos="10000">
            <a:schemeClr val="phClr">
              <a:tint val="97000"/>
              <a:hueMod val="92000"/>
              <a:satMod val="169000"/>
              <a:lumMod val="164000"/>
            </a:schemeClr>
          </a:gs>
          <a:gs pos="100000">
            <a:schemeClr val="phClr">
              <a:shade val="96000"/>
              <a:satMod val="120000"/>
              <a:lumMod val="90000"/>
            </a:schemeClr>
          </a:gs>
        </a:gsLst>
        <a:lin ang="6120000" scaled="1"/>
      </a:gradFill>
      <a:gradFill rotWithShape="1">
        <a:gsLst>
          <a:gs pos="0">
            <a:schemeClr val="phClr">
              <a:tint val="97000"/>
              <a:hueMod val="92000"/>
              <a:satMod val="169000"/>
              <a:lumMod val="164000"/>
            </a:schemeClr>
          </a:gs>
          <a:gs pos="100000">
            <a:schemeClr val="phClr">
              <a:shade val="96000"/>
              <a:satMod val="120000"/>
              <a:lumMod val="90000"/>
            </a:schemeClr>
          </a:gs>
        </a:gsLst>
        <a:path path="circle">
          <a:fillToRect b="10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ектор">
    <a:dk1>
      <a:sysClr val="windowText" lastClr="000000"/>
    </a:dk1>
    <a:lt1>
      <a:sysClr val="window" lastClr="FFFFFF"/>
    </a:lt1>
    <a:dk2>
      <a:srgbClr val="537D0B"/>
    </a:dk2>
    <a:lt2>
      <a:srgbClr val="A9E257"/>
    </a:lt2>
    <a:accent1>
      <a:srgbClr val="38540A"/>
    </a:accent1>
    <a:accent2>
      <a:srgbClr val="31A274"/>
    </a:accent2>
    <a:accent3>
      <a:srgbClr val="236073"/>
    </a:accent3>
    <a:accent4>
      <a:srgbClr val="6C4D90"/>
    </a:accent4>
    <a:accent5>
      <a:srgbClr val="983C27"/>
    </a:accent5>
    <a:accent6>
      <a:srgbClr val="CD811F"/>
    </a:accent6>
    <a:hlink>
      <a:srgbClr val="293F06"/>
    </a:hlink>
    <a:folHlink>
      <a:srgbClr val="68883A"/>
    </a:folHlink>
  </a:clrScheme>
  <a:fontScheme name="Сектор">
    <a:maj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ектор">
    <a:fillStyleLst>
      <a:solidFill>
        <a:schemeClr val="phClr"/>
      </a:solidFill>
      <a:gradFill rotWithShape="1">
        <a:gsLst>
          <a:gs pos="0">
            <a:schemeClr val="phClr">
              <a:tint val="62000"/>
              <a:hueMod val="94000"/>
              <a:satMod val="140000"/>
              <a:lumMod val="110000"/>
            </a:schemeClr>
          </a:gs>
          <a:gs pos="100000">
            <a:schemeClr val="phClr">
              <a:tint val="84000"/>
              <a:satMod val="16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hueMod val="94000"/>
              <a:satMod val="130000"/>
              <a:lumMod val="138000"/>
            </a:schemeClr>
          </a:gs>
          <a:gs pos="100000">
            <a:schemeClr val="phClr">
              <a:shade val="94000"/>
              <a:lumMod val="88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>
            <a:tint val="76000"/>
            <a:alpha val="60000"/>
            <a:hueMod val="94000"/>
          </a:schemeClr>
        </a:solidFill>
        <a:prstDash val="solid"/>
      </a:ln>
      <a:ln w="12700" cap="rnd" cmpd="sng" algn="ctr">
        <a:solidFill>
          <a:schemeClr val="phClr">
            <a:hueMod val="94000"/>
          </a:schemeClr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innerShdw blurRad="25400" dist="12700" dir="13500000">
            <a:srgbClr val="000000">
              <a:alpha val="45000"/>
            </a:srgbClr>
          </a:innerShdw>
        </a:effectLst>
      </a:effectStyle>
      <a:effectStyle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a:effectStyle>
    </a:effectStyleLst>
    <a:bgFillStyleLst>
      <a:solidFill>
        <a:schemeClr val="phClr"/>
      </a:solidFill>
      <a:gradFill rotWithShape="1">
        <a:gsLst>
          <a:gs pos="10000">
            <a:schemeClr val="phClr">
              <a:tint val="97000"/>
              <a:hueMod val="92000"/>
              <a:satMod val="169000"/>
              <a:lumMod val="164000"/>
            </a:schemeClr>
          </a:gs>
          <a:gs pos="100000">
            <a:schemeClr val="phClr">
              <a:shade val="96000"/>
              <a:satMod val="120000"/>
              <a:lumMod val="90000"/>
            </a:schemeClr>
          </a:gs>
        </a:gsLst>
        <a:lin ang="6120000" scaled="1"/>
      </a:gradFill>
      <a:gradFill rotWithShape="1">
        <a:gsLst>
          <a:gs pos="0">
            <a:schemeClr val="phClr">
              <a:tint val="97000"/>
              <a:hueMod val="92000"/>
              <a:satMod val="169000"/>
              <a:lumMod val="164000"/>
            </a:schemeClr>
          </a:gs>
          <a:gs pos="100000">
            <a:schemeClr val="phClr">
              <a:shade val="96000"/>
              <a:satMod val="120000"/>
              <a:lumMod val="90000"/>
            </a:schemeClr>
          </a:gs>
        </a:gsLst>
        <a:path path="circle">
          <a:fillToRect b="10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ектор">
    <a:dk1>
      <a:sysClr val="windowText" lastClr="000000"/>
    </a:dk1>
    <a:lt1>
      <a:sysClr val="window" lastClr="FFFFFF"/>
    </a:lt1>
    <a:dk2>
      <a:srgbClr val="537D0B"/>
    </a:dk2>
    <a:lt2>
      <a:srgbClr val="A9E257"/>
    </a:lt2>
    <a:accent1>
      <a:srgbClr val="38540A"/>
    </a:accent1>
    <a:accent2>
      <a:srgbClr val="31A274"/>
    </a:accent2>
    <a:accent3>
      <a:srgbClr val="236073"/>
    </a:accent3>
    <a:accent4>
      <a:srgbClr val="6C4D90"/>
    </a:accent4>
    <a:accent5>
      <a:srgbClr val="983C27"/>
    </a:accent5>
    <a:accent6>
      <a:srgbClr val="CD811F"/>
    </a:accent6>
    <a:hlink>
      <a:srgbClr val="293F06"/>
    </a:hlink>
    <a:folHlink>
      <a:srgbClr val="68883A"/>
    </a:folHlink>
  </a:clrScheme>
  <a:fontScheme name="Сектор">
    <a:maj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ектор">
    <a:fillStyleLst>
      <a:solidFill>
        <a:schemeClr val="phClr"/>
      </a:solidFill>
      <a:gradFill rotWithShape="1">
        <a:gsLst>
          <a:gs pos="0">
            <a:schemeClr val="phClr">
              <a:tint val="62000"/>
              <a:hueMod val="94000"/>
              <a:satMod val="140000"/>
              <a:lumMod val="110000"/>
            </a:schemeClr>
          </a:gs>
          <a:gs pos="100000">
            <a:schemeClr val="phClr">
              <a:tint val="84000"/>
              <a:satMod val="16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hueMod val="94000"/>
              <a:satMod val="130000"/>
              <a:lumMod val="138000"/>
            </a:schemeClr>
          </a:gs>
          <a:gs pos="100000">
            <a:schemeClr val="phClr">
              <a:shade val="94000"/>
              <a:lumMod val="88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>
            <a:tint val="76000"/>
            <a:alpha val="60000"/>
            <a:hueMod val="94000"/>
          </a:schemeClr>
        </a:solidFill>
        <a:prstDash val="solid"/>
      </a:ln>
      <a:ln w="12700" cap="rnd" cmpd="sng" algn="ctr">
        <a:solidFill>
          <a:schemeClr val="phClr">
            <a:hueMod val="94000"/>
          </a:schemeClr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innerShdw blurRad="25400" dist="12700" dir="13500000">
            <a:srgbClr val="000000">
              <a:alpha val="45000"/>
            </a:srgbClr>
          </a:innerShdw>
        </a:effectLst>
      </a:effectStyle>
      <a:effectStyle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a:effectStyle>
    </a:effectStyleLst>
    <a:bgFillStyleLst>
      <a:solidFill>
        <a:schemeClr val="phClr"/>
      </a:solidFill>
      <a:gradFill rotWithShape="1">
        <a:gsLst>
          <a:gs pos="10000">
            <a:schemeClr val="phClr">
              <a:tint val="97000"/>
              <a:hueMod val="92000"/>
              <a:satMod val="169000"/>
              <a:lumMod val="164000"/>
            </a:schemeClr>
          </a:gs>
          <a:gs pos="100000">
            <a:schemeClr val="phClr">
              <a:shade val="96000"/>
              <a:satMod val="120000"/>
              <a:lumMod val="90000"/>
            </a:schemeClr>
          </a:gs>
        </a:gsLst>
        <a:lin ang="6120000" scaled="1"/>
      </a:gradFill>
      <a:gradFill rotWithShape="1">
        <a:gsLst>
          <a:gs pos="0">
            <a:schemeClr val="phClr">
              <a:tint val="97000"/>
              <a:hueMod val="92000"/>
              <a:satMod val="169000"/>
              <a:lumMod val="164000"/>
            </a:schemeClr>
          </a:gs>
          <a:gs pos="100000">
            <a:schemeClr val="phClr">
              <a:shade val="96000"/>
              <a:satMod val="120000"/>
              <a:lumMod val="90000"/>
            </a:schemeClr>
          </a:gs>
        </a:gsLst>
        <a:path path="circle">
          <a:fillToRect b="10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ектор">
    <a:dk1>
      <a:sysClr val="windowText" lastClr="000000"/>
    </a:dk1>
    <a:lt1>
      <a:sysClr val="window" lastClr="FFFFFF"/>
    </a:lt1>
    <a:dk2>
      <a:srgbClr val="537D0B"/>
    </a:dk2>
    <a:lt2>
      <a:srgbClr val="A9E257"/>
    </a:lt2>
    <a:accent1>
      <a:srgbClr val="38540A"/>
    </a:accent1>
    <a:accent2>
      <a:srgbClr val="31A274"/>
    </a:accent2>
    <a:accent3>
      <a:srgbClr val="236073"/>
    </a:accent3>
    <a:accent4>
      <a:srgbClr val="6C4D90"/>
    </a:accent4>
    <a:accent5>
      <a:srgbClr val="983C27"/>
    </a:accent5>
    <a:accent6>
      <a:srgbClr val="CD811F"/>
    </a:accent6>
    <a:hlink>
      <a:srgbClr val="293F06"/>
    </a:hlink>
    <a:folHlink>
      <a:srgbClr val="68883A"/>
    </a:folHlink>
  </a:clrScheme>
  <a:fontScheme name="Сектор">
    <a:maj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ектор">
    <a:fillStyleLst>
      <a:solidFill>
        <a:schemeClr val="phClr"/>
      </a:solidFill>
      <a:gradFill rotWithShape="1">
        <a:gsLst>
          <a:gs pos="0">
            <a:schemeClr val="phClr">
              <a:tint val="62000"/>
              <a:hueMod val="94000"/>
              <a:satMod val="140000"/>
              <a:lumMod val="110000"/>
            </a:schemeClr>
          </a:gs>
          <a:gs pos="100000">
            <a:schemeClr val="phClr">
              <a:tint val="84000"/>
              <a:satMod val="16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hueMod val="94000"/>
              <a:satMod val="130000"/>
              <a:lumMod val="138000"/>
            </a:schemeClr>
          </a:gs>
          <a:gs pos="100000">
            <a:schemeClr val="phClr">
              <a:shade val="94000"/>
              <a:lumMod val="88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>
            <a:tint val="76000"/>
            <a:alpha val="60000"/>
            <a:hueMod val="94000"/>
          </a:schemeClr>
        </a:solidFill>
        <a:prstDash val="solid"/>
      </a:ln>
      <a:ln w="12700" cap="rnd" cmpd="sng" algn="ctr">
        <a:solidFill>
          <a:schemeClr val="phClr">
            <a:hueMod val="94000"/>
          </a:schemeClr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innerShdw blurRad="25400" dist="12700" dir="13500000">
            <a:srgbClr val="000000">
              <a:alpha val="45000"/>
            </a:srgbClr>
          </a:innerShdw>
        </a:effectLst>
      </a:effectStyle>
      <a:effectStyle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a:effectStyle>
    </a:effectStyleLst>
    <a:bgFillStyleLst>
      <a:solidFill>
        <a:schemeClr val="phClr"/>
      </a:solidFill>
      <a:gradFill rotWithShape="1">
        <a:gsLst>
          <a:gs pos="10000">
            <a:schemeClr val="phClr">
              <a:tint val="97000"/>
              <a:hueMod val="92000"/>
              <a:satMod val="169000"/>
              <a:lumMod val="164000"/>
            </a:schemeClr>
          </a:gs>
          <a:gs pos="100000">
            <a:schemeClr val="phClr">
              <a:shade val="96000"/>
              <a:satMod val="120000"/>
              <a:lumMod val="90000"/>
            </a:schemeClr>
          </a:gs>
        </a:gsLst>
        <a:lin ang="6120000" scaled="1"/>
      </a:gradFill>
      <a:gradFill rotWithShape="1">
        <a:gsLst>
          <a:gs pos="0">
            <a:schemeClr val="phClr">
              <a:tint val="97000"/>
              <a:hueMod val="92000"/>
              <a:satMod val="169000"/>
              <a:lumMod val="164000"/>
            </a:schemeClr>
          </a:gs>
          <a:gs pos="100000">
            <a:schemeClr val="phClr">
              <a:shade val="96000"/>
              <a:satMod val="120000"/>
              <a:lumMod val="90000"/>
            </a:schemeClr>
          </a:gs>
        </a:gsLst>
        <a:path path="circle">
          <a:fillToRect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856</Words>
  <Application>Microsoft Office PowerPoint</Application>
  <PresentationFormat>Экран (4:3)</PresentationFormat>
  <Paragraphs>194</Paragraphs>
  <Slides>21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Trebuchet MS</vt:lpstr>
      <vt:lpstr>Тема Office</vt:lpstr>
      <vt:lpstr>Бюджет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1</cp:lastModifiedBy>
  <cp:revision>88</cp:revision>
  <dcterms:created xsi:type="dcterms:W3CDTF">2017-12-11T11:43:42Z</dcterms:created>
  <dcterms:modified xsi:type="dcterms:W3CDTF">2022-01-13T08:11:21Z</dcterms:modified>
</cp:coreProperties>
</file>