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6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4" r:id="rId1"/>
    <p:sldMasterId id="2147483822" r:id="rId2"/>
    <p:sldMasterId id="2147483840" r:id="rId3"/>
    <p:sldMasterId id="2147483858" r:id="rId4"/>
    <p:sldMasterId id="2147483876" r:id="rId5"/>
    <p:sldMasterId id="2147483894" r:id="rId6"/>
    <p:sldMasterId id="2147484038" r:id="rId7"/>
  </p:sldMasterIdLst>
  <p:notesMasterIdLst>
    <p:notesMasterId r:id="rId23"/>
  </p:notesMasterIdLst>
  <p:sldIdLst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EE58723-5799-4FCC-BB49-A3CAE6EB6E83}">
          <p14:sldIdLst>
            <p14:sldId id="256"/>
            <p14:sldId id="257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FF"/>
    <a:srgbClr val="FF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3357" autoAdjust="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10352,9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9648997333629613E-2"/>
          <c:y val="0.1652435443680860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69,2%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налоги на совокупный доход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7293.2</c:v>
                </c:pt>
                <c:pt idx="1">
                  <c:v>72.400000000000006</c:v>
                </c:pt>
                <c:pt idx="2">
                  <c:v>151.9</c:v>
                </c:pt>
                <c:pt idx="3">
                  <c:v>527.70000000000005</c:v>
                </c:pt>
                <c:pt idx="4">
                  <c:v>2233.8000000000002</c:v>
                </c:pt>
                <c:pt idx="5">
                  <c:v>73.900000000000006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E-2"/>
          <c:w val="0.35854118060956192"/>
          <c:h val="0.868013222196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10833,8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74,5%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налоги на совокупный доход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7762.8</c:v>
                </c:pt>
                <c:pt idx="1">
                  <c:v>71.900000000000006</c:v>
                </c:pt>
                <c:pt idx="2">
                  <c:v>158.69999999999999</c:v>
                </c:pt>
                <c:pt idx="3">
                  <c:v>529.29999999999995</c:v>
                </c:pt>
                <c:pt idx="4">
                  <c:v>2233.8000000000002</c:v>
                </c:pt>
                <c:pt idx="5">
                  <c:v>77.3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E-2"/>
          <c:w val="0.35854118060956192"/>
          <c:h val="0.868013222196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11276,8 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6133091693515537E-2"/>
          <c:y val="0.18127711639543675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9"/>
          <c:dPt>
            <c:idx val="0"/>
            <c:bubble3D val="0"/>
            <c:spPr>
              <a:solidFill>
                <a:srgbClr val="99FF33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8F1D69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75,1%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22865977854428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Штрафы, санкции, возмещение ущерба</c:v>
                </c:pt>
                <c:pt idx="2">
                  <c:v>налоги на совокупный доход</c:v>
                </c:pt>
                <c:pt idx="3">
                  <c:v>Налог на имущество </c:v>
                </c:pt>
                <c:pt idx="4">
                  <c:v>Земельный налог</c:v>
                </c:pt>
                <c:pt idx="5">
                  <c:v>Доходы от использования имущества, находящегося в государственной и муниципальной собственности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8196.9</c:v>
                </c:pt>
                <c:pt idx="1">
                  <c:v>71.5</c:v>
                </c:pt>
                <c:pt idx="2">
                  <c:v>165</c:v>
                </c:pt>
                <c:pt idx="3">
                  <c:v>529.29999999999995</c:v>
                </c:pt>
                <c:pt idx="4">
                  <c:v>2233.8000000000002</c:v>
                </c:pt>
                <c:pt idx="5">
                  <c:v>80.3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E-2"/>
          <c:w val="0.35854118060956192"/>
          <c:h val="0.868013222196093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10857,8тыс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3"/>
            <c:bubble3D val="0"/>
            <c:spPr>
              <a:solidFill>
                <a:srgbClr val="FFCC00"/>
              </a:solidFill>
            </c:spPr>
          </c:dPt>
          <c:dPt>
            <c:idx val="4"/>
            <c:bubble3D val="0"/>
            <c:spPr>
              <a:solidFill>
                <a:srgbClr val="92D050"/>
              </a:solidFill>
            </c:spPr>
          </c:dPt>
          <c:dPt>
            <c:idx val="5"/>
            <c:bubble3D val="0"/>
            <c:spPr>
              <a:solidFill>
                <a:srgbClr val="002060"/>
              </a:solidFill>
            </c:spPr>
          </c:dPt>
          <c:dPt>
            <c:idx val="6"/>
            <c:bubble3D val="0"/>
            <c:spPr>
              <a:solidFill>
                <a:srgbClr val="F6B1FD"/>
              </a:solidFill>
            </c:spPr>
          </c:dPt>
          <c:dPt>
            <c:idx val="7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42,7%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0.1%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5217.3999999999996</c:v>
                </c:pt>
                <c:pt idx="1">
                  <c:v>55.2</c:v>
                </c:pt>
                <c:pt idx="2">
                  <c:v>1864.6</c:v>
                </c:pt>
                <c:pt idx="3">
                  <c:v>3319.3</c:v>
                </c:pt>
                <c:pt idx="4">
                  <c:v>173.3</c:v>
                </c:pt>
                <c:pt idx="5">
                  <c:v>100</c:v>
                </c:pt>
                <c:pt idx="6">
                  <c:v>108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11007,3тыс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2012068103544056E-2"/>
          <c:y val="0.16982456494732909"/>
          <c:w val="0.49365556604821687"/>
          <c:h val="0.7693333496855328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50,7%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26,7%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5217.3999999999996</c:v>
                </c:pt>
                <c:pt idx="1">
                  <c:v>55.2</c:v>
                </c:pt>
                <c:pt idx="2">
                  <c:v>2014.1</c:v>
                </c:pt>
                <c:pt idx="3">
                  <c:v>3319.3</c:v>
                </c:pt>
                <c:pt idx="4">
                  <c:v>173.3</c:v>
                </c:pt>
                <c:pt idx="5">
                  <c:v>100</c:v>
                </c:pt>
                <c:pt idx="6">
                  <c:v>108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ru-RU" sz="1600" dirty="0"/>
              <a:t>Всего </a:t>
            </a:r>
            <a:r>
              <a:rPr lang="ru-RU" sz="1600" dirty="0" smtClean="0"/>
              <a:t>11450,3тыс</a:t>
            </a:r>
            <a:r>
              <a:rPr lang="ru-RU" sz="1600" dirty="0"/>
              <a:t>. рублей    </a:t>
            </a:r>
          </a:p>
        </c:rich>
      </c:tx>
      <c:layout>
        <c:manualLayout>
          <c:xMode val="edge"/>
          <c:yMode val="edge"/>
          <c:x val="0.35123979280079975"/>
          <c:y val="1.374306173772904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8254998983671567E-2"/>
          <c:y val="0.14004793118224959"/>
          <c:w val="0.48316580634974088"/>
          <c:h val="0.7991099834506122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bubble3D val="0"/>
            <c:explosion val="24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3"/>
            <c:bubble3D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4"/>
            <c:bubble3D val="0"/>
            <c:spPr>
              <a:solidFill>
                <a:srgbClr val="FFCC00"/>
              </a:solidFill>
            </c:spPr>
          </c:dPt>
          <c:dPt>
            <c:idx val="5"/>
            <c:bubble3D val="0"/>
            <c:spPr>
              <a:solidFill>
                <a:srgbClr val="92D050"/>
              </a:solidFill>
            </c:spPr>
          </c:dPt>
          <c:dPt>
            <c:idx val="6"/>
            <c:bubble3D val="0"/>
            <c:explosion val="23"/>
            <c:spPr>
              <a:solidFill>
                <a:srgbClr val="002060"/>
              </a:solidFill>
            </c:spPr>
          </c:dPt>
          <c:dPt>
            <c:idx val="7"/>
            <c:bubble3D val="0"/>
            <c:spPr>
              <a:solidFill>
                <a:srgbClr val="F6B1FD"/>
              </a:solidFill>
            </c:spPr>
          </c:dPt>
          <c:dPt>
            <c:idx val="8"/>
            <c:bubble3D val="0"/>
            <c:spPr>
              <a:solidFill>
                <a:srgbClr val="0070C0"/>
              </a:solidFill>
            </c:spPr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50,2%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2.9622865977854437E-3"/>
                  <c:y val="2.03806719888266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27,9%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mtClean="0"/>
                      <a:t>17,7%</a:t>
                    </a:r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Жилищно-коммунальное хозяйство</c:v>
                </c:pt>
                <c:pt idx="3">
                  <c:v>Культура , кинемотография</c:v>
                </c:pt>
                <c:pt idx="4">
                  <c:v>Национальная оборона</c:v>
                </c:pt>
                <c:pt idx="5">
                  <c:v>Физическая культура и спорт</c:v>
                </c:pt>
                <c:pt idx="6">
                  <c:v>Социальная политика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5323.7</c:v>
                </c:pt>
                <c:pt idx="1">
                  <c:v>55.2</c:v>
                </c:pt>
                <c:pt idx="2">
                  <c:v>2282.6</c:v>
                </c:pt>
                <c:pt idx="3">
                  <c:v>3387.5</c:v>
                </c:pt>
                <c:pt idx="4">
                  <c:v>173.3</c:v>
                </c:pt>
                <c:pt idx="5">
                  <c:v>100</c:v>
                </c:pt>
                <c:pt idx="6">
                  <c:v>108</c:v>
                </c:pt>
                <c:pt idx="7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765470503277463"/>
          <c:y val="7.7732163958694714E-2"/>
          <c:w val="0.35854118060956192"/>
          <c:h val="0.86801322219609311"/>
        </c:manualLayout>
      </c:layout>
      <c:overlay val="0"/>
      <c:txPr>
        <a:bodyPr/>
        <a:lstStyle/>
        <a:p>
          <a:pPr>
            <a:defRPr sz="1200"/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10584,3тыс.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248,0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3419,3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5008,2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55,2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99FF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1853,6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3952" custLinFactNeighborY="-389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7668" custRadScaleInc="43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39366" custRadScaleRad="128748" custRadScaleInc="4391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76494" custScaleY="153440" custRadScaleRad="140403" custRadScaleInc="3841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62163" custScaleY="157674" custRadScaleRad="150684" custRadScaleInc="-354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09267" custRadScaleInc="-4011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E7D170-534A-46EE-B356-1D6AEF05DEB9}" type="presOf" srcId="{5D1AFD90-2AB0-44A2-8CC3-6280C4A9325A}" destId="{6423915F-21BD-43BC-9B60-E7CE81B3DC00}" srcOrd="0" destOrd="0" presId="urn:microsoft.com/office/officeart/2005/8/layout/radial1"/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260A77A2-AC4D-4BC7-9120-1C67AC95F27F}" type="presOf" srcId="{50299067-D889-4A72-9742-ECF26188D52B}" destId="{40164DA9-A940-4225-89E4-51D6983F9EB8}" srcOrd="0" destOrd="0" presId="urn:microsoft.com/office/officeart/2005/8/layout/radial1"/>
    <dgm:cxn modelId="{AF440AD2-882C-4BC2-AF4D-68E2A179A676}" type="presOf" srcId="{0066CD48-B5CE-4F25-9A77-4BA8FE434D32}" destId="{1F50DB52-45E2-4D39-B879-BDB9A1780E90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56D79FC9-CA9C-484C-8893-F081EDA76302}" type="presOf" srcId="{BF2B68B5-A2B1-45A1-B97F-96DCCCBADE00}" destId="{8DFEDF81-2C56-4991-AC5F-A9B5F1733857}" srcOrd="0" destOrd="0" presId="urn:microsoft.com/office/officeart/2005/8/layout/radial1"/>
    <dgm:cxn modelId="{F6F58540-5AFB-4882-89DB-B172A7141B32}" type="presOf" srcId="{9F29C900-7787-48FB-9D77-8484C0A8A38D}" destId="{5AF4B050-67AD-45EC-92F0-E34CF669D743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4BA2958A-B126-4839-B6BD-66B4B3F9A44B}" type="presOf" srcId="{074C90A6-348D-47ED-B5EE-172A12F6E2C2}" destId="{B2968A6F-A5AC-46BF-93ED-B8EDEAA991A2}" srcOrd="0" destOrd="0" presId="urn:microsoft.com/office/officeart/2005/8/layout/radial1"/>
    <dgm:cxn modelId="{702594F6-1209-4FA3-A5F7-510BF453BB22}" type="presOf" srcId="{EDEE688D-E571-40BA-B131-B9A712C06B9D}" destId="{8FC0FEE9-96D6-4AA5-B55D-B39E4F31F37A}" srcOrd="1" destOrd="0" presId="urn:microsoft.com/office/officeart/2005/8/layout/radial1"/>
    <dgm:cxn modelId="{C8D469FC-6422-497B-83D6-BA0E803FE6F7}" type="presOf" srcId="{EDEE688D-E571-40BA-B131-B9A712C06B9D}" destId="{9E3E4BE2-B7F9-4EDB-8550-0D5B061EC523}" srcOrd="0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6113F304-B961-4BDF-9BD8-7422CF5B8E67}" type="presOf" srcId="{50299067-D889-4A72-9742-ECF26188D52B}" destId="{E407B458-15B7-4CB8-AD12-34DC1E2392EB}" srcOrd="1" destOrd="0" presId="urn:microsoft.com/office/officeart/2005/8/layout/radial1"/>
    <dgm:cxn modelId="{DBABE581-9398-4F30-A742-228B8D0D688C}" type="presOf" srcId="{A01B82FD-AF69-4D93-827B-78B74233BFBD}" destId="{D9CAF390-F236-4864-8020-8BCCDEFE127C}" srcOrd="0" destOrd="0" presId="urn:microsoft.com/office/officeart/2005/8/layout/radial1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C8CF00C7-489A-4C00-8C1F-A5C0C5D3C789}" type="presOf" srcId="{0066CD48-B5CE-4F25-9A77-4BA8FE434D32}" destId="{1463332A-62C8-4773-ABD2-2DA2880C2AAD}" srcOrd="1" destOrd="0" presId="urn:microsoft.com/office/officeart/2005/8/layout/radial1"/>
    <dgm:cxn modelId="{595505F0-E3BE-4F1F-BEF3-6073494A8027}" type="presOf" srcId="{AB0F4D8D-3213-4B61-82EF-9AEBF7E734D2}" destId="{40441E3F-F26E-4727-8F7C-0C87E9851130}" srcOrd="0" destOrd="0" presId="urn:microsoft.com/office/officeart/2005/8/layout/radial1"/>
    <dgm:cxn modelId="{D5C20BFF-2D79-4EB7-BF05-E114FCDCB098}" type="presOf" srcId="{C89C1B0D-1F00-47BA-A55E-2879C9AC934C}" destId="{D54FBAE8-AB39-4202-BCDE-3DC2ABC8FA4C}" srcOrd="0" destOrd="0" presId="urn:microsoft.com/office/officeart/2005/8/layout/radial1"/>
    <dgm:cxn modelId="{D25ED380-3E6B-4D5D-A57E-B2F1C996C1B6}" type="presOf" srcId="{431CFCAB-EC68-4F42-8790-3AFB3BA106B0}" destId="{88C6EAC7-F063-42F7-A7DE-8C46B565FC17}" srcOrd="0" destOrd="0" presId="urn:microsoft.com/office/officeart/2005/8/layout/radial1"/>
    <dgm:cxn modelId="{CDBEF244-F54B-4A22-94EC-852D74339315}" type="presOf" srcId="{C89C1B0D-1F00-47BA-A55E-2879C9AC934C}" destId="{14A197C0-DB35-47FF-B8B7-D2E4AFFFDFDE}" srcOrd="1" destOrd="0" presId="urn:microsoft.com/office/officeart/2005/8/layout/radial1"/>
    <dgm:cxn modelId="{0D90C990-10D0-4647-8B10-3000B4B72DA5}" type="presOf" srcId="{AB0F4D8D-3213-4B61-82EF-9AEBF7E734D2}" destId="{B1BC96FF-7359-4168-9DC3-56950CCA7FDE}" srcOrd="1" destOrd="0" presId="urn:microsoft.com/office/officeart/2005/8/layout/radial1"/>
    <dgm:cxn modelId="{74E9B288-1B5D-43E5-8466-490CC64DFAE8}" type="presOf" srcId="{E18CC8B0-1983-41BD-882C-3439ED21E6C1}" destId="{A527CC21-991B-4930-A77E-E36584A67069}" srcOrd="0" destOrd="0" presId="urn:microsoft.com/office/officeart/2005/8/layout/radial1"/>
    <dgm:cxn modelId="{7FA14C2F-0BAB-402C-A348-CD7331317EF8}" type="presParOf" srcId="{5AF4B050-67AD-45EC-92F0-E34CF669D743}" destId="{A527CC21-991B-4930-A77E-E36584A67069}" srcOrd="0" destOrd="0" presId="urn:microsoft.com/office/officeart/2005/8/layout/radial1"/>
    <dgm:cxn modelId="{59561CE7-A1DF-4A10-8ABC-21965176A987}" type="presParOf" srcId="{5AF4B050-67AD-45EC-92F0-E34CF669D743}" destId="{9E3E4BE2-B7F9-4EDB-8550-0D5B061EC523}" srcOrd="1" destOrd="0" presId="urn:microsoft.com/office/officeart/2005/8/layout/radial1"/>
    <dgm:cxn modelId="{A55CFCEB-B8EF-4F51-90DA-162D35464CB6}" type="presParOf" srcId="{9E3E4BE2-B7F9-4EDB-8550-0D5B061EC523}" destId="{8FC0FEE9-96D6-4AA5-B55D-B39E4F31F37A}" srcOrd="0" destOrd="0" presId="urn:microsoft.com/office/officeart/2005/8/layout/radial1"/>
    <dgm:cxn modelId="{93DE98CD-C76F-4702-B353-52BA20BA07C8}" type="presParOf" srcId="{5AF4B050-67AD-45EC-92F0-E34CF669D743}" destId="{88C6EAC7-F063-42F7-A7DE-8C46B565FC17}" srcOrd="2" destOrd="0" presId="urn:microsoft.com/office/officeart/2005/8/layout/radial1"/>
    <dgm:cxn modelId="{92D073E3-D4FF-4C62-BE13-4DCB0ECA3A93}" type="presParOf" srcId="{5AF4B050-67AD-45EC-92F0-E34CF669D743}" destId="{D54FBAE8-AB39-4202-BCDE-3DC2ABC8FA4C}" srcOrd="3" destOrd="0" presId="urn:microsoft.com/office/officeart/2005/8/layout/radial1"/>
    <dgm:cxn modelId="{3C1E17F2-45B3-44F1-89C1-80B6F0C677F4}" type="presParOf" srcId="{D54FBAE8-AB39-4202-BCDE-3DC2ABC8FA4C}" destId="{14A197C0-DB35-47FF-B8B7-D2E4AFFFDFDE}" srcOrd="0" destOrd="0" presId="urn:microsoft.com/office/officeart/2005/8/layout/radial1"/>
    <dgm:cxn modelId="{5AC3D971-6AF1-435A-B40E-C1784A942C90}" type="presParOf" srcId="{5AF4B050-67AD-45EC-92F0-E34CF669D743}" destId="{D9CAF390-F236-4864-8020-8BCCDEFE127C}" srcOrd="4" destOrd="0" presId="urn:microsoft.com/office/officeart/2005/8/layout/radial1"/>
    <dgm:cxn modelId="{2DD93CD0-997C-47AF-B029-8A2ADA92E3CB}" type="presParOf" srcId="{5AF4B050-67AD-45EC-92F0-E34CF669D743}" destId="{40441E3F-F26E-4727-8F7C-0C87E9851130}" srcOrd="5" destOrd="0" presId="urn:microsoft.com/office/officeart/2005/8/layout/radial1"/>
    <dgm:cxn modelId="{4FE84A7F-EA3C-4F3D-8E36-E653CC892C89}" type="presParOf" srcId="{40441E3F-F26E-4727-8F7C-0C87E9851130}" destId="{B1BC96FF-7359-4168-9DC3-56950CCA7FDE}" srcOrd="0" destOrd="0" presId="urn:microsoft.com/office/officeart/2005/8/layout/radial1"/>
    <dgm:cxn modelId="{17057D0E-0E18-4962-A72F-14A561AEE37D}" type="presParOf" srcId="{5AF4B050-67AD-45EC-92F0-E34CF669D743}" destId="{6423915F-21BD-43BC-9B60-E7CE81B3DC00}" srcOrd="6" destOrd="0" presId="urn:microsoft.com/office/officeart/2005/8/layout/radial1"/>
    <dgm:cxn modelId="{49D8D342-CBEF-47D1-A5A1-2A7C23A722CF}" type="presParOf" srcId="{5AF4B050-67AD-45EC-92F0-E34CF669D743}" destId="{40164DA9-A940-4225-89E4-51D6983F9EB8}" srcOrd="7" destOrd="0" presId="urn:microsoft.com/office/officeart/2005/8/layout/radial1"/>
    <dgm:cxn modelId="{07E7F363-2012-4B86-9A4E-CD2C77FB72F1}" type="presParOf" srcId="{40164DA9-A940-4225-89E4-51D6983F9EB8}" destId="{E407B458-15B7-4CB8-AD12-34DC1E2392EB}" srcOrd="0" destOrd="0" presId="urn:microsoft.com/office/officeart/2005/8/layout/radial1"/>
    <dgm:cxn modelId="{BE7A7D1B-8AFA-483C-BEDE-B2FB76DC6163}" type="presParOf" srcId="{5AF4B050-67AD-45EC-92F0-E34CF669D743}" destId="{B2968A6F-A5AC-46BF-93ED-B8EDEAA991A2}" srcOrd="8" destOrd="0" presId="urn:microsoft.com/office/officeart/2005/8/layout/radial1"/>
    <dgm:cxn modelId="{6E9DF152-397A-4BDD-A812-C194BA98F5A9}" type="presParOf" srcId="{5AF4B050-67AD-45EC-92F0-E34CF669D743}" destId="{1F50DB52-45E2-4D39-B879-BDB9A1780E90}" srcOrd="9" destOrd="0" presId="urn:microsoft.com/office/officeart/2005/8/layout/radial1"/>
    <dgm:cxn modelId="{95F61E3E-2C7D-43F5-93B0-0777AF1314B8}" type="presParOf" srcId="{1F50DB52-45E2-4D39-B879-BDB9A1780E90}" destId="{1463332A-62C8-4773-ABD2-2DA2880C2AAD}" srcOrd="0" destOrd="0" presId="urn:microsoft.com/office/officeart/2005/8/layout/radial1"/>
    <dgm:cxn modelId="{AA212ABC-F30B-4015-9C71-CFBCAC319592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10733,8 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248,0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7DD7F7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3419,3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5008,2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55,2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2003,1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99436" custScaleY="70803" custLinFactNeighborX="2784" custLinFactNeighborY="-4165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39366" custRadScaleRad="132463" custRadScaleInc="4409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55599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30079" custRadScaleInc="-449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297795B5-6233-49B6-B196-FD4DB31D655A}" type="presOf" srcId="{0066CD48-B5CE-4F25-9A77-4BA8FE434D32}" destId="{1F50DB52-45E2-4D39-B879-BDB9A1780E90}" srcOrd="0" destOrd="0" presId="urn:microsoft.com/office/officeart/2005/8/layout/radial1"/>
    <dgm:cxn modelId="{D7BC17CF-E847-4E2A-A788-8E6C437601B1}" type="presOf" srcId="{50299067-D889-4A72-9742-ECF26188D52B}" destId="{E407B458-15B7-4CB8-AD12-34DC1E2392EB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DAEC28C7-DB0A-4AD6-A997-0B88262ECFDC}" type="presOf" srcId="{AB0F4D8D-3213-4B61-82EF-9AEBF7E734D2}" destId="{40441E3F-F26E-4727-8F7C-0C87E9851130}" srcOrd="0" destOrd="0" presId="urn:microsoft.com/office/officeart/2005/8/layout/radial1"/>
    <dgm:cxn modelId="{3D3F4EDB-5DE4-4739-8541-62BFBF69B2D9}" type="presOf" srcId="{50299067-D889-4A72-9742-ECF26188D52B}" destId="{40164DA9-A940-4225-89E4-51D6983F9EB8}" srcOrd="0" destOrd="0" presId="urn:microsoft.com/office/officeart/2005/8/layout/radial1"/>
    <dgm:cxn modelId="{AFE55F7E-8D3D-44D0-B76A-A5F68180BB11}" type="presOf" srcId="{BF2B68B5-A2B1-45A1-B97F-96DCCCBADE00}" destId="{8DFEDF81-2C56-4991-AC5F-A9B5F1733857}" srcOrd="0" destOrd="0" presId="urn:microsoft.com/office/officeart/2005/8/layout/radial1"/>
    <dgm:cxn modelId="{0DEC421E-C175-45EC-9C7C-2F0BC3C760E0}" type="presOf" srcId="{074C90A6-348D-47ED-B5EE-172A12F6E2C2}" destId="{B2968A6F-A5AC-46BF-93ED-B8EDEAA991A2}" srcOrd="0" destOrd="0" presId="urn:microsoft.com/office/officeart/2005/8/layout/radial1"/>
    <dgm:cxn modelId="{7D78CC63-C7DA-435E-A929-AFB8A5B23930}" type="presOf" srcId="{A01B82FD-AF69-4D93-827B-78B74233BFBD}" destId="{D9CAF390-F236-4864-8020-8BCCDEFE127C}" srcOrd="0" destOrd="0" presId="urn:microsoft.com/office/officeart/2005/8/layout/radial1"/>
    <dgm:cxn modelId="{8C89620D-3653-4C2F-800A-94A10DCB830F}" type="presOf" srcId="{EDEE688D-E571-40BA-B131-B9A712C06B9D}" destId="{9E3E4BE2-B7F9-4EDB-8550-0D5B061EC523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6FDC8BBA-C26F-4D5E-A860-80360AAD35DB}" type="presOf" srcId="{EDEE688D-E571-40BA-B131-B9A712C06B9D}" destId="{8FC0FEE9-96D6-4AA5-B55D-B39E4F31F37A}" srcOrd="1" destOrd="0" presId="urn:microsoft.com/office/officeart/2005/8/layout/radial1"/>
    <dgm:cxn modelId="{87D2A96B-CFC1-4238-AE7C-05896EF79E5E}" type="presOf" srcId="{AB0F4D8D-3213-4B61-82EF-9AEBF7E734D2}" destId="{B1BC96FF-7359-4168-9DC3-56950CCA7FDE}" srcOrd="1" destOrd="0" presId="urn:microsoft.com/office/officeart/2005/8/layout/radial1"/>
    <dgm:cxn modelId="{CF8F9793-933D-4126-980F-BF64837F85D7}" type="presOf" srcId="{C89C1B0D-1F00-47BA-A55E-2879C9AC934C}" destId="{14A197C0-DB35-47FF-B8B7-D2E4AFFFDFDE}" srcOrd="1" destOrd="0" presId="urn:microsoft.com/office/officeart/2005/8/layout/radial1"/>
    <dgm:cxn modelId="{0C94CE7E-F5B1-4999-B61A-B07B15EE3BB1}" type="presOf" srcId="{431CFCAB-EC68-4F42-8790-3AFB3BA106B0}" destId="{88C6EAC7-F063-42F7-A7DE-8C46B565FC17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9C87D9CD-4DAF-4B2E-BF16-816C2FAC0042}" type="presOf" srcId="{9F29C900-7787-48FB-9D77-8484C0A8A38D}" destId="{5AF4B050-67AD-45EC-92F0-E34CF669D743}" srcOrd="0" destOrd="0" presId="urn:microsoft.com/office/officeart/2005/8/layout/radial1"/>
    <dgm:cxn modelId="{2C041B10-41EA-4976-9434-144E59646997}" type="presOf" srcId="{E18CC8B0-1983-41BD-882C-3439ED21E6C1}" destId="{A527CC21-991B-4930-A77E-E36584A67069}" srcOrd="0" destOrd="0" presId="urn:microsoft.com/office/officeart/2005/8/layout/radial1"/>
    <dgm:cxn modelId="{B61F786A-4E0D-4449-9E0E-3AF450A68A60}" type="presOf" srcId="{C89C1B0D-1F00-47BA-A55E-2879C9AC934C}" destId="{D54FBAE8-AB39-4202-BCDE-3DC2ABC8FA4C}" srcOrd="0" destOrd="0" presId="urn:microsoft.com/office/officeart/2005/8/layout/radial1"/>
    <dgm:cxn modelId="{6C554E8B-3507-40C0-91CF-BFA27F4B8B0C}" type="presOf" srcId="{5D1AFD90-2AB0-44A2-8CC3-6280C4A9325A}" destId="{6423915F-21BD-43BC-9B60-E7CE81B3DC00}" srcOrd="0" destOrd="0" presId="urn:microsoft.com/office/officeart/2005/8/layout/radial1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6E4E33EB-3E7B-49C1-84BC-D347FA12541F}" type="presOf" srcId="{0066CD48-B5CE-4F25-9A77-4BA8FE434D32}" destId="{1463332A-62C8-4773-ABD2-2DA2880C2AAD}" srcOrd="1" destOrd="0" presId="urn:microsoft.com/office/officeart/2005/8/layout/radial1"/>
    <dgm:cxn modelId="{5A6F34FD-6E85-4955-BDA8-B3D36580E457}" type="presParOf" srcId="{5AF4B050-67AD-45EC-92F0-E34CF669D743}" destId="{A527CC21-991B-4930-A77E-E36584A67069}" srcOrd="0" destOrd="0" presId="urn:microsoft.com/office/officeart/2005/8/layout/radial1"/>
    <dgm:cxn modelId="{44F6EB1C-13D9-4159-A0B3-F721E1AFC54F}" type="presParOf" srcId="{5AF4B050-67AD-45EC-92F0-E34CF669D743}" destId="{9E3E4BE2-B7F9-4EDB-8550-0D5B061EC523}" srcOrd="1" destOrd="0" presId="urn:microsoft.com/office/officeart/2005/8/layout/radial1"/>
    <dgm:cxn modelId="{9CDE03DE-084F-408D-B7CA-54252CE65756}" type="presParOf" srcId="{9E3E4BE2-B7F9-4EDB-8550-0D5B061EC523}" destId="{8FC0FEE9-96D6-4AA5-B55D-B39E4F31F37A}" srcOrd="0" destOrd="0" presId="urn:microsoft.com/office/officeart/2005/8/layout/radial1"/>
    <dgm:cxn modelId="{C6AA5DD8-4BA4-476A-9622-3C8FD6BF96FF}" type="presParOf" srcId="{5AF4B050-67AD-45EC-92F0-E34CF669D743}" destId="{88C6EAC7-F063-42F7-A7DE-8C46B565FC17}" srcOrd="2" destOrd="0" presId="urn:microsoft.com/office/officeart/2005/8/layout/radial1"/>
    <dgm:cxn modelId="{F346CFD5-7B07-4292-9CA3-501B97B6C89E}" type="presParOf" srcId="{5AF4B050-67AD-45EC-92F0-E34CF669D743}" destId="{D54FBAE8-AB39-4202-BCDE-3DC2ABC8FA4C}" srcOrd="3" destOrd="0" presId="urn:microsoft.com/office/officeart/2005/8/layout/radial1"/>
    <dgm:cxn modelId="{3B3AD9A0-A0BE-4108-8AEF-BF012F2BDAAD}" type="presParOf" srcId="{D54FBAE8-AB39-4202-BCDE-3DC2ABC8FA4C}" destId="{14A197C0-DB35-47FF-B8B7-D2E4AFFFDFDE}" srcOrd="0" destOrd="0" presId="urn:microsoft.com/office/officeart/2005/8/layout/radial1"/>
    <dgm:cxn modelId="{579BE150-F983-4788-98A5-B08917435CE2}" type="presParOf" srcId="{5AF4B050-67AD-45EC-92F0-E34CF669D743}" destId="{D9CAF390-F236-4864-8020-8BCCDEFE127C}" srcOrd="4" destOrd="0" presId="urn:microsoft.com/office/officeart/2005/8/layout/radial1"/>
    <dgm:cxn modelId="{75D06985-8A40-4E4B-8083-3103E307B503}" type="presParOf" srcId="{5AF4B050-67AD-45EC-92F0-E34CF669D743}" destId="{40441E3F-F26E-4727-8F7C-0C87E9851130}" srcOrd="5" destOrd="0" presId="urn:microsoft.com/office/officeart/2005/8/layout/radial1"/>
    <dgm:cxn modelId="{042C05DA-1741-4888-90DC-6CA22F9D9F3B}" type="presParOf" srcId="{40441E3F-F26E-4727-8F7C-0C87E9851130}" destId="{B1BC96FF-7359-4168-9DC3-56950CCA7FDE}" srcOrd="0" destOrd="0" presId="urn:microsoft.com/office/officeart/2005/8/layout/radial1"/>
    <dgm:cxn modelId="{87C82286-5110-48BA-8FB0-17CD0CD11C39}" type="presParOf" srcId="{5AF4B050-67AD-45EC-92F0-E34CF669D743}" destId="{6423915F-21BD-43BC-9B60-E7CE81B3DC00}" srcOrd="6" destOrd="0" presId="urn:microsoft.com/office/officeart/2005/8/layout/radial1"/>
    <dgm:cxn modelId="{828B81F0-8E07-48E4-8474-0838359FEFD7}" type="presParOf" srcId="{5AF4B050-67AD-45EC-92F0-E34CF669D743}" destId="{40164DA9-A940-4225-89E4-51D6983F9EB8}" srcOrd="7" destOrd="0" presId="urn:microsoft.com/office/officeart/2005/8/layout/radial1"/>
    <dgm:cxn modelId="{3AC42E2F-0102-4125-972E-22E1B3DF0C86}" type="presParOf" srcId="{40164DA9-A940-4225-89E4-51D6983F9EB8}" destId="{E407B458-15B7-4CB8-AD12-34DC1E2392EB}" srcOrd="0" destOrd="0" presId="urn:microsoft.com/office/officeart/2005/8/layout/radial1"/>
    <dgm:cxn modelId="{39B564F5-D55B-4714-9FE3-D72BDE92C5C9}" type="presParOf" srcId="{5AF4B050-67AD-45EC-92F0-E34CF669D743}" destId="{B2968A6F-A5AC-46BF-93ED-B8EDEAA991A2}" srcOrd="8" destOrd="0" presId="urn:microsoft.com/office/officeart/2005/8/layout/radial1"/>
    <dgm:cxn modelId="{D46899B4-F67A-4B3D-B056-2CAA6C23F6ED}" type="presParOf" srcId="{5AF4B050-67AD-45EC-92F0-E34CF669D743}" destId="{1F50DB52-45E2-4D39-B879-BDB9A1780E90}" srcOrd="9" destOrd="0" presId="urn:microsoft.com/office/officeart/2005/8/layout/radial1"/>
    <dgm:cxn modelId="{AE4C30A2-237B-4284-9C8A-BC9C5B0F0D5B}" type="presParOf" srcId="{1F50DB52-45E2-4D39-B879-BDB9A1780E90}" destId="{1463332A-62C8-4773-ABD2-2DA2880C2AAD}" srcOrd="0" destOrd="0" presId="urn:microsoft.com/office/officeart/2005/8/layout/radial1"/>
    <dgm:cxn modelId="{FAC1B612-EDA1-457E-8483-487AF40B99AB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29C900-7787-48FB-9D77-8484C0A8A38D}" type="doc">
      <dgm:prSet loTypeId="urn:microsoft.com/office/officeart/2005/8/layout/radial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18CC8B0-1983-41BD-882C-3439ED21E6C1}">
      <dgm:prSet phldrT="[Текст]" custT="1"/>
      <dgm:spPr>
        <a:solidFill>
          <a:srgbClr val="00B0F0"/>
        </a:solidFill>
        <a:ln>
          <a:solidFill>
            <a:srgbClr val="00B0F0"/>
          </a:solidFill>
        </a:ln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Всего 11176,8 тыс. рублей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9A325E56-3377-4970-8D84-BE4389E780CC}" type="parTrans" cxnId="{E0CDC42E-5AC0-48EE-AA27-EA6AADBBB2C1}">
      <dgm:prSet/>
      <dgm:spPr/>
      <dgm:t>
        <a:bodyPr/>
        <a:lstStyle/>
        <a:p>
          <a:endParaRPr lang="ru-RU"/>
        </a:p>
      </dgm:t>
    </dgm:pt>
    <dgm:pt modelId="{2A15DA79-5860-4CDE-A9F6-D911B73D9459}" type="sibTrans" cxnId="{E0CDC42E-5AC0-48EE-AA27-EA6AADBBB2C1}">
      <dgm:prSet/>
      <dgm:spPr/>
      <dgm:t>
        <a:bodyPr/>
        <a:lstStyle/>
        <a:p>
          <a:endParaRPr lang="ru-RU"/>
        </a:p>
      </dgm:t>
    </dgm:pt>
    <dgm:pt modelId="{431CFCAB-EC68-4F42-8790-3AFB3BA106B0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Муниципальная политика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248,0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EDEE688D-E571-40BA-B131-B9A712C06B9D}" type="parTrans" cxnId="{DA021E22-3951-4E45-A9CA-9687CA89F5EE}">
      <dgm:prSet/>
      <dgm:spPr/>
      <dgm:t>
        <a:bodyPr/>
        <a:lstStyle/>
        <a:p>
          <a:endParaRPr lang="ru-RU"/>
        </a:p>
      </dgm:t>
    </dgm:pt>
    <dgm:pt modelId="{270558E9-831D-4B36-8E22-C6BFE7A296C6}" type="sibTrans" cxnId="{DA021E22-3951-4E45-A9CA-9687CA89F5EE}">
      <dgm:prSet/>
      <dgm:spPr/>
      <dgm:t>
        <a:bodyPr/>
        <a:lstStyle/>
        <a:p>
          <a:endParaRPr lang="ru-RU"/>
        </a:p>
      </dgm:t>
    </dgm:pt>
    <dgm:pt modelId="{A01B82FD-AF69-4D93-827B-78B74233BFBD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Развитие культуры, физической культуры и спорта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3487,5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C89C1B0D-1F00-47BA-A55E-2879C9AC934C}" type="parTrans" cxnId="{EBE5073B-850A-42AF-8651-7F0C4C332CDF}">
      <dgm:prSet/>
      <dgm:spPr/>
      <dgm:t>
        <a:bodyPr/>
        <a:lstStyle/>
        <a:p>
          <a:endParaRPr lang="ru-RU"/>
        </a:p>
      </dgm:t>
    </dgm:pt>
    <dgm:pt modelId="{0B1E03BA-0A16-485F-A0D7-D4FC7E649924}" type="sibTrans" cxnId="{EBE5073B-850A-42AF-8651-7F0C4C332CDF}">
      <dgm:prSet/>
      <dgm:spPr/>
      <dgm:t>
        <a:bodyPr/>
        <a:lstStyle/>
        <a:p>
          <a:endParaRPr lang="ru-RU"/>
        </a:p>
      </dgm:t>
    </dgm:pt>
    <dgm:pt modelId="{5D1AFD90-2AB0-44A2-8CC3-6280C4A9325A}">
      <dgm:prSet custT="1"/>
      <dgm:spPr>
        <a:solidFill>
          <a:srgbClr val="99FF33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Управление муниципальными финансами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5114,5 тыс. рублей</a:t>
          </a:r>
        </a:p>
        <a:p>
          <a:endParaRPr lang="ru-RU" sz="1400" dirty="0"/>
        </a:p>
      </dgm:t>
    </dgm:pt>
    <dgm:pt modelId="{AB0F4D8D-3213-4B61-82EF-9AEBF7E734D2}" type="parTrans" cxnId="{36C8A795-6D6F-4A5E-A5E5-5954ADFD20FC}">
      <dgm:prSet/>
      <dgm:spPr/>
      <dgm:t>
        <a:bodyPr/>
        <a:lstStyle/>
        <a:p>
          <a:endParaRPr lang="ru-RU"/>
        </a:p>
      </dgm:t>
    </dgm:pt>
    <dgm:pt modelId="{401557BB-0466-4F2D-AFFB-E73920473D2E}" type="sibTrans" cxnId="{36C8A795-6D6F-4A5E-A5E5-5954ADFD20FC}">
      <dgm:prSet/>
      <dgm:spPr/>
      <dgm:t>
        <a:bodyPr/>
        <a:lstStyle/>
        <a:p>
          <a:endParaRPr lang="ru-RU"/>
        </a:p>
      </dgm:t>
    </dgm:pt>
    <dgm:pt modelId="{074C90A6-348D-47ED-B5EE-172A12F6E2C2}">
      <dgm:prSet custT="1"/>
      <dgm:spPr>
        <a:solidFill>
          <a:srgbClr val="FF99FF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Защита населения и территории от чрезвычайных ситуаций, обеспечение пожарной безопасности и безопасности людей на водных объектах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55,2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0299067-D889-4A72-9742-ECF26188D52B}" type="parTrans" cxnId="{6AA539EF-248B-4782-BEF7-F464EBC4D2E9}">
      <dgm:prSet/>
      <dgm:spPr/>
      <dgm:t>
        <a:bodyPr/>
        <a:lstStyle/>
        <a:p>
          <a:endParaRPr lang="ru-RU"/>
        </a:p>
      </dgm:t>
    </dgm:pt>
    <dgm:pt modelId="{5415AC98-011A-45E6-847A-2EFA3CC4A6D5}" type="sibTrans" cxnId="{6AA539EF-248B-4782-BEF7-F464EBC4D2E9}">
      <dgm:prSet/>
      <dgm:spPr/>
      <dgm:t>
        <a:bodyPr/>
        <a:lstStyle/>
        <a:p>
          <a:endParaRPr lang="ru-RU"/>
        </a:p>
      </dgm:t>
    </dgm:pt>
    <dgm:pt modelId="{BF2B68B5-A2B1-45A1-B97F-96DCCCBADE00}">
      <dgm:prSet custT="1"/>
      <dgm:spPr>
        <a:solidFill>
          <a:srgbClr val="FFFF00"/>
        </a:solidFill>
      </dgm:spPr>
      <dgm:t>
        <a:bodyPr/>
        <a:lstStyle/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Благоустройство территории и жилищно-коммунальное хозяйство</a:t>
          </a:r>
        </a:p>
        <a:p>
          <a:r>
            <a:rPr lang="ru-RU" sz="1400" dirty="0" smtClean="0">
              <a:solidFill>
                <a:schemeClr val="tx1">
                  <a:lumMod val="95000"/>
                  <a:lumOff val="5000"/>
                </a:schemeClr>
              </a:solidFill>
            </a:rPr>
            <a:t>2271,6 тыс. рублей</a:t>
          </a:r>
          <a:endParaRPr lang="ru-RU" sz="14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0066CD48-B5CE-4F25-9A77-4BA8FE434D32}" type="parTrans" cxnId="{1152BD24-2160-494D-87A9-EEB99132C726}">
      <dgm:prSet/>
      <dgm:spPr/>
      <dgm:t>
        <a:bodyPr/>
        <a:lstStyle/>
        <a:p>
          <a:endParaRPr lang="ru-RU"/>
        </a:p>
      </dgm:t>
    </dgm:pt>
    <dgm:pt modelId="{E28557A3-A134-4AB1-B8EE-F47B197B45C7}" type="sibTrans" cxnId="{1152BD24-2160-494D-87A9-EEB99132C726}">
      <dgm:prSet/>
      <dgm:spPr/>
      <dgm:t>
        <a:bodyPr/>
        <a:lstStyle/>
        <a:p>
          <a:endParaRPr lang="ru-RU"/>
        </a:p>
      </dgm:t>
    </dgm:pt>
    <dgm:pt modelId="{5AF4B050-67AD-45EC-92F0-E34CF669D743}" type="pres">
      <dgm:prSet presAssocID="{9F29C900-7787-48FB-9D77-8484C0A8A38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527CC21-991B-4930-A77E-E36584A67069}" type="pres">
      <dgm:prSet presAssocID="{E18CC8B0-1983-41BD-882C-3439ED21E6C1}" presName="centerShape" presStyleLbl="node0" presStyleIdx="0" presStyleCnt="1" custScaleX="185467" custScaleY="70803" custLinFactNeighborX="717" custLinFactNeighborY="-3626"/>
      <dgm:spPr/>
      <dgm:t>
        <a:bodyPr/>
        <a:lstStyle/>
        <a:p>
          <a:endParaRPr lang="ru-RU"/>
        </a:p>
      </dgm:t>
    </dgm:pt>
    <dgm:pt modelId="{9E3E4BE2-B7F9-4EDB-8550-0D5B061EC523}" type="pres">
      <dgm:prSet presAssocID="{EDEE688D-E571-40BA-B131-B9A712C06B9D}" presName="Name9" presStyleLbl="parChTrans1D2" presStyleIdx="0" presStyleCnt="5"/>
      <dgm:spPr/>
      <dgm:t>
        <a:bodyPr/>
        <a:lstStyle/>
        <a:p>
          <a:endParaRPr lang="ru-RU"/>
        </a:p>
      </dgm:t>
    </dgm:pt>
    <dgm:pt modelId="{8FC0FEE9-96D6-4AA5-B55D-B39E4F31F37A}" type="pres">
      <dgm:prSet presAssocID="{EDEE688D-E571-40BA-B131-B9A712C06B9D}" presName="connTx" presStyleLbl="parChTrans1D2" presStyleIdx="0" presStyleCnt="5"/>
      <dgm:spPr/>
      <dgm:t>
        <a:bodyPr/>
        <a:lstStyle/>
        <a:p>
          <a:endParaRPr lang="ru-RU"/>
        </a:p>
      </dgm:t>
    </dgm:pt>
    <dgm:pt modelId="{88C6EAC7-F063-42F7-A7DE-8C46B565FC17}" type="pres">
      <dgm:prSet presAssocID="{431CFCAB-EC68-4F42-8790-3AFB3BA106B0}" presName="node" presStyleLbl="node1" presStyleIdx="0" presStyleCnt="5" custScaleX="151118" custScaleY="98799" custRadScaleRad="75542" custRadScaleInc="173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FBAE8-AB39-4202-BCDE-3DC2ABC8FA4C}" type="pres">
      <dgm:prSet presAssocID="{C89C1B0D-1F00-47BA-A55E-2879C9AC934C}" presName="Name9" presStyleLbl="parChTrans1D2" presStyleIdx="1" presStyleCnt="5"/>
      <dgm:spPr/>
      <dgm:t>
        <a:bodyPr/>
        <a:lstStyle/>
        <a:p>
          <a:endParaRPr lang="ru-RU"/>
        </a:p>
      </dgm:t>
    </dgm:pt>
    <dgm:pt modelId="{14A197C0-DB35-47FF-B8B7-D2E4AFFFDFDE}" type="pres">
      <dgm:prSet presAssocID="{C89C1B0D-1F00-47BA-A55E-2879C9AC934C}" presName="connTx" presStyleLbl="parChTrans1D2" presStyleIdx="1" presStyleCnt="5"/>
      <dgm:spPr/>
      <dgm:t>
        <a:bodyPr/>
        <a:lstStyle/>
        <a:p>
          <a:endParaRPr lang="ru-RU"/>
        </a:p>
      </dgm:t>
    </dgm:pt>
    <dgm:pt modelId="{D9CAF390-F236-4864-8020-8BCCDEFE127C}" type="pres">
      <dgm:prSet presAssocID="{A01B82FD-AF69-4D93-827B-78B74233BFBD}" presName="node" presStyleLbl="node1" presStyleIdx="1" presStyleCnt="5" custScaleX="212972" custScaleY="118820" custRadScaleRad="120845" custRadScaleInc="45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441E3F-F26E-4727-8F7C-0C87E9851130}" type="pres">
      <dgm:prSet presAssocID="{AB0F4D8D-3213-4B61-82EF-9AEBF7E734D2}" presName="Name9" presStyleLbl="parChTrans1D2" presStyleIdx="2" presStyleCnt="5"/>
      <dgm:spPr/>
      <dgm:t>
        <a:bodyPr/>
        <a:lstStyle/>
        <a:p>
          <a:endParaRPr lang="ru-RU"/>
        </a:p>
      </dgm:t>
    </dgm:pt>
    <dgm:pt modelId="{B1BC96FF-7359-4168-9DC3-56950CCA7FDE}" type="pres">
      <dgm:prSet presAssocID="{AB0F4D8D-3213-4B61-82EF-9AEBF7E734D2}" presName="connTx" presStyleLbl="parChTrans1D2" presStyleIdx="2" presStyleCnt="5"/>
      <dgm:spPr/>
      <dgm:t>
        <a:bodyPr/>
        <a:lstStyle/>
        <a:p>
          <a:endParaRPr lang="ru-RU"/>
        </a:p>
      </dgm:t>
    </dgm:pt>
    <dgm:pt modelId="{6423915F-21BD-43BC-9B60-E7CE81B3DC00}" type="pres">
      <dgm:prSet presAssocID="{5D1AFD90-2AB0-44A2-8CC3-6280C4A9325A}" presName="node" presStyleLbl="node1" presStyleIdx="2" presStyleCnt="5" custScaleX="141095" custScaleY="153440" custRadScaleRad="134970" custRadScaleInc="406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164DA9-A940-4225-89E4-51D6983F9EB8}" type="pres">
      <dgm:prSet presAssocID="{50299067-D889-4A72-9742-ECF26188D52B}" presName="Name9" presStyleLbl="parChTrans1D2" presStyleIdx="3" presStyleCnt="5"/>
      <dgm:spPr/>
      <dgm:t>
        <a:bodyPr/>
        <a:lstStyle/>
        <a:p>
          <a:endParaRPr lang="ru-RU"/>
        </a:p>
      </dgm:t>
    </dgm:pt>
    <dgm:pt modelId="{E407B458-15B7-4CB8-AD12-34DC1E2392EB}" type="pres">
      <dgm:prSet presAssocID="{50299067-D889-4A72-9742-ECF26188D52B}" presName="connTx" presStyleLbl="parChTrans1D2" presStyleIdx="3" presStyleCnt="5"/>
      <dgm:spPr/>
      <dgm:t>
        <a:bodyPr/>
        <a:lstStyle/>
        <a:p>
          <a:endParaRPr lang="ru-RU"/>
        </a:p>
      </dgm:t>
    </dgm:pt>
    <dgm:pt modelId="{B2968A6F-A5AC-46BF-93ED-B8EDEAA991A2}" type="pres">
      <dgm:prSet presAssocID="{074C90A6-348D-47ED-B5EE-172A12F6E2C2}" presName="node" presStyleLbl="node1" presStyleIdx="3" presStyleCnt="5" custScaleX="130616" custScaleY="155599" custRadScaleRad="137675" custRadScaleInc="-3894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50DB52-45E2-4D39-B879-BDB9A1780E90}" type="pres">
      <dgm:prSet presAssocID="{0066CD48-B5CE-4F25-9A77-4BA8FE434D32}" presName="Name9" presStyleLbl="parChTrans1D2" presStyleIdx="4" presStyleCnt="5"/>
      <dgm:spPr/>
      <dgm:t>
        <a:bodyPr/>
        <a:lstStyle/>
        <a:p>
          <a:endParaRPr lang="ru-RU"/>
        </a:p>
      </dgm:t>
    </dgm:pt>
    <dgm:pt modelId="{1463332A-62C8-4773-ABD2-2DA2880C2AAD}" type="pres">
      <dgm:prSet presAssocID="{0066CD48-B5CE-4F25-9A77-4BA8FE434D32}" presName="connTx" presStyleLbl="parChTrans1D2" presStyleIdx="4" presStyleCnt="5"/>
      <dgm:spPr/>
      <dgm:t>
        <a:bodyPr/>
        <a:lstStyle/>
        <a:p>
          <a:endParaRPr lang="ru-RU"/>
        </a:p>
      </dgm:t>
    </dgm:pt>
    <dgm:pt modelId="{8DFEDF81-2C56-4991-AC5F-A9B5F1733857}" type="pres">
      <dgm:prSet presAssocID="{BF2B68B5-A2B1-45A1-B97F-96DCCCBADE00}" presName="node" presStyleLbl="node1" presStyleIdx="4" presStyleCnt="5" custScaleX="190054" custScaleY="113938" custRadScaleRad="129644" custRadScaleInc="-4492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A021E22-3951-4E45-A9CA-9687CA89F5EE}" srcId="{E18CC8B0-1983-41BD-882C-3439ED21E6C1}" destId="{431CFCAB-EC68-4F42-8790-3AFB3BA106B0}" srcOrd="0" destOrd="0" parTransId="{EDEE688D-E571-40BA-B131-B9A712C06B9D}" sibTransId="{270558E9-831D-4B36-8E22-C6BFE7A296C6}"/>
    <dgm:cxn modelId="{ADF5CD7F-807C-4D12-83B5-3817580D4D59}" type="presOf" srcId="{431CFCAB-EC68-4F42-8790-3AFB3BA106B0}" destId="{88C6EAC7-F063-42F7-A7DE-8C46B565FC17}" srcOrd="0" destOrd="0" presId="urn:microsoft.com/office/officeart/2005/8/layout/radial1"/>
    <dgm:cxn modelId="{A8215D19-F3A1-4BC3-93F2-FD8E07223716}" type="presOf" srcId="{C89C1B0D-1F00-47BA-A55E-2879C9AC934C}" destId="{14A197C0-DB35-47FF-B8B7-D2E4AFFFDFDE}" srcOrd="1" destOrd="0" presId="urn:microsoft.com/office/officeart/2005/8/layout/radial1"/>
    <dgm:cxn modelId="{D7977FFF-0889-48FD-B1CC-CD82493A422C}" type="presOf" srcId="{9F29C900-7787-48FB-9D77-8484C0A8A38D}" destId="{5AF4B050-67AD-45EC-92F0-E34CF669D743}" srcOrd="0" destOrd="0" presId="urn:microsoft.com/office/officeart/2005/8/layout/radial1"/>
    <dgm:cxn modelId="{916CF1E4-3784-487E-A464-CA349CCF7374}" type="presOf" srcId="{BF2B68B5-A2B1-45A1-B97F-96DCCCBADE00}" destId="{8DFEDF81-2C56-4991-AC5F-A9B5F1733857}" srcOrd="0" destOrd="0" presId="urn:microsoft.com/office/officeart/2005/8/layout/radial1"/>
    <dgm:cxn modelId="{EF9E66F7-298E-4CDF-B92C-DA924D4F8056}" type="presOf" srcId="{EDEE688D-E571-40BA-B131-B9A712C06B9D}" destId="{9E3E4BE2-B7F9-4EDB-8550-0D5B061EC523}" srcOrd="0" destOrd="0" presId="urn:microsoft.com/office/officeart/2005/8/layout/radial1"/>
    <dgm:cxn modelId="{36C8A795-6D6F-4A5E-A5E5-5954ADFD20FC}" srcId="{E18CC8B0-1983-41BD-882C-3439ED21E6C1}" destId="{5D1AFD90-2AB0-44A2-8CC3-6280C4A9325A}" srcOrd="2" destOrd="0" parTransId="{AB0F4D8D-3213-4B61-82EF-9AEBF7E734D2}" sibTransId="{401557BB-0466-4F2D-AFFB-E73920473D2E}"/>
    <dgm:cxn modelId="{E0CDC42E-5AC0-48EE-AA27-EA6AADBBB2C1}" srcId="{9F29C900-7787-48FB-9D77-8484C0A8A38D}" destId="{E18CC8B0-1983-41BD-882C-3439ED21E6C1}" srcOrd="0" destOrd="0" parTransId="{9A325E56-3377-4970-8D84-BE4389E780CC}" sibTransId="{2A15DA79-5860-4CDE-A9F6-D911B73D9459}"/>
    <dgm:cxn modelId="{3E767188-D018-49BF-9DD0-09516391ABE0}" type="presOf" srcId="{50299067-D889-4A72-9742-ECF26188D52B}" destId="{40164DA9-A940-4225-89E4-51D6983F9EB8}" srcOrd="0" destOrd="0" presId="urn:microsoft.com/office/officeart/2005/8/layout/radial1"/>
    <dgm:cxn modelId="{0BE265B0-8DD7-4483-9796-DB1DCEFAA5CA}" type="presOf" srcId="{C89C1B0D-1F00-47BA-A55E-2879C9AC934C}" destId="{D54FBAE8-AB39-4202-BCDE-3DC2ABC8FA4C}" srcOrd="0" destOrd="0" presId="urn:microsoft.com/office/officeart/2005/8/layout/radial1"/>
    <dgm:cxn modelId="{EFFC56C0-ADEC-4819-BBCD-A58B1C1D3F44}" type="presOf" srcId="{EDEE688D-E571-40BA-B131-B9A712C06B9D}" destId="{8FC0FEE9-96D6-4AA5-B55D-B39E4F31F37A}" srcOrd="1" destOrd="0" presId="urn:microsoft.com/office/officeart/2005/8/layout/radial1"/>
    <dgm:cxn modelId="{55F8DC3E-BCEF-424E-B6F7-E9C5634CF8A5}" type="presOf" srcId="{AB0F4D8D-3213-4B61-82EF-9AEBF7E734D2}" destId="{B1BC96FF-7359-4168-9DC3-56950CCA7FDE}" srcOrd="1" destOrd="0" presId="urn:microsoft.com/office/officeart/2005/8/layout/radial1"/>
    <dgm:cxn modelId="{1152BD24-2160-494D-87A9-EEB99132C726}" srcId="{E18CC8B0-1983-41BD-882C-3439ED21E6C1}" destId="{BF2B68B5-A2B1-45A1-B97F-96DCCCBADE00}" srcOrd="4" destOrd="0" parTransId="{0066CD48-B5CE-4F25-9A77-4BA8FE434D32}" sibTransId="{E28557A3-A134-4AB1-B8EE-F47B197B45C7}"/>
    <dgm:cxn modelId="{6AA539EF-248B-4782-BEF7-F464EBC4D2E9}" srcId="{E18CC8B0-1983-41BD-882C-3439ED21E6C1}" destId="{074C90A6-348D-47ED-B5EE-172A12F6E2C2}" srcOrd="3" destOrd="0" parTransId="{50299067-D889-4A72-9742-ECF26188D52B}" sibTransId="{5415AC98-011A-45E6-847A-2EFA3CC4A6D5}"/>
    <dgm:cxn modelId="{2F1955AA-E73C-45A7-BF56-4A97B0395EFF}" type="presOf" srcId="{AB0F4D8D-3213-4B61-82EF-9AEBF7E734D2}" destId="{40441E3F-F26E-4727-8F7C-0C87E9851130}" srcOrd="0" destOrd="0" presId="urn:microsoft.com/office/officeart/2005/8/layout/radial1"/>
    <dgm:cxn modelId="{C9F3F67A-AD5C-4B12-A50F-C03A4966B473}" type="presOf" srcId="{A01B82FD-AF69-4D93-827B-78B74233BFBD}" destId="{D9CAF390-F236-4864-8020-8BCCDEFE127C}" srcOrd="0" destOrd="0" presId="urn:microsoft.com/office/officeart/2005/8/layout/radial1"/>
    <dgm:cxn modelId="{EBE5073B-850A-42AF-8651-7F0C4C332CDF}" srcId="{E18CC8B0-1983-41BD-882C-3439ED21E6C1}" destId="{A01B82FD-AF69-4D93-827B-78B74233BFBD}" srcOrd="1" destOrd="0" parTransId="{C89C1B0D-1F00-47BA-A55E-2879C9AC934C}" sibTransId="{0B1E03BA-0A16-485F-A0D7-D4FC7E649924}"/>
    <dgm:cxn modelId="{499AFDC9-01C5-485B-8B15-4EC7BAF07891}" type="presOf" srcId="{5D1AFD90-2AB0-44A2-8CC3-6280C4A9325A}" destId="{6423915F-21BD-43BC-9B60-E7CE81B3DC00}" srcOrd="0" destOrd="0" presId="urn:microsoft.com/office/officeart/2005/8/layout/radial1"/>
    <dgm:cxn modelId="{29AF1A65-BEBE-4252-9574-B117BEC6EF5B}" type="presOf" srcId="{50299067-D889-4A72-9742-ECF26188D52B}" destId="{E407B458-15B7-4CB8-AD12-34DC1E2392EB}" srcOrd="1" destOrd="0" presId="urn:microsoft.com/office/officeart/2005/8/layout/radial1"/>
    <dgm:cxn modelId="{2DD958DB-D48A-4EC2-903C-9A582F4BD01F}" type="presOf" srcId="{0066CD48-B5CE-4F25-9A77-4BA8FE434D32}" destId="{1F50DB52-45E2-4D39-B879-BDB9A1780E90}" srcOrd="0" destOrd="0" presId="urn:microsoft.com/office/officeart/2005/8/layout/radial1"/>
    <dgm:cxn modelId="{02A7D2EC-3DBE-4A5C-90C0-5EB25513D311}" type="presOf" srcId="{E18CC8B0-1983-41BD-882C-3439ED21E6C1}" destId="{A527CC21-991B-4930-A77E-E36584A67069}" srcOrd="0" destOrd="0" presId="urn:microsoft.com/office/officeart/2005/8/layout/radial1"/>
    <dgm:cxn modelId="{8EC18038-7D8C-4C3E-A589-3960C9C594C4}" type="presOf" srcId="{0066CD48-B5CE-4F25-9A77-4BA8FE434D32}" destId="{1463332A-62C8-4773-ABD2-2DA2880C2AAD}" srcOrd="1" destOrd="0" presId="urn:microsoft.com/office/officeart/2005/8/layout/radial1"/>
    <dgm:cxn modelId="{EE4731A6-9FCC-4825-B764-E551D1AFEDB7}" type="presOf" srcId="{074C90A6-348D-47ED-B5EE-172A12F6E2C2}" destId="{B2968A6F-A5AC-46BF-93ED-B8EDEAA991A2}" srcOrd="0" destOrd="0" presId="urn:microsoft.com/office/officeart/2005/8/layout/radial1"/>
    <dgm:cxn modelId="{256476BC-93B5-4D64-8BE7-3E0D340E4E13}" type="presParOf" srcId="{5AF4B050-67AD-45EC-92F0-E34CF669D743}" destId="{A527CC21-991B-4930-A77E-E36584A67069}" srcOrd="0" destOrd="0" presId="urn:microsoft.com/office/officeart/2005/8/layout/radial1"/>
    <dgm:cxn modelId="{D7128C92-BEDB-4040-899B-0E42B1FA9997}" type="presParOf" srcId="{5AF4B050-67AD-45EC-92F0-E34CF669D743}" destId="{9E3E4BE2-B7F9-4EDB-8550-0D5B061EC523}" srcOrd="1" destOrd="0" presId="urn:microsoft.com/office/officeart/2005/8/layout/radial1"/>
    <dgm:cxn modelId="{630E3BD8-6BFE-49EA-B19E-257A2FC3E971}" type="presParOf" srcId="{9E3E4BE2-B7F9-4EDB-8550-0D5B061EC523}" destId="{8FC0FEE9-96D6-4AA5-B55D-B39E4F31F37A}" srcOrd="0" destOrd="0" presId="urn:microsoft.com/office/officeart/2005/8/layout/radial1"/>
    <dgm:cxn modelId="{E72DE8F4-CAE6-48A0-81C2-D52F8E8278DE}" type="presParOf" srcId="{5AF4B050-67AD-45EC-92F0-E34CF669D743}" destId="{88C6EAC7-F063-42F7-A7DE-8C46B565FC17}" srcOrd="2" destOrd="0" presId="urn:microsoft.com/office/officeart/2005/8/layout/radial1"/>
    <dgm:cxn modelId="{712A1D60-EF43-427E-96CB-81FEB3C7DF3B}" type="presParOf" srcId="{5AF4B050-67AD-45EC-92F0-E34CF669D743}" destId="{D54FBAE8-AB39-4202-BCDE-3DC2ABC8FA4C}" srcOrd="3" destOrd="0" presId="urn:microsoft.com/office/officeart/2005/8/layout/radial1"/>
    <dgm:cxn modelId="{43B12915-5F61-47A4-B517-51249A6B29E5}" type="presParOf" srcId="{D54FBAE8-AB39-4202-BCDE-3DC2ABC8FA4C}" destId="{14A197C0-DB35-47FF-B8B7-D2E4AFFFDFDE}" srcOrd="0" destOrd="0" presId="urn:microsoft.com/office/officeart/2005/8/layout/radial1"/>
    <dgm:cxn modelId="{B53626E1-2E5A-4D56-B2F0-FA7CC8A6CCF9}" type="presParOf" srcId="{5AF4B050-67AD-45EC-92F0-E34CF669D743}" destId="{D9CAF390-F236-4864-8020-8BCCDEFE127C}" srcOrd="4" destOrd="0" presId="urn:microsoft.com/office/officeart/2005/8/layout/radial1"/>
    <dgm:cxn modelId="{6A49A1DA-5A01-4864-9BDF-1E87A6813460}" type="presParOf" srcId="{5AF4B050-67AD-45EC-92F0-E34CF669D743}" destId="{40441E3F-F26E-4727-8F7C-0C87E9851130}" srcOrd="5" destOrd="0" presId="urn:microsoft.com/office/officeart/2005/8/layout/radial1"/>
    <dgm:cxn modelId="{368C4A43-B9DC-4D7B-92C9-9F35E3FD9274}" type="presParOf" srcId="{40441E3F-F26E-4727-8F7C-0C87E9851130}" destId="{B1BC96FF-7359-4168-9DC3-56950CCA7FDE}" srcOrd="0" destOrd="0" presId="urn:microsoft.com/office/officeart/2005/8/layout/radial1"/>
    <dgm:cxn modelId="{C6708F5F-2905-4D26-882F-43646AE2324E}" type="presParOf" srcId="{5AF4B050-67AD-45EC-92F0-E34CF669D743}" destId="{6423915F-21BD-43BC-9B60-E7CE81B3DC00}" srcOrd="6" destOrd="0" presId="urn:microsoft.com/office/officeart/2005/8/layout/radial1"/>
    <dgm:cxn modelId="{2C1EE89A-F09B-4188-A226-B42D258A5D07}" type="presParOf" srcId="{5AF4B050-67AD-45EC-92F0-E34CF669D743}" destId="{40164DA9-A940-4225-89E4-51D6983F9EB8}" srcOrd="7" destOrd="0" presId="urn:microsoft.com/office/officeart/2005/8/layout/radial1"/>
    <dgm:cxn modelId="{4F987079-4990-4BC8-96BC-A802AF12C39E}" type="presParOf" srcId="{40164DA9-A940-4225-89E4-51D6983F9EB8}" destId="{E407B458-15B7-4CB8-AD12-34DC1E2392EB}" srcOrd="0" destOrd="0" presId="urn:microsoft.com/office/officeart/2005/8/layout/radial1"/>
    <dgm:cxn modelId="{539C913F-6B3E-444E-B829-6C7F0A34198B}" type="presParOf" srcId="{5AF4B050-67AD-45EC-92F0-E34CF669D743}" destId="{B2968A6F-A5AC-46BF-93ED-B8EDEAA991A2}" srcOrd="8" destOrd="0" presId="urn:microsoft.com/office/officeart/2005/8/layout/radial1"/>
    <dgm:cxn modelId="{51188C33-6C39-4742-9FA4-3C3339EF5E5B}" type="presParOf" srcId="{5AF4B050-67AD-45EC-92F0-E34CF669D743}" destId="{1F50DB52-45E2-4D39-B879-BDB9A1780E90}" srcOrd="9" destOrd="0" presId="urn:microsoft.com/office/officeart/2005/8/layout/radial1"/>
    <dgm:cxn modelId="{589A2B49-BD05-4AA0-8652-C0FE89AC5A4C}" type="presParOf" srcId="{1F50DB52-45E2-4D39-B879-BDB9A1780E90}" destId="{1463332A-62C8-4773-ABD2-2DA2880C2AAD}" srcOrd="0" destOrd="0" presId="urn:microsoft.com/office/officeart/2005/8/layout/radial1"/>
    <dgm:cxn modelId="{2C806811-9476-4149-BFBD-2E0F48E8319F}" type="presParOf" srcId="{5AF4B050-67AD-45EC-92F0-E34CF669D743}" destId="{8DFEDF81-2C56-4991-AC5F-A9B5F1733857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039C09-552A-4EBE-B6CE-0D95450A0433}" type="datetimeFigureOut">
              <a:rPr lang="ru-RU" smtClean="0"/>
              <a:t>09.02.2017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648FDB-9235-427B-B295-48AEB6024E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1468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17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743C5C-CA0B-48AF-B09C-37655A2938EF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41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3925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020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3523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67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86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04646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61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218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8187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144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7466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079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796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66416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5644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19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415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244224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2597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616673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08373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6699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96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048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72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655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5966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074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638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19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17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619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1768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6061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02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083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2369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183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9260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5148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812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9945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5537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13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724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4367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7823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3054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6293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841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572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4777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8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9312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565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49696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868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2891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8222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0859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328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0231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2936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275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8688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610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9593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8175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4617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0128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24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5315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93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5343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6186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03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962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1943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882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72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7047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816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2353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998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808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3878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4940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2762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694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379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9135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69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3481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6986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38487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498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35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4978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544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37181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927100"/>
            <a:ext cx="8460347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4179596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58740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5252" y="4837559"/>
            <a:ext cx="3084576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8167" y="4179595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3758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48167" y="484820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4179596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44855" y="2489200"/>
            <a:ext cx="2686859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44856" y="4837559"/>
            <a:ext cx="3091891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4386692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9957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161735" y="6387911"/>
            <a:ext cx="1320799" cy="228659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8178" y="6387910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01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6056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553157" y="402165"/>
            <a:ext cx="6147420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2731745" y="1211129"/>
            <a:ext cx="5995993" cy="4435745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33237" y="1447799"/>
            <a:ext cx="1484688" cy="4572001"/>
          </a:xfrm>
        </p:spPr>
        <p:txBody>
          <a:bodyPr vert="eaVert" anchor="ctr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5651" y="1447799"/>
            <a:ext cx="5889248" cy="45720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18062" y="6365498"/>
            <a:ext cx="5146393" cy="228660"/>
          </a:xfrm>
        </p:spPr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0824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5254" y="2226504"/>
            <a:ext cx="789023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5254" y="4777380"/>
            <a:ext cx="789023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62541" y="1790691"/>
            <a:ext cx="990599" cy="30487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white">
                    <a:alpha val="60000"/>
                  </a:prstClr>
                </a:solidFill>
              </a:rPr>
              <a:pPr/>
              <a:t>09.02.2017</a:t>
            </a:fld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8244" y="3226298"/>
            <a:ext cx="3859795" cy="30488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alpha val="60000"/>
                </a:prst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023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627" y="927099"/>
            <a:ext cx="8458229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22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45" y="2257588"/>
            <a:ext cx="4120896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5682" y="2257588"/>
            <a:ext cx="4110021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266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5253" y="2489201"/>
            <a:ext cx="4849307" cy="35306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41" y="2489203"/>
            <a:ext cx="4849307" cy="3530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1169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7019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9891" y="2489200"/>
            <a:ext cx="4844669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5253" y="3248491"/>
            <a:ext cx="4849307" cy="277131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42" y="2489201"/>
            <a:ext cx="4849305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41" y="3245836"/>
            <a:ext cx="4849307" cy="27739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785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2257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6076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3" y="1447800"/>
            <a:ext cx="3616787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1903" y="1447800"/>
            <a:ext cx="484380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6" y="3086846"/>
            <a:ext cx="3616785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131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1381390"/>
            <a:ext cx="3982785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7212" y="1320800"/>
            <a:ext cx="3721469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086100"/>
            <a:ext cx="3982785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6600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5" y="4961454"/>
            <a:ext cx="8562672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5255" y="685800"/>
            <a:ext cx="8562672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5253" y="5528192"/>
            <a:ext cx="8562672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23487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2673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3488024"/>
            <a:ext cx="8562673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254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863241" y="651691"/>
            <a:ext cx="8021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9425892" y="2900293"/>
            <a:ext cx="8254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en-US" sz="8000" dirty="0">
                <a:solidFill>
                  <a:srgbClr val="B31166">
                    <a:lumMod val="60000"/>
                    <a:lumOff val="40000"/>
                  </a:srgb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4081" y="927100"/>
            <a:ext cx="8213847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849705" y="3809279"/>
            <a:ext cx="7528191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5254" y="5000817"/>
            <a:ext cx="8458231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36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2057400"/>
            <a:ext cx="8562673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5" y="5024909"/>
            <a:ext cx="8562672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516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254" y="927100"/>
            <a:ext cx="8564791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253" y="2489200"/>
            <a:ext cx="3084576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5253" y="3147164"/>
            <a:ext cx="3084576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40819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44628" y="3147164"/>
            <a:ext cx="3091891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44856" y="2489200"/>
            <a:ext cx="3091891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47914" y="3147164"/>
            <a:ext cx="3088833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92707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9936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srgbClr val="B311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238155" y="295731"/>
            <a:ext cx="1055077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19B0651-EE4F-4900-A07F-96A6BFA9D0F0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245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63.xml"/><Relationship Id="rId17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3.xml"/><Relationship Id="rId16" Type="http://schemas.openxmlformats.org/officeDocument/2006/relationships/slideLayout" Target="../slideLayouts/slideLayout67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6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Relationship Id="rId14" Type="http://schemas.openxmlformats.org/officeDocument/2006/relationships/slideLayout" Target="../slideLayouts/slideLayout6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7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17" Type="http://schemas.openxmlformats.org/officeDocument/2006/relationships/slideLayout" Target="../slideLayouts/slideLayout119.xml"/><Relationship Id="rId2" Type="http://schemas.openxmlformats.org/officeDocument/2006/relationships/slideLayout" Target="../slideLayouts/slideLayout104.xml"/><Relationship Id="rId16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5" Type="http://schemas.openxmlformats.org/officeDocument/2006/relationships/slideLayout" Target="../slideLayouts/slideLayout117.xml"/><Relationship Id="rId10" Type="http://schemas.openxmlformats.org/officeDocument/2006/relationships/slideLayout" Target="../slideLayouts/slideLayout112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slideLayout" Target="../slideLayouts/slideLayout1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894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012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35" r:id="rId13"/>
    <p:sldLayoutId id="2147483836" r:id="rId14"/>
    <p:sldLayoutId id="2147483837" r:id="rId15"/>
    <p:sldLayoutId id="2147483838" r:id="rId16"/>
    <p:sldLayoutId id="2147483839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136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  <p:sldLayoutId id="2147483853" r:id="rId13"/>
    <p:sldLayoutId id="2147483854" r:id="rId14"/>
    <p:sldLayoutId id="2147483855" r:id="rId15"/>
    <p:sldLayoutId id="2147483856" r:id="rId16"/>
    <p:sldLayoutId id="2147483857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5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58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2117" y="0"/>
            <a:ext cx="12194117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5253" y="927100"/>
            <a:ext cx="8460347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2509" y="2489200"/>
            <a:ext cx="8460347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99258" y="6365499"/>
            <a:ext cx="13207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7792" y="6365497"/>
            <a:ext cx="5146393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27525" y="0"/>
            <a:ext cx="9144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238155" y="295731"/>
            <a:ext cx="1055077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47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B4C71EC6-210F-42DE-9C53-41977AD35B3D}" type="datetimeFigureOut">
              <a:rPr lang="ru-RU" smtClean="0">
                <a:solidFill>
                  <a:srgbClr val="B31166"/>
                </a:solidFill>
              </a:rPr>
              <a:pPr defTabSz="914400"/>
              <a:t>09.02.2017</a:t>
            </a:fld>
            <a:endParaRPr lang="ru-RU">
              <a:solidFill>
                <a:srgbClr val="B311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endParaRPr lang="ru-RU">
              <a:solidFill>
                <a:srgbClr val="B311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defTabSz="914400"/>
            <a:fld id="{B19B0651-EE4F-4900-A07F-96A6BFA9D0F0}" type="slidenum">
              <a:rPr lang="ru-RU" smtClean="0">
                <a:solidFill>
                  <a:prstClr val="white"/>
                </a:solidFill>
              </a:rPr>
              <a:pPr defTabSz="914400"/>
              <a:t>‹#›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75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4" r:id="rId6"/>
    <p:sldLayoutId id="2147484045" r:id="rId7"/>
    <p:sldLayoutId id="2147484046" r:id="rId8"/>
    <p:sldLayoutId id="2147484047" r:id="rId9"/>
    <p:sldLayoutId id="2147484048" r:id="rId10"/>
    <p:sldLayoutId id="2147484049" r:id="rId11"/>
    <p:sldLayoutId id="2147484050" r:id="rId12"/>
    <p:sldLayoutId id="2147484051" r:id="rId13"/>
    <p:sldLayoutId id="2147484052" r:id="rId14"/>
    <p:sldLayoutId id="2147484053" r:id="rId15"/>
    <p:sldLayoutId id="2147484054" r:id="rId16"/>
    <p:sldLayoutId id="2147484055" r:id="rId17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0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1556" y="2136929"/>
            <a:ext cx="9068586" cy="3916141"/>
          </a:xfrm>
        </p:spPr>
        <p:txBody>
          <a:bodyPr>
            <a:normAutofit fontScale="90000"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Проект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бюджета божковского сельского поселения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КРАСНОСУЛИНСКОГО РАЙОНА на </a:t>
            </a:r>
            <a:r>
              <a:rPr lang="ru-RU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2017 год и плановый период 2018 и 2019 годов</a:t>
            </a:r>
            <a:endParaRPr lang="ru-RU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754891" y="927278"/>
            <a:ext cx="9530366" cy="2897747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8450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79550" y="188640"/>
            <a:ext cx="10663706" cy="64807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Расходы бюджета Божковского сельского  поселения Красносулинского района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2018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6027836"/>
              </p:ext>
            </p:extLst>
          </p:nvPr>
        </p:nvGraphicFramePr>
        <p:xfrm>
          <a:off x="423238" y="1142888"/>
          <a:ext cx="864096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118" y="3580326"/>
            <a:ext cx="3485882" cy="327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1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8186" y="188640"/>
            <a:ext cx="10779617" cy="648072"/>
          </a:xfr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Расходы бюджета Божковского сельского  поселения Красносулинского района </a:t>
            </a: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5">
                    <a:lumMod val="50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2019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093097"/>
              </p:ext>
            </p:extLst>
          </p:nvPr>
        </p:nvGraphicFramePr>
        <p:xfrm>
          <a:off x="798490" y="1052736"/>
          <a:ext cx="917026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://scr.templates.com/screenshots/illustrations/vector-illustration-picturing-a-calculator-a-pen-papers-rouleaus-of-coins-and-heaps-of-banknotes.2100.217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242" y="3490176"/>
            <a:ext cx="2875299" cy="322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7539" y="3670479"/>
            <a:ext cx="3014461" cy="349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7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35782751"/>
              </p:ext>
            </p:extLst>
          </p:nvPr>
        </p:nvGraphicFramePr>
        <p:xfrm>
          <a:off x="1524000" y="650306"/>
          <a:ext cx="9886682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75520" y="188642"/>
            <a:ext cx="8784976" cy="830997"/>
          </a:xfrm>
          <a:prstGeom prst="rect">
            <a:avLst/>
          </a:prstGeom>
          <a:solidFill>
            <a:srgbClr val="99FF33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i="1" dirty="0">
                <a:solidFill>
                  <a:srgbClr val="FF0000"/>
                </a:solidFill>
              </a:rPr>
              <a:t>Структура расходов бюджета поселения на 2017 год по муниципальным программам</a:t>
            </a:r>
          </a:p>
        </p:txBody>
      </p:sp>
    </p:spTree>
    <p:extLst>
      <p:ext uri="{BB962C8B-B14F-4D97-AF65-F5344CB8AC3E}">
        <p14:creationId xmlns:p14="http://schemas.microsoft.com/office/powerpoint/2010/main" val="30642030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373666563"/>
              </p:ext>
            </p:extLst>
          </p:nvPr>
        </p:nvGraphicFramePr>
        <p:xfrm>
          <a:off x="1524000" y="650306"/>
          <a:ext cx="9144000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429555" y="188642"/>
            <a:ext cx="9388699" cy="830997"/>
          </a:xfrm>
          <a:prstGeom prst="rect">
            <a:avLst/>
          </a:prstGeom>
          <a:solidFill>
            <a:srgbClr val="FF33CC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расходов бюджета поселения на 2018 год по муниципальным программам.</a:t>
            </a:r>
          </a:p>
        </p:txBody>
      </p:sp>
    </p:spTree>
    <p:extLst>
      <p:ext uri="{BB962C8B-B14F-4D97-AF65-F5344CB8AC3E}">
        <p14:creationId xmlns:p14="http://schemas.microsoft.com/office/powerpoint/2010/main" val="16230394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897799296"/>
              </p:ext>
            </p:extLst>
          </p:nvPr>
        </p:nvGraphicFramePr>
        <p:xfrm>
          <a:off x="1524000" y="650306"/>
          <a:ext cx="9144000" cy="620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703512" y="188642"/>
            <a:ext cx="8712968" cy="830997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pPr algn="ctr" defTabSz="914400"/>
            <a:r>
              <a:rPr lang="ru-RU" sz="2400" i="1" dirty="0">
                <a:solidFill>
                  <a:srgbClr val="FF0000"/>
                </a:solidFill>
              </a:rPr>
              <a:t>Структура расходов бюджета поселения на 2019 год по муниципальным программам.</a:t>
            </a:r>
          </a:p>
        </p:txBody>
      </p:sp>
    </p:spTree>
    <p:extLst>
      <p:ext uri="{BB962C8B-B14F-4D97-AF65-F5344CB8AC3E}">
        <p14:creationId xmlns:p14="http://schemas.microsoft.com/office/powerpoint/2010/main" val="387930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</a:t>
            </a:r>
            <a:endParaRPr lang="ru-RU" sz="6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504" y="2286000"/>
            <a:ext cx="5834130" cy="4333741"/>
          </a:xfrm>
        </p:spPr>
      </p:pic>
    </p:spTree>
    <p:extLst>
      <p:ext uri="{BB962C8B-B14F-4D97-AF65-F5344CB8AC3E}">
        <p14:creationId xmlns:p14="http://schemas.microsoft.com/office/powerpoint/2010/main" val="73061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7104" y="784262"/>
            <a:ext cx="10058400" cy="1371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110836"/>
            <a:ext cx="6027117" cy="3380509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0192" y="3325093"/>
            <a:ext cx="6027117" cy="35329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124691"/>
            <a:ext cx="5911403" cy="3186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8" y="3311237"/>
            <a:ext cx="5911404" cy="354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68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24" y="-1"/>
            <a:ext cx="12024576" cy="620687"/>
          </a:xfr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ОСНОВНЫЕ ПАРАМЕТРЫ БЮДЖЕТА БОЖКОВСКОГО СЕЛЬСКОГО ПОСЕЛЕНИЯ  </a:t>
            </a:r>
            <a:b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rgbClr val="FF0000"/>
                </a:solidFill>
                <a:cs typeface="Aharoni" panose="02010803020104030203" pitchFamily="2" charset="-79"/>
              </a:rPr>
              <a:t>КРАСНОСУЛИНСКОГО РАЙОНА НА 2017 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157494"/>
              </p:ext>
            </p:extLst>
          </p:nvPr>
        </p:nvGraphicFramePr>
        <p:xfrm>
          <a:off x="167424" y="620688"/>
          <a:ext cx="12024576" cy="6268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12288"/>
                <a:gridCol w="6012288"/>
              </a:tblGrid>
              <a:tr h="55794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10857,8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10857,8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4291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8972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  </a:t>
                      </a:r>
                      <a:r>
                        <a:rPr lang="ru-RU" sz="1400" baseline="0" dirty="0" smtClean="0"/>
                        <a:t>7293,2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5217,4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80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   </a:t>
                      </a:r>
                      <a:r>
                        <a:rPr lang="ru-RU" sz="1400" dirty="0" smtClean="0"/>
                        <a:t>2233,8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оборона  173,3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   55,2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6913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527,7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Жилищно-коммунальное хозяйство  1864,6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89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  <a:r>
                        <a:rPr lang="ru-RU" sz="1400" baseline="0" dirty="0" smtClean="0">
                          <a:effectLst/>
                        </a:rPr>
                        <a:t>  </a:t>
                      </a:r>
                      <a:r>
                        <a:rPr lang="ru-RU" sz="1400" dirty="0" smtClean="0">
                          <a:effectLst/>
                        </a:rPr>
                        <a:t>151,9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Образование  20,0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1033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  <a:r>
                        <a:rPr lang="ru-RU" sz="1400" baseline="0" dirty="0" smtClean="0"/>
                        <a:t>  </a:t>
                      </a:r>
                      <a:r>
                        <a:rPr lang="ru-RU" sz="1400" dirty="0" smtClean="0"/>
                        <a:t>73,9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Культура, кинематография  3319,3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9302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  72,4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Физическая культура и спорт 100,0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8972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504,9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 108,0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1371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6082563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20688"/>
          </a:xfrm>
          <a:solidFill>
            <a:srgbClr val="00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ОСНОВНЫЕ ПАРАМЕТРЫ БЮДЖЕТА БОЖКОВСКОГО СЕЛЬСКОГО ПОСЕЛЕНИЯ  </a:t>
            </a:r>
            <a:b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rgbClr val="0070C0"/>
                </a:solidFill>
                <a:cs typeface="Aharoni" panose="02010803020104030203" pitchFamily="2" charset="-79"/>
              </a:rPr>
              <a:t>КРАСНОСУЛИНСКОГО РАЙОНА НА 2018 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753068"/>
              </p:ext>
            </p:extLst>
          </p:nvPr>
        </p:nvGraphicFramePr>
        <p:xfrm>
          <a:off x="0" y="620688"/>
          <a:ext cx="12192000" cy="6256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761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11007,3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</a:rPr>
                        <a:t>11007,3</a:t>
                      </a:r>
                      <a:endParaRPr lang="ru-RU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72890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7762,8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</a:p>
                    <a:p>
                      <a:pPr algn="ctr"/>
                      <a:r>
                        <a:rPr lang="ru-RU" sz="1400" dirty="0" smtClean="0"/>
                        <a:t>5217,4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770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2233,8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оборона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173,3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77314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529,3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55,2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158,7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400" dirty="0" smtClean="0"/>
                        <a:t>2014,1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93652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  <a:r>
                        <a:rPr lang="ru-RU" sz="1400" baseline="0" dirty="0" smtClean="0"/>
                        <a:t>      </a:t>
                      </a:r>
                      <a:r>
                        <a:rPr lang="ru-RU" sz="1400" dirty="0" smtClean="0"/>
                        <a:t>77,3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Образование</a:t>
                      </a:r>
                    </a:p>
                    <a:p>
                      <a:pPr algn="ctr"/>
                      <a:r>
                        <a:rPr lang="ru-RU" sz="1400" dirty="0" smtClean="0"/>
                        <a:t>20,0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93198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71,9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3319,3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173,5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</a:p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15458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Социальная политика</a:t>
                      </a:r>
                    </a:p>
                    <a:p>
                      <a:pPr algn="ctr"/>
                      <a:r>
                        <a:rPr lang="ru-RU" sz="1400" dirty="0" smtClean="0"/>
                        <a:t>108,0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667019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614488"/>
          </a:xfrm>
          <a:solidFill>
            <a:srgbClr val="FF33CC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ОСНОВНЫЕ ПАРАМЕТРЫ БЮДЖЕТА БОЖКОВСКОГО СЕЛЬСКОГО ПОСЕЛЕНИЯ  </a:t>
            </a:r>
            <a:b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</a:br>
            <a:r>
              <a:rPr lang="ru-RU" sz="16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Aharoni" panose="02010803020104030203" pitchFamily="2" charset="-79"/>
              </a:rPr>
              <a:t>КРАСНОСУЛИНСКОГО РАЙОНА НА 2019 ГОД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930321"/>
              </p:ext>
            </p:extLst>
          </p:nvPr>
        </p:nvGraphicFramePr>
        <p:xfrm>
          <a:off x="0" y="620687"/>
          <a:ext cx="12192000" cy="6468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  <a:gridCol w="6096000"/>
              </a:tblGrid>
              <a:tr h="508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Доходы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11450,3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Расходы бюджета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</a:rPr>
                        <a:t>11450,3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9240">
                <a:tc gridSpan="2"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тыс. рублей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085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Налог на доходы физических лиц</a:t>
                      </a:r>
                    </a:p>
                    <a:p>
                      <a:pPr algn="ctr"/>
                      <a:r>
                        <a:rPr lang="ru-RU" sz="1400" baseline="0" dirty="0" smtClean="0"/>
                        <a:t>7837,4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Общегосударственные вопросы</a:t>
                      </a:r>
                    </a:p>
                    <a:p>
                      <a:pPr algn="ctr"/>
                      <a:r>
                        <a:rPr lang="ru-RU" sz="1400" dirty="0" smtClean="0"/>
                        <a:t>5323,7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973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Земельный</a:t>
                      </a:r>
                      <a:r>
                        <a:rPr lang="ru-RU" sz="1400" baseline="0" dirty="0" smtClean="0"/>
                        <a:t> налог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1834,9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Национальная оборона</a:t>
                      </a:r>
                    </a:p>
                    <a:p>
                      <a:pPr algn="ctr"/>
                      <a:r>
                        <a:rPr lang="ru-RU" sz="1400" dirty="0" smtClean="0"/>
                        <a:t>173,3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909979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Налог на имущество </a:t>
                      </a:r>
                      <a:r>
                        <a:rPr lang="ru-RU" sz="1400" dirty="0" err="1" smtClean="0"/>
                        <a:t>физ.лиц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427,1</a:t>
                      </a:r>
                    </a:p>
                    <a:p>
                      <a:pPr algn="ctr"/>
                      <a:endParaRPr lang="ru-RU" sz="1400" dirty="0">
                        <a:effectLst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Национальная безопасность и правоохранительная деятельность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55,2</a:t>
                      </a:r>
                    </a:p>
                    <a:p>
                      <a:pPr algn="ctr"/>
                      <a:endParaRPr lang="ru-RU" sz="1400" dirty="0" smtClean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08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effectLst/>
                        </a:rPr>
                        <a:t>Единый сельскохозяйственный налог</a:t>
                      </a:r>
                    </a:p>
                    <a:p>
                      <a:pPr algn="ctr"/>
                      <a:r>
                        <a:rPr lang="ru-RU" sz="1400" dirty="0" smtClean="0">
                          <a:effectLst/>
                        </a:rPr>
                        <a:t>169,0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Жилищно-коммунальное хозяйство</a:t>
                      </a:r>
                    </a:p>
                    <a:p>
                      <a:pPr algn="ctr"/>
                      <a:r>
                        <a:rPr lang="ru-RU" sz="1400" dirty="0" smtClean="0"/>
                        <a:t>1864,6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7085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Доходы от использования имущества, находящегося в государственной собственности</a:t>
                      </a:r>
                    </a:p>
                    <a:p>
                      <a:pPr algn="ctr"/>
                      <a:r>
                        <a:rPr lang="ru-RU" sz="1400" dirty="0" smtClean="0"/>
                        <a:t>80,3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Образование</a:t>
                      </a:r>
                    </a:p>
                    <a:p>
                      <a:pPr algn="ctr"/>
                      <a:r>
                        <a:rPr lang="ru-RU" sz="1400" dirty="0" smtClean="0"/>
                        <a:t>20,0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87801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Штрафы, санкции,</a:t>
                      </a:r>
                      <a:r>
                        <a:rPr lang="ru-RU" sz="1400" baseline="0" dirty="0" smtClean="0"/>
                        <a:t> возмещение ущерба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/>
                        <a:t>78,2</a:t>
                      </a:r>
                      <a:endParaRPr lang="ru-RU" sz="1400" dirty="0" smtClean="0"/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Культура,</a:t>
                      </a:r>
                      <a:r>
                        <a:rPr lang="ru-RU" sz="1400" baseline="0" dirty="0" smtClean="0"/>
                        <a:t> кинематография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400" dirty="0" smtClean="0"/>
                        <a:t>2962,3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5085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Безвозмездные поступления</a:t>
                      </a:r>
                    </a:p>
                    <a:p>
                      <a:pPr algn="ctr"/>
                      <a:r>
                        <a:rPr lang="ru-RU" sz="1400" dirty="0" smtClean="0"/>
                        <a:t>173,5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Физическая культура и спорт</a:t>
                      </a:r>
                    </a:p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17973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Социальная политика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108,0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1099503"/>
      </p:ext>
    </p:extLst>
  </p:cSld>
  <p:clrMapOvr>
    <a:masterClrMapping/>
  </p:clrMapOvr>
  <p:transition spd="slow" advClick="0" advTm="21437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75519" y="188640"/>
            <a:ext cx="8978339" cy="64807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rgbClr val="7030A0"/>
                </a:solidFill>
              </a:rPr>
              <a:t>Структура поступления  налоговых и неналоговых доходов в </a:t>
            </a:r>
            <a:r>
              <a:rPr lang="ru-RU" sz="1600" dirty="0">
                <a:solidFill>
                  <a:srgbClr val="7030A0"/>
                </a:solidFill>
              </a:rPr>
              <a:t>бюджет Божковского сельского  поселения Красносулинского района на 2017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878002"/>
              </p:ext>
            </p:extLst>
          </p:nvPr>
        </p:nvGraphicFramePr>
        <p:xfrm>
          <a:off x="1775520" y="1052736"/>
          <a:ext cx="928743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4527178"/>
            <a:ext cx="2176530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75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19536" y="188640"/>
            <a:ext cx="8496944" cy="648072"/>
          </a:xfr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налоговых и неналоговых доходов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 бюджет Божковского сельского  поселения Красносулинского района на 2018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4568477"/>
              </p:ext>
            </p:extLst>
          </p:nvPr>
        </p:nvGraphicFramePr>
        <p:xfrm>
          <a:off x="1919536" y="1052736"/>
          <a:ext cx="8496944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6" y="4549477"/>
            <a:ext cx="14287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4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063552" y="188640"/>
            <a:ext cx="9050916" cy="648072"/>
          </a:xfrm>
          <a:solidFill>
            <a:srgbClr val="00FF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Структура поступления налоговых и неналоговых доходов в </a:t>
            </a: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 Божковского сельского  поселения Красносулинского района на 2019 год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3066360"/>
              </p:ext>
            </p:extLst>
          </p:nvPr>
        </p:nvGraphicFramePr>
        <p:xfrm>
          <a:off x="2331076" y="1065615"/>
          <a:ext cx="89121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021" y="4391696"/>
            <a:ext cx="2186055" cy="243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59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92428" y="188640"/>
            <a:ext cx="10148552" cy="648072"/>
          </a:xfrm>
          <a:solidFill>
            <a:srgbClr val="00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rgbClr val="7030A0"/>
                </a:solidFill>
              </a:rPr>
              <a:t>Расходы бюджета Божковского сельского  поселения Красносулинского </a:t>
            </a:r>
            <a:r>
              <a:rPr lang="ru-RU" sz="1600" dirty="0" smtClean="0">
                <a:solidFill>
                  <a:srgbClr val="7030A0"/>
                </a:solidFill>
              </a:rPr>
              <a:t>района</a:t>
            </a:r>
            <a:br>
              <a:rPr lang="ru-RU" sz="1600" dirty="0" smtClean="0">
                <a:solidFill>
                  <a:srgbClr val="7030A0"/>
                </a:solidFill>
              </a:rPr>
            </a:br>
            <a:r>
              <a:rPr lang="ru-RU" sz="1600" dirty="0" smtClean="0">
                <a:solidFill>
                  <a:srgbClr val="7030A0"/>
                </a:solidFill>
              </a:rPr>
              <a:t> </a:t>
            </a:r>
            <a:r>
              <a:rPr lang="ru-RU" sz="1600" dirty="0">
                <a:solidFill>
                  <a:srgbClr val="7030A0"/>
                </a:solidFill>
              </a:rPr>
              <a:t>в 2017 году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2776620"/>
              </p:ext>
            </p:extLst>
          </p:nvPr>
        </p:nvGraphicFramePr>
        <p:xfrm>
          <a:off x="770968" y="1068947"/>
          <a:ext cx="8640960" cy="5567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7583" y="3631843"/>
            <a:ext cx="3464417" cy="3226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30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 advClick="0" advTm="21298">
        <p14:reveal/>
      </p:transition>
    </mc:Choice>
    <mc:Fallback xmlns="">
      <p:transition spd="slow" advClick="0" advTm="2129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1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2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4.xml><?xml version="1.0" encoding="utf-8"?>
<a:theme xmlns:a="http://schemas.openxmlformats.org/drawingml/2006/main" name="3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5.xml><?xml version="1.0" encoding="utf-8"?>
<a:theme xmlns:a="http://schemas.openxmlformats.org/drawingml/2006/main" name="4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6.xml><?xml version="1.0" encoding="utf-8"?>
<a:theme xmlns:a="http://schemas.openxmlformats.org/drawingml/2006/main" name="5_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7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</TotalTime>
  <Words>591</Words>
  <Application>Microsoft Office PowerPoint</Application>
  <PresentationFormat>Широкоэкранный</PresentationFormat>
  <Paragraphs>162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7</vt:i4>
      </vt:variant>
      <vt:variant>
        <vt:lpstr>Заголовки слайдов</vt:lpstr>
      </vt:variant>
      <vt:variant>
        <vt:i4>15</vt:i4>
      </vt:variant>
    </vt:vector>
  </HeadingPairs>
  <TitlesOfParts>
    <vt:vector size="28" baseType="lpstr">
      <vt:lpstr>Aharoni</vt:lpstr>
      <vt:lpstr>Arial</vt:lpstr>
      <vt:lpstr>Calibri</vt:lpstr>
      <vt:lpstr>Century Gothic</vt:lpstr>
      <vt:lpstr>Tw Cen MT</vt:lpstr>
      <vt:lpstr>Wingdings 3</vt:lpstr>
      <vt:lpstr>Ион (конференц-зал)</vt:lpstr>
      <vt:lpstr>1_Ион (конференц-зал)</vt:lpstr>
      <vt:lpstr>2_Ион (конференц-зал)</vt:lpstr>
      <vt:lpstr>3_Ион (конференц-зал)</vt:lpstr>
      <vt:lpstr>4_Ион (конференц-зал)</vt:lpstr>
      <vt:lpstr>5_Ион (конференц-зал)</vt:lpstr>
      <vt:lpstr>Капля</vt:lpstr>
      <vt:lpstr> Проект бюджета божковского сельского поселения КРАСНОСУЛИНСКОГО РАЙОНА на 2017 год и плановый период 2018 и 2019 годов</vt:lpstr>
      <vt:lpstr>Презентация PowerPoint</vt:lpstr>
      <vt:lpstr>ОСНОВНЫЕ ПАРАМЕТРЫ БЮДЖЕТА БОЖКОВСКОГО СЕЛЬСКОГО ПОСЕЛЕНИЯ   КРАСНОСУЛИНСКОГО РАЙОНА НА 2017 ГОД</vt:lpstr>
      <vt:lpstr>ОСНОВНЫЕ ПАРАМЕТРЫ БЮДЖЕТА БОЖКОВСКОГО СЕЛЬСКОГО ПОСЕЛЕНИЯ   КРАСНОСУЛИНСКОГО РАЙОНА НА 2018 ГОД</vt:lpstr>
      <vt:lpstr>ОСНОВНЫЕ ПАРАМЕТРЫ БЮДЖЕТА БОЖКОВСКОГО СЕЛЬСКОГО ПОСЕЛЕНИЯ   КРАСНОСУЛИНСКОГО РАЙОНА НА 2019 ГОД</vt:lpstr>
      <vt:lpstr>Структура поступления  налоговых и неналоговых доходов в бюджет Божковского сельского  поселения Красносулинского района на 2017 год</vt:lpstr>
      <vt:lpstr>Структура поступления налоговых и неналоговых доходов в бюджет Божковского сельского  поселения Красносулинского района на 2018 год</vt:lpstr>
      <vt:lpstr>Структура поступления налоговых и неналоговых доходов в бюджет Божковского сельского  поселения Красносулинского района на 2019 год</vt:lpstr>
      <vt:lpstr>Расходы бюджета Божковского сельского  поселения Красносулинского района  в 2017 году</vt:lpstr>
      <vt:lpstr>Расходы бюджета Божковского сельского  поселения Красносулинского района  в 2018 году</vt:lpstr>
      <vt:lpstr>Расходы бюджета Божковского сельского  поселения Красносулинского района  в 2019 году</vt:lpstr>
      <vt:lpstr>Презентация PowerPoint</vt:lpstr>
      <vt:lpstr>Презентация PowerPoint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бюджета божковского сельского поселения на 2017 год и плановый период 2018 и 2019 годов</dc:title>
  <dc:creator>1</dc:creator>
  <cp:lastModifiedBy>1</cp:lastModifiedBy>
  <cp:revision>13</cp:revision>
  <dcterms:created xsi:type="dcterms:W3CDTF">2017-02-09T12:26:00Z</dcterms:created>
  <dcterms:modified xsi:type="dcterms:W3CDTF">2017-02-09T14:32:40Z</dcterms:modified>
</cp:coreProperties>
</file>