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8"/>
  </p:notesMasterIdLst>
  <p:handoutMasterIdLst>
    <p:handoutMasterId r:id="rId19"/>
  </p:handoutMasterIdLst>
  <p:sldIdLst>
    <p:sldId id="434" r:id="rId2"/>
    <p:sldId id="442" r:id="rId3"/>
    <p:sldId id="410" r:id="rId4"/>
    <p:sldId id="457" r:id="rId5"/>
    <p:sldId id="426" r:id="rId6"/>
    <p:sldId id="403" r:id="rId7"/>
    <p:sldId id="444" r:id="rId8"/>
    <p:sldId id="445" r:id="rId9"/>
    <p:sldId id="412" r:id="rId10"/>
    <p:sldId id="446" r:id="rId11"/>
    <p:sldId id="401" r:id="rId12"/>
    <p:sldId id="447" r:id="rId13"/>
    <p:sldId id="417" r:id="rId14"/>
    <p:sldId id="456" r:id="rId15"/>
    <p:sldId id="449" r:id="rId16"/>
    <p:sldId id="400" r:id="rId17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 varScale="1">
        <p:scale>
          <a:sx n="76" d="100"/>
          <a:sy n="76" d="100"/>
        </p:scale>
        <p:origin x="234" y="96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5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8.xlsx"/><Relationship Id="rId1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07941237661880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12</a:t>
                    </a:r>
                    <a:r>
                      <a:rPr lang="en-US" baseline="0" dirty="0" smtClean="0"/>
                      <a:t> 049,0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566673601679796E-2"/>
                  <c:y val="1.31926011737467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13</a:t>
                    </a:r>
                    <a:r>
                      <a:rPr lang="en-US" baseline="0" dirty="0" smtClean="0"/>
                      <a:t> 156,0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5350.7</c:v>
                </c:pt>
                <c:pt idx="1">
                  <c:v>7435.5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180398683934083E-2"/>
                  <c:y val="-1.05540809389974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</a:t>
                    </a:r>
                    <a:r>
                      <a:rPr lang="en-US" baseline="0" dirty="0" smtClean="0"/>
                      <a:t> 315,0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111773272663385E-2"/>
                  <c:y val="-5.277040469498723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</a:t>
                    </a:r>
                    <a:r>
                      <a:rPr lang="en-US" baseline="0" dirty="0" smtClean="0"/>
                      <a:t> 911,2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89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17862.099999999999</c:v>
                </c:pt>
                <c:pt idx="1">
                  <c:v>21278.6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786592"/>
        <c:axId val="101142664"/>
        <c:axId val="0"/>
      </c:bar3DChart>
      <c:catAx>
        <c:axId val="20778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01142664"/>
        <c:crosses val="autoZero"/>
        <c:auto val="1"/>
        <c:lblAlgn val="ctr"/>
        <c:lblOffset val="100"/>
        <c:noMultiLvlLbl val="0"/>
      </c:catAx>
      <c:valAx>
        <c:axId val="1011426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207786592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70679375604365235"/>
          <c:y val="0.26887413169739327"/>
          <c:w val="0.2753277236226479"/>
          <c:h val="0.45960260991472457"/>
        </c:manualLayout>
      </c:layout>
      <c:overlay val="0"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07E-2"/>
          <c:w val="0.88997255514244744"/>
          <c:h val="0.7741746782644081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7.3755901767628548E-3"/>
                  <c:y val="-0.298407678504712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17 862,1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771779223777591E-2"/>
                  <c:y val="-0.36673254405456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17 561,2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4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en-US" baseline="0" dirty="0" smtClean="0"/>
                      <a:t> 278,6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2022</c:v>
                </c:pt>
                <c:pt idx="1">
                  <c:v>Первоначальный
план 2023</c:v>
                </c:pt>
                <c:pt idx="2">
                  <c:v>Уточненный 
план 2023</c:v>
                </c:pt>
                <c:pt idx="3">
                  <c:v>Отчет 2023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17862.099999999999</c:v>
                </c:pt>
                <c:pt idx="1">
                  <c:v>17561.2</c:v>
                </c:pt>
                <c:pt idx="2">
                  <c:v>17561.2</c:v>
                </c:pt>
                <c:pt idx="3">
                  <c:v>21278.6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586632"/>
        <c:axId val="312587024"/>
        <c:axId val="0"/>
      </c:bar3DChart>
      <c:catAx>
        <c:axId val="31258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587024"/>
        <c:crosses val="autoZero"/>
        <c:auto val="1"/>
        <c:lblAlgn val="ctr"/>
        <c:lblOffset val="100"/>
        <c:noMultiLvlLbl val="0"/>
      </c:catAx>
      <c:valAx>
        <c:axId val="31258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586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6">
                <a:latin typeface="Times New Roman" pitchFamily="18" charset="0"/>
                <a:cs typeface="Times New Roman" pitchFamily="18" charset="0"/>
              </a:defRPr>
            </a:pPr>
            <a:r>
              <a:rPr lang="ru-RU" sz="170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21 278,1</a:t>
            </a:r>
            <a:r>
              <a:rPr lang="ru-RU" sz="170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84550342487487E-3"/>
          <c:y val="0.10209666732098283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21278.6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bubble3D val="0"/>
            <c:explosion val="2"/>
            <c:spPr>
              <a:solidFill>
                <a:srgbClr val="0000FF"/>
              </a:solidFill>
            </c:spPr>
          </c:dPt>
          <c:dPt>
            <c:idx val="2"/>
            <c:bubble3D val="0"/>
            <c:explosion val="6"/>
            <c:spPr>
              <a:solidFill>
                <a:srgbClr val="CC0066"/>
              </a:solidFill>
            </c:spPr>
          </c:dPt>
          <c:dPt>
            <c:idx val="3"/>
            <c:bubble3D val="0"/>
            <c:explosion val="8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bubble3D val="0"/>
            <c:explosion val="1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bubble3D val="0"/>
            <c:explosion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bubble3D val="0"/>
            <c:explosion val="0"/>
            <c:spPr>
              <a:solidFill>
                <a:srgbClr val="FF0000"/>
              </a:solidFill>
            </c:spPr>
          </c:dPt>
          <c:dPt>
            <c:idx val="7"/>
            <c:bubble3D val="0"/>
            <c:explosion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8"/>
            <c:bubble3D val="0"/>
            <c:explosion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86254191688811E-2"/>
                  <c:y val="-9.467580496966722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23284675181141E-2"/>
                  <c:y val="8.698565942587939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07752060009837"/>
                  <c:y val="0.10411177556416309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697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064195100612416E-2"/>
                  <c:y val="-0.1312643309334255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5704235264243792E-2"/>
                  <c:y val="-0.13774047256343513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0668096403233982E-2"/>
                  <c:y val="-5.224296679670040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093884630255323E-2"/>
                  <c:y val="-9.23234015572715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037">
                <a:noFill/>
              </a:ln>
            </c:spPr>
            <c:txPr>
              <a:bodyPr/>
              <a:lstStyle/>
              <a:p>
                <a:pPr>
                  <a:defRPr sz="14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Единый сельскохозяйственный налог - 1 223.4</c:v>
                </c:pt>
                <c:pt idx="1">
                  <c:v>НДФЛ-14 909.1</c:v>
                </c:pt>
                <c:pt idx="2">
                  <c:v>Налог на имущество физических лиц -165.1</c:v>
                </c:pt>
                <c:pt idx="3">
                  <c:v>Земельный налог с организаций - 2 586.0</c:v>
                </c:pt>
                <c:pt idx="4">
                  <c:v>Земельный налог  с физических лиц - 2 298.9</c:v>
                </c:pt>
                <c:pt idx="5">
                  <c:v>Штрафы, санкции, возмещение ущерба -0.3</c:v>
                </c:pt>
                <c:pt idx="6">
                  <c:v>Доходы от аренды имущества -95.3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5.7500000000000002E-2</c:v>
                </c:pt>
                <c:pt idx="1">
                  <c:v>0.70069999999999999</c:v>
                </c:pt>
                <c:pt idx="2">
                  <c:v>7.7999999999999996E-3</c:v>
                </c:pt>
                <c:pt idx="3">
                  <c:v>0.1215</c:v>
                </c:pt>
                <c:pt idx="4">
                  <c:v>0.108</c:v>
                </c:pt>
                <c:pt idx="5">
                  <c:v>0</c:v>
                </c:pt>
                <c:pt idx="6">
                  <c:v>4.4999999999999997E-3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822524672311864"/>
          <c:y val="8.4123238415435564E-2"/>
          <c:w val="0.35358360515378451"/>
          <c:h val="0.91587676158456444"/>
        </c:manualLayout>
      </c:layout>
      <c:overlay val="0"/>
      <c:txPr>
        <a:bodyPr/>
        <a:lstStyle/>
        <a:p>
          <a:pPr>
            <a:defRPr sz="12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06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094"/>
          <c:y val="1.906766010979485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5.9114900981377481E-3"/>
                  <c:y val="-5.64341051590054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15 516,4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14900981377481E-3"/>
                  <c:y val="-5.32988770946163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17</a:t>
                    </a:r>
                    <a:r>
                      <a:rPr lang="en-US" baseline="0" dirty="0" smtClean="0"/>
                      <a:t> 862,1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78725245344351E-3"/>
                  <c:y val="-5.95693332233947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21 278,6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15516.4</c:v>
                </c:pt>
                <c:pt idx="1">
                  <c:v>17862.099999999999</c:v>
                </c:pt>
                <c:pt idx="2">
                  <c:v>21278.6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2122384"/>
        <c:axId val="312122776"/>
        <c:axId val="0"/>
      </c:bar3DChart>
      <c:catAx>
        <c:axId val="31212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2122776"/>
        <c:crosses val="autoZero"/>
        <c:auto val="1"/>
        <c:lblAlgn val="ctr"/>
        <c:lblOffset val="100"/>
        <c:noMultiLvlLbl val="0"/>
      </c:catAx>
      <c:valAx>
        <c:axId val="31212277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2122384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90101019219"/>
          <c:y val="1.9067919829680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7004829882927241E-2"/>
                  <c:y val="-3.171170811245425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0,0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67149005765212E-2"/>
                  <c:y val="-3.17117081124542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5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2440.9</c:v>
                </c:pt>
                <c:pt idx="2">
                  <c:v>2490.8000000000002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2124344"/>
        <c:axId val="312124736"/>
        <c:axId val="0"/>
      </c:bar3DChart>
      <c:catAx>
        <c:axId val="312124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2124736"/>
        <c:crosses val="autoZero"/>
        <c:auto val="1"/>
        <c:lblAlgn val="ctr"/>
        <c:lblOffset val="100"/>
        <c:noMultiLvlLbl val="0"/>
      </c:catAx>
      <c:valAx>
        <c:axId val="31212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2124344"/>
        <c:crosses val="autoZero"/>
        <c:crossBetween val="between"/>
      </c:valAx>
      <c:spPr>
        <a:noFill/>
        <a:ln w="25052">
          <a:noFill/>
        </a:ln>
      </c:spPr>
    </c:plotArea>
    <c:plotVisOnly val="1"/>
    <c:dispBlanksAs val="gap"/>
    <c:showDLblsOverMax val="0"/>
  </c:chart>
  <c:txPr>
    <a:bodyPr/>
    <a:lstStyle/>
    <a:p>
      <a:pPr>
        <a:defRPr sz="1825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/>
                      <a:t> </a:t>
                    </a:r>
                    <a:r>
                      <a:rPr lang="en-US" dirty="0" smtClean="0"/>
                      <a:t>21 293,0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21293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0161985902615425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27 745,5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27745.5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22771715649966E-3"/>
                  <c:y val="0.105132644162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27 291,1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27291.1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2125520"/>
        <c:axId val="313351960"/>
        <c:axId val="0"/>
      </c:bar3DChart>
      <c:catAx>
        <c:axId val="31212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3351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3351960"/>
        <c:scaling>
          <c:orientation val="minMax"/>
        </c:scaling>
        <c:delete val="0"/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2125520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46E-2"/>
          <c:y val="0.83410992548498675"/>
          <c:w val="0.6578947041711759"/>
          <c:h val="8.2945037257506682E-2"/>
        </c:manualLayout>
      </c:layout>
      <c:overlay val="0"/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27 291,1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0555306113421216"/>
          <c:y val="0.91971565236588415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523500082935728E-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27291.10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660066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rgbClr val="0000FF"/>
              </a:solidFill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1.1807407163874871E-2"/>
                  <c:y val="-0.106789880431613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15617686729585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2202276777676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43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45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15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Соцполитика -181.6</c:v>
                </c:pt>
                <c:pt idx="1">
                  <c:v>Национальная оборона - 299.2</c:v>
                </c:pt>
                <c:pt idx="2">
                  <c:v>Культура, кинематография -7023.5</c:v>
                </c:pt>
                <c:pt idx="3">
                  <c:v>Нацэкономика 963.7</c:v>
                </c:pt>
                <c:pt idx="4">
                  <c:v>ЖКХ 3031.1</c:v>
                </c:pt>
                <c:pt idx="5">
                  <c:v>Общегосударственные вопросы - 7799.8</c:v>
                </c:pt>
                <c:pt idx="6">
                  <c:v>Нацбезопасность -3924.1</c:v>
                </c:pt>
                <c:pt idx="7">
                  <c:v>Образование -18.0</c:v>
                </c:pt>
                <c:pt idx="8">
                  <c:v>Физическая культура и спорт-4050.0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6.6541839647357567E-3</c:v>
                </c:pt>
                <c:pt idx="1">
                  <c:v>1.0963281069652744E-2</c:v>
                </c:pt>
                <c:pt idx="2">
                  <c:v>0.25735496187401757</c:v>
                </c:pt>
                <c:pt idx="3">
                  <c:v>3.5311878231364807E-2</c:v>
                </c:pt>
                <c:pt idx="4">
                  <c:v>0.11106551219994797</c:v>
                </c:pt>
                <c:pt idx="5">
                  <c:v>0.28580013264397552</c:v>
                </c:pt>
                <c:pt idx="6">
                  <c:v>0.14378680229085672</c:v>
                </c:pt>
                <c:pt idx="7">
                  <c:v>6.5955567932402871E-4</c:v>
                </c:pt>
                <c:pt idx="8">
                  <c:v>0.14840002784790646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68"/>
          <c:y val="2.0860422497067741E-2"/>
          <c:w val="0.29311518948736959"/>
          <c:h val="0.97131679807875282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2135735886"/>
          <c:y val="1.9067779391418998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0243704639650489"/>
          <c:y val="0.11719005848638875"/>
          <c:w val="0.89317180616740355"/>
          <c:h val="0.759834368530020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546936392469981E-2"/>
                  <c:y val="-5.9021738924131872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en-US" dirty="0" smtClean="0">
                        <a:solidFill>
                          <a:srgbClr val="FF00FF"/>
                        </a:solidFill>
                      </a:rPr>
                      <a:t>6</a:t>
                    </a:r>
                    <a:r>
                      <a:rPr lang="en-US" baseline="0" dirty="0" smtClean="0">
                        <a:solidFill>
                          <a:srgbClr val="FF00FF"/>
                        </a:solidFill>
                      </a:rPr>
                      <a:t> </a:t>
                    </a:r>
                    <a:r>
                      <a:rPr lang="en-US" baseline="0" dirty="0" smtClean="0">
                        <a:solidFill>
                          <a:srgbClr val="FF00FF"/>
                        </a:solidFill>
                      </a:rPr>
                      <a:t>192,9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746596875883317E-5"/>
                  <c:y val="-0.2234077618859929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en-US" dirty="0" smtClean="0">
                        <a:solidFill>
                          <a:srgbClr val="FF00FF"/>
                        </a:solidFill>
                      </a:rPr>
                      <a:t>7 023,5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6192.9</c:v>
                </c:pt>
                <c:pt idx="1">
                  <c:v>7023.5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2123560"/>
        <c:axId val="313353136"/>
        <c:axId val="0"/>
      </c:bar3DChart>
      <c:catAx>
        <c:axId val="31212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313353136"/>
        <c:crosses val="autoZero"/>
        <c:auto val="1"/>
        <c:lblAlgn val="ctr"/>
        <c:lblOffset val="100"/>
        <c:noMultiLvlLbl val="0"/>
      </c:catAx>
      <c:valAx>
        <c:axId val="3133531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312123560"/>
        <c:crosses val="autoZero"/>
        <c:crossBetween val="between"/>
      </c:valAx>
      <c:spPr>
        <a:noFill/>
        <a:ln w="25129">
          <a:noFill/>
        </a:ln>
      </c:spPr>
    </c:plotArea>
    <c:plotVisOnly val="1"/>
    <c:dispBlanksAs val="gap"/>
    <c:showDLblsOverMax val="0"/>
  </c:chart>
  <c:txPr>
    <a:bodyPr/>
    <a:lstStyle/>
    <a:p>
      <a:pPr>
        <a:defRPr sz="1955"/>
      </a:pPr>
      <a:endParaRPr lang="ru-R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0.55772</cdr:x>
      <cdr:y>0.72451</cdr:y>
    </cdr:from>
    <cdr:to>
      <cdr:x>0.68511</cdr:x>
      <cdr:y>0.86944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4533144" y="4127946"/>
          <a:ext cx="1035426" cy="8257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0.83339</cdr:x>
      <cdr:y>0.68294</cdr:y>
    </cdr:from>
    <cdr:to>
      <cdr:x>0.95293</cdr:x>
      <cdr:y>0.86191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6773756" y="3891103"/>
          <a:ext cx="971621" cy="10196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0.70486</cdr:y>
    </cdr:from>
    <cdr:to>
      <cdr:x>0.34222</cdr:x>
      <cdr:y>0.77579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0.56749</cdr:x>
      <cdr:y>0.67789</cdr:y>
    </cdr:from>
    <cdr:to>
      <cdr:x>0.67539</cdr:x>
      <cdr:y>0.73382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0.5532</cdr:x>
      <cdr:y>0.51564</cdr:y>
    </cdr:from>
    <cdr:to>
      <cdr:x>0.70376</cdr:x>
      <cdr:y>0.60031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74058" y="2445097"/>
          <a:ext cx="918292" cy="401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rPr>
            <a:t>113,4</a:t>
          </a:r>
          <a:r>
            <a:rPr lang="ru-RU" sz="16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rgbClr val="FF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0.42333</cdr:x>
      <cdr:y>0.44341</cdr:y>
    </cdr:from>
    <cdr:to>
      <cdr:x>0.70668</cdr:x>
      <cdr:y>0.57638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2581970" y="2102572"/>
          <a:ext cx="1728187" cy="63055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0.04086</cdr:x>
      <cdr:y>0.0675</cdr:y>
    </cdr:from>
    <cdr:to>
      <cdr:x>0.18296</cdr:x>
      <cdr:y>0.16275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2.doc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633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Божковского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Красносулинского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2023 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4ED12C-80B0-478D-9987-4A3EF2DE52B0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539455"/>
              </p:ext>
            </p:extLst>
          </p:nvPr>
        </p:nvGraphicFramePr>
        <p:xfrm>
          <a:off x="1062038" y="1812925"/>
          <a:ext cx="8128000" cy="569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4213" y="828675"/>
            <a:ext cx="92233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(дотация)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altLang="ru-RU" sz="2000" b="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2000" b="0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БЮДЖЕТА ПОСЕЛЕНИЯ за 2023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год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071331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449631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Божковского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i="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6" name="_s3083"/>
          <p:cNvCxnSpPr>
            <a:cxnSpLocks noChangeShapeType="1"/>
          </p:cNvCxnSpPr>
          <p:nvPr/>
        </p:nvCxnSpPr>
        <p:spPr bwMode="auto">
          <a:xfrm rot="10800000">
            <a:off x="4791075" y="1708150"/>
            <a:ext cx="404813" cy="163353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7" name="_s3084"/>
          <p:cNvCxnSpPr>
            <a:cxnSpLocks noChangeShapeType="1"/>
          </p:cNvCxnSpPr>
          <p:nvPr/>
        </p:nvCxnSpPr>
        <p:spPr bwMode="auto">
          <a:xfrm flipV="1">
            <a:off x="4757738" y="2138363"/>
            <a:ext cx="452437" cy="20335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_s3085"/>
          <p:cNvCxnSpPr>
            <a:cxnSpLocks noChangeShapeType="1"/>
          </p:cNvCxnSpPr>
          <p:nvPr/>
        </p:nvCxnSpPr>
        <p:spPr bwMode="auto">
          <a:xfrm rot="10800000">
            <a:off x="5210175" y="676275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_s3086"/>
          <p:cNvCxnSpPr>
            <a:cxnSpLocks noChangeShapeType="1"/>
          </p:cNvCxnSpPr>
          <p:nvPr/>
        </p:nvCxnSpPr>
        <p:spPr bwMode="auto">
          <a:xfrm flipV="1">
            <a:off x="4792663" y="1408113"/>
            <a:ext cx="417512" cy="64770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_s3087"/>
          <p:cNvCxnSpPr>
            <a:cxnSpLocks noChangeShapeType="1"/>
          </p:cNvCxnSpPr>
          <p:nvPr/>
        </p:nvCxnSpPr>
        <p:spPr bwMode="auto">
          <a:xfrm rot="10800000">
            <a:off x="5210175" y="1436688"/>
            <a:ext cx="442913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527050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Объем расходов на муниципальные целевые программы в </a:t>
            </a:r>
            <a:r>
              <a:rPr lang="ru-RU" i="0" dirty="0" smtClean="0">
                <a:solidFill>
                  <a:srgbClr val="FFFF00"/>
                </a:solidFill>
              </a:rPr>
              <a:t>2023 </a:t>
            </a:r>
            <a:r>
              <a:rPr lang="ru-RU" i="0" dirty="0">
                <a:solidFill>
                  <a:srgbClr val="FFFF00"/>
                </a:solidFill>
              </a:rPr>
              <a:t>году –</a:t>
            </a:r>
          </a:p>
          <a:p>
            <a:pPr algn="ctr" defTabSz="924959" eaLnBrk="1" hangingPunct="1">
              <a:defRPr/>
            </a:pPr>
            <a:r>
              <a:rPr lang="ru-RU" i="0" dirty="0" smtClean="0">
                <a:solidFill>
                  <a:srgbClr val="FFFF00"/>
                </a:solidFill>
              </a:rPr>
              <a:t>26 919,9 тыс</a:t>
            </a:r>
            <a:r>
              <a:rPr lang="ru-RU" i="0" dirty="0">
                <a:solidFill>
                  <a:srgbClr val="FFFF00"/>
                </a:solidFill>
              </a:rPr>
              <a:t>. рублей</a:t>
            </a:r>
          </a:p>
        </p:txBody>
      </p:sp>
      <p:sp>
        <p:nvSpPr>
          <p:cNvPr id="26633" name="_s3090"/>
          <p:cNvSpPr>
            <a:spLocks noChangeArrowheads="1"/>
          </p:cNvSpPr>
          <p:nvPr/>
        </p:nvSpPr>
        <p:spPr bwMode="auto">
          <a:xfrm>
            <a:off x="755650" y="1819275"/>
            <a:ext cx="4127500" cy="8890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Развитие транспортной системы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963,7 тыс</a:t>
            </a: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.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рублей</a:t>
            </a:r>
            <a:endParaRPr lang="ru-RU" sz="1200" i="0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26634" name="_s3091"/>
          <p:cNvSpPr>
            <a:spLocks noChangeArrowheads="1"/>
          </p:cNvSpPr>
          <p:nvPr/>
        </p:nvSpPr>
        <p:spPr bwMode="auto">
          <a:xfrm>
            <a:off x="5578475" y="1747838"/>
            <a:ext cx="4394547" cy="8874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пожарной безопасности и безопасности людей </a:t>
            </a: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на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водных объектах,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профилактика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экстремизма и </a:t>
            </a: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терроризма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на территории Божковского сельского поселения-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3 927,1тыс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. рублей 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6635" name="_s3092"/>
          <p:cNvSpPr>
            <a:spLocks noChangeArrowheads="1"/>
          </p:cNvSpPr>
          <p:nvPr/>
        </p:nvSpPr>
        <p:spPr bwMode="auto">
          <a:xfrm>
            <a:off x="769313" y="4702174"/>
            <a:ext cx="4027488" cy="8080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Благоустройство территории и жилищно-коммунальное </a:t>
            </a: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хозяйство</a:t>
            </a:r>
            <a:r>
              <a:rPr lang="ru-RU" sz="16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3 031,1</a:t>
            </a:r>
            <a:r>
              <a:rPr lang="ru-RU" sz="16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200" i="0" dirty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тыс. рублей  </a:t>
            </a:r>
          </a:p>
        </p:txBody>
      </p:sp>
      <p:sp>
        <p:nvSpPr>
          <p:cNvPr id="26636" name="_s3093"/>
          <p:cNvSpPr>
            <a:spLocks noChangeArrowheads="1"/>
          </p:cNvSpPr>
          <p:nvPr/>
        </p:nvSpPr>
        <p:spPr bwMode="auto">
          <a:xfrm>
            <a:off x="5687328" y="3214688"/>
            <a:ext cx="4135437" cy="8112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Муниципальная политика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248,9 </a:t>
            </a:r>
            <a:r>
              <a:rPr lang="ru-RU" sz="1200" i="0" dirty="0" err="1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.рублей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latin typeface="Arial" panose="020B0604020202020204" pitchFamily="34" charset="0"/>
              </a:rPr>
              <a:t> </a:t>
            </a:r>
            <a:endParaRPr lang="ru-RU" sz="12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2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3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4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5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</p:txBody>
      </p:sp>
      <p:cxnSp>
        <p:nvCxnSpPr>
          <p:cNvPr id="26647" name="_s3082"/>
          <p:cNvCxnSpPr>
            <a:cxnSpLocks noChangeShapeType="1"/>
          </p:cNvCxnSpPr>
          <p:nvPr/>
        </p:nvCxnSpPr>
        <p:spPr bwMode="auto">
          <a:xfrm flipV="1">
            <a:off x="4776788" y="2708275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8" name="Прямоугольник 38"/>
          <p:cNvSpPr>
            <a:spLocks noChangeArrowheads="1"/>
          </p:cNvSpPr>
          <p:nvPr/>
        </p:nvSpPr>
        <p:spPr bwMode="auto">
          <a:xfrm>
            <a:off x="3492500" y="6456363"/>
            <a:ext cx="287338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49" name="Прямоугольник 39"/>
          <p:cNvSpPr>
            <a:spLocks noChangeArrowheads="1"/>
          </p:cNvSpPr>
          <p:nvPr/>
        </p:nvSpPr>
        <p:spPr bwMode="auto">
          <a:xfrm>
            <a:off x="4103688" y="6473825"/>
            <a:ext cx="252412" cy="287338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50" name="_s3089"/>
          <p:cNvSpPr>
            <a:spLocks noChangeArrowheads="1"/>
          </p:cNvSpPr>
          <p:nvPr/>
        </p:nvSpPr>
        <p:spPr bwMode="auto">
          <a:xfrm>
            <a:off x="5721350" y="478155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Управление муниципальными финансами</a:t>
            </a:r>
            <a:r>
              <a:rPr lang="ru-RU" sz="1400" i="0" dirty="0" smtClean="0">
                <a:latin typeface="Times New Roman" panose="02020603050405020304" pitchFamily="18" charset="0"/>
              </a:rPr>
              <a:t>–</a:t>
            </a:r>
            <a:endParaRPr lang="ru-RU" sz="14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7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675,5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</a:t>
            </a:r>
            <a:endParaRPr lang="ru-RU" sz="14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_s3089"/>
          <p:cNvSpPr>
            <a:spLocks noChangeArrowheads="1"/>
          </p:cNvSpPr>
          <p:nvPr/>
        </p:nvSpPr>
        <p:spPr bwMode="auto">
          <a:xfrm>
            <a:off x="790574" y="327602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культуры, физической культуры и спорта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7 023,5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3" name="_s3083"/>
          <p:cNvCxnSpPr>
            <a:cxnSpLocks noChangeShapeType="1"/>
          </p:cNvCxnSpPr>
          <p:nvPr/>
        </p:nvCxnSpPr>
        <p:spPr bwMode="auto">
          <a:xfrm rot="10800000">
            <a:off x="5221288" y="1779588"/>
            <a:ext cx="404812" cy="163353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6" name="_s3082"/>
          <p:cNvCxnSpPr>
            <a:cxnSpLocks noChangeShapeType="1"/>
          </p:cNvCxnSpPr>
          <p:nvPr/>
        </p:nvCxnSpPr>
        <p:spPr bwMode="auto">
          <a:xfrm flipV="1">
            <a:off x="4791075" y="3708400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_s3082"/>
          <p:cNvCxnSpPr>
            <a:cxnSpLocks noChangeShapeType="1"/>
          </p:cNvCxnSpPr>
          <p:nvPr/>
        </p:nvCxnSpPr>
        <p:spPr bwMode="auto">
          <a:xfrm rot="5400000" flipH="1" flipV="1">
            <a:off x="3612356" y="5029994"/>
            <a:ext cx="321627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_s3082"/>
          <p:cNvCxnSpPr>
            <a:cxnSpLocks noChangeShapeType="1"/>
          </p:cNvCxnSpPr>
          <p:nvPr/>
        </p:nvCxnSpPr>
        <p:spPr bwMode="auto">
          <a:xfrm rot="16200000" flipH="1">
            <a:off x="4954588" y="5548313"/>
            <a:ext cx="890587" cy="3571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_s3082"/>
          <p:cNvCxnSpPr>
            <a:cxnSpLocks noChangeShapeType="1"/>
          </p:cNvCxnSpPr>
          <p:nvPr/>
        </p:nvCxnSpPr>
        <p:spPr bwMode="auto">
          <a:xfrm flipV="1">
            <a:off x="4791075" y="2208213"/>
            <a:ext cx="434975" cy="29352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7243" y="236265"/>
            <a:ext cx="8842212" cy="1969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Расходы бюджета </a:t>
            </a:r>
            <a:r>
              <a:rPr lang="ru-RU" sz="2200" b="1" dirty="0" smtClean="0">
                <a:latin typeface="Candara" pitchFamily="34" charset="0"/>
              </a:rPr>
              <a:t>Божковского </a:t>
            </a:r>
            <a:r>
              <a:rPr lang="ru-RU" sz="2200" b="1" dirty="0" smtClean="0">
                <a:latin typeface="Candara" pitchFamily="34" charset="0"/>
              </a:rPr>
              <a:t>сельского поселения, 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формируемые в рамках муниципальных программ </a:t>
            </a:r>
            <a:r>
              <a:rPr lang="ru-RU" sz="2200" b="1" dirty="0" smtClean="0">
                <a:latin typeface="Candara" pitchFamily="34" charset="0"/>
              </a:rPr>
              <a:t>Божковского </a:t>
            </a:r>
            <a:r>
              <a:rPr lang="ru-RU" sz="2200" b="1" dirty="0" smtClean="0">
                <a:latin typeface="Candara" pitchFamily="34" charset="0"/>
              </a:rPr>
              <a:t>сельского поселения, и непрограммные расходы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3400" b="1" dirty="0" smtClean="0">
                <a:latin typeface="Candara" pitchFamily="34" charset="0"/>
              </a:rPr>
              <a:t>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2021                         2022                        2023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22" y="2835473"/>
            <a:ext cx="9706857" cy="3780632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7681" y="2813560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17 502,6 тыс.руб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1334" y="2835467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26 919,9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тыс.руб</a:t>
            </a:r>
          </a:p>
        </p:txBody>
      </p:sp>
      <p:sp>
        <p:nvSpPr>
          <p:cNvPr id="6" name="Овал 5"/>
          <p:cNvSpPr/>
          <p:nvPr/>
        </p:nvSpPr>
        <p:spPr>
          <a:xfrm>
            <a:off x="4078503" y="2835467"/>
            <a:ext cx="2447124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19 917,9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46777" y="3544340"/>
            <a:ext cx="1468274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278,8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тыс.руб</a:t>
            </a:r>
          </a:p>
        </p:txBody>
      </p:sp>
      <p:sp>
        <p:nvSpPr>
          <p:cNvPr id="12" name="Овал 11"/>
          <p:cNvSpPr/>
          <p:nvPr/>
        </p:nvSpPr>
        <p:spPr>
          <a:xfrm>
            <a:off x="2228796" y="3578897"/>
            <a:ext cx="1524792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647,0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тыс.руб</a:t>
            </a:r>
          </a:p>
        </p:txBody>
      </p:sp>
      <p:sp>
        <p:nvSpPr>
          <p:cNvPr id="13" name="Овал 12"/>
          <p:cNvSpPr/>
          <p:nvPr/>
        </p:nvSpPr>
        <p:spPr>
          <a:xfrm>
            <a:off x="8809609" y="3544340"/>
            <a:ext cx="1386703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371,2 </a:t>
            </a:r>
            <a:r>
              <a:rPr lang="ru-RU" sz="1400" dirty="0" smtClean="0"/>
              <a:t>т</a:t>
            </a:r>
            <a:r>
              <a:rPr lang="ru-RU" sz="1400" b="0" dirty="0" smtClean="0"/>
              <a:t>ыс.руб</a:t>
            </a:r>
            <a:endParaRPr lang="ru-RU" sz="1400" b="0" dirty="0"/>
          </a:p>
        </p:txBody>
      </p:sp>
      <p:sp>
        <p:nvSpPr>
          <p:cNvPr id="14" name="Овал 13"/>
          <p:cNvSpPr/>
          <p:nvPr/>
        </p:nvSpPr>
        <p:spPr>
          <a:xfrm>
            <a:off x="979488" y="5199063"/>
            <a:ext cx="569912" cy="4714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201863" y="5199063"/>
            <a:ext cx="78311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Божковского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 формируемые в рамках муниципальных программ </a:t>
            </a:r>
            <a:r>
              <a:rPr lang="ru-RU" sz="1600" dirty="0" smtClean="0">
                <a:latin typeface="Calibri" panose="020F0502020204030204" pitchFamily="34" charset="0"/>
              </a:rPr>
              <a:t>Божковского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978813" y="6222307"/>
            <a:ext cx="570996" cy="4725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63" name="TextBox 16"/>
          <p:cNvSpPr txBox="1">
            <a:spLocks noChangeArrowheads="1"/>
          </p:cNvSpPr>
          <p:nvPr/>
        </p:nvSpPr>
        <p:spPr bwMode="auto">
          <a:xfrm>
            <a:off x="2201863" y="6223000"/>
            <a:ext cx="7423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>
                <a:latin typeface="Calibri" panose="020F0502020204030204" pitchFamily="34" charset="0"/>
              </a:rPr>
              <a:t>- непрограммные расходы бюджета Ёлкинского сельского поселения</a:t>
            </a:r>
          </a:p>
        </p:txBody>
      </p:sp>
      <p:sp>
        <p:nvSpPr>
          <p:cNvPr id="27664" name="TextBox 17"/>
          <p:cNvSpPr txBox="1">
            <a:spLocks noChangeArrowheads="1"/>
          </p:cNvSpPr>
          <p:nvPr/>
        </p:nvSpPr>
        <p:spPr bwMode="auto">
          <a:xfrm>
            <a:off x="1549400" y="2520950"/>
            <a:ext cx="896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96,4%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5" name="TextBox 18"/>
          <p:cNvSpPr txBox="1">
            <a:spLocks noChangeArrowheads="1"/>
          </p:cNvSpPr>
          <p:nvPr/>
        </p:nvSpPr>
        <p:spPr bwMode="auto">
          <a:xfrm>
            <a:off x="2773363" y="3071813"/>
            <a:ext cx="815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 smtClean="0">
                <a:latin typeface="Calibri" panose="020F0502020204030204" pitchFamily="34" charset="0"/>
              </a:rPr>
              <a:t>3,6%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27666" name="TextBox 19"/>
          <p:cNvSpPr txBox="1">
            <a:spLocks noChangeArrowheads="1"/>
          </p:cNvSpPr>
          <p:nvPr/>
        </p:nvSpPr>
        <p:spPr bwMode="auto">
          <a:xfrm>
            <a:off x="4649788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98,6%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6199188" y="3151188"/>
            <a:ext cx="7350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1,4%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8075613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98,6%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9380538" y="3151188"/>
            <a:ext cx="8159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1,4  </a:t>
            </a:r>
            <a:r>
              <a:rPr lang="ru-RU" sz="1600" dirty="0" smtClean="0">
                <a:latin typeface="Calibri" panose="020F0502020204030204" pitchFamily="34" charset="0"/>
              </a:rPr>
              <a:t>%</a:t>
            </a:r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1FDAF-BF10-492F-8AD7-18A035333E73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42975" y="612775"/>
            <a:ext cx="896143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Божковского 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культуру в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2022- 2023 годах</a:t>
            </a:r>
            <a:endParaRPr lang="ru-RU" altLang="ru-RU" sz="24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655211"/>
              </p:ext>
            </p:extLst>
          </p:nvPr>
        </p:nvGraphicFramePr>
        <p:xfrm>
          <a:off x="622300" y="1479550"/>
          <a:ext cx="6099175" cy="474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223124" y="1620838"/>
            <a:ext cx="2965921" cy="30585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2850" tIns="51424" rIns="102850" bIns="514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на культуру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составили </a:t>
            </a:r>
            <a:endParaRPr lang="ru-RU" altLang="ru-RU" b="0" i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7 023,5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(исполнение к уточненному плану– 100%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том числе расходы на повышение заработной платы работников учреждений культуры в соответствии с указами  Президента Российской Федерации от 07.05.2012 №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597, от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01.06.2012 №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761).</a:t>
            </a:r>
            <a:endParaRPr lang="ru-RU" altLang="ru-RU" b="0" i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22374" y="3060551"/>
            <a:ext cx="10000435" cy="11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Благодарим </a:t>
            </a:r>
            <a:r>
              <a:rPr lang="ru-RU" sz="6600" dirty="0">
                <a:solidFill>
                  <a:srgbClr val="FFFF00"/>
                </a:solidFill>
                <a:latin typeface="Times New Roman" panose="02020603050405020304" pitchFamily="18" charset="0"/>
              </a:rPr>
              <a:t>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Основные показатели исполнения бюджета поселения за </a:t>
            </a:r>
            <a:r>
              <a:rPr lang="ru-RU" sz="2700" i="0" kern="0" dirty="0" smtClean="0">
                <a:solidFill>
                  <a:srgbClr val="FFFF00"/>
                </a:solidFill>
                <a:latin typeface="Corbel"/>
                <a:cs typeface="Arial" charset="0"/>
              </a:rPr>
              <a:t>2023 </a:t>
            </a: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05853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25 084,9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28 714,1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114,5%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561,2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21 278,6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7 523,7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7 435,5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09463"/>
              </p:ext>
            </p:extLst>
          </p:nvPr>
        </p:nvGraphicFramePr>
        <p:xfrm>
          <a:off x="611188" y="3780631"/>
          <a:ext cx="9217024" cy="2703142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30517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2023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27 745,5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27 291,1</a:t>
                      </a:r>
                      <a:endParaRPr lang="ru-RU" sz="17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9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22 721,6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22 346,4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 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-2 660,6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1 423,0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08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БОЖКОВСКОГО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СЕЛЬСКОГО 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4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2023 год</a:t>
            </a:r>
            <a:endParaRPr lang="ru-RU" sz="14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2021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ВСЕГО ДОХОДОВ</a:t>
              </a:r>
              <a:endParaRPr lang="ru-RU" sz="18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28 714,1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lvl="0" algn="ctr"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ru-RU" sz="1800" i="0" dirty="0">
                  <a:solidFill>
                    <a:prstClr val="white"/>
                  </a:solidFill>
                  <a:latin typeface="Times New Roman" panose="02020603050405020304" pitchFamily="18" charset="0"/>
                </a:rPr>
                <a:t>25 084,9</a:t>
              </a:r>
              <a:endParaRPr lang="ru-RU" sz="1800" i="0" dirty="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lvl="0" algn="ctr"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1800" i="0" dirty="0">
                  <a:solidFill>
                    <a:prstClr val="white"/>
                  </a:solidFill>
                  <a:latin typeface="Times New Roman" panose="02020603050405020304" pitchFamily="18" charset="0"/>
                </a:rPr>
                <a:t>7 435,5</a:t>
              </a:r>
              <a:endParaRPr lang="ru-RU" sz="1800" i="0" dirty="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7 523,7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lvl="0" algn="ctr"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ru-RU" sz="1800" i="0" dirty="0">
                  <a:solidFill>
                    <a:prstClr val="white"/>
                  </a:solidFill>
                  <a:latin typeface="Times New Roman" panose="02020603050405020304" pitchFamily="18" charset="0"/>
                </a:rPr>
                <a:t>21 278,6</a:t>
              </a:r>
              <a:endParaRPr lang="ru-RU" sz="1800" i="0" dirty="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25,9 </a:t>
              </a:r>
              <a:r>
                <a:rPr lang="ru-RU" sz="1600" i="0" dirty="0" smtClean="0">
                  <a:latin typeface="Times New Roman" panose="02020603050405020304" pitchFamily="18" charset="0"/>
                </a:rPr>
                <a:t>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74,1%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3 629,2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 114,5 </a:t>
            </a:r>
            <a:r>
              <a:rPr lang="ru-RU" sz="1800" i="0" dirty="0" smtClean="0">
                <a:latin typeface="Times New Roman" panose="02020603050405020304" pitchFamily="18" charset="0"/>
              </a:rPr>
              <a:t>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5983951" y="4431567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17 561,2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3 717,4              121,2%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</a:t>
            </a:r>
            <a:r>
              <a:rPr lang="ru-RU" sz="1800" i="0" dirty="0" smtClean="0">
                <a:latin typeface="Times New Roman" panose="02020603050405020304" pitchFamily="18" charset="0"/>
              </a:rPr>
              <a:t>88,2</a:t>
            </a:r>
            <a:r>
              <a:rPr lang="ru-RU" sz="1800" i="0" dirty="0" smtClean="0">
                <a:latin typeface="Times New Roman" panose="02020603050405020304" pitchFamily="18" charset="0"/>
              </a:rPr>
              <a:t>               98,4%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 anchor="t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91E5E1-BD2B-47CD-8780-306E51BB0874}" type="slidenum">
              <a:rPr lang="en-US" altLang="ru-RU" sz="2000" smtClean="0">
                <a:solidFill>
                  <a:srgbClr val="0000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ru-RU" sz="2000" smtClean="0">
              <a:solidFill>
                <a:srgbClr val="000000"/>
              </a:solidFill>
              <a:latin typeface="Centaur" panose="020305040502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644780"/>
              </p:ext>
            </p:extLst>
          </p:nvPr>
        </p:nvGraphicFramePr>
        <p:xfrm>
          <a:off x="1093788" y="1893888"/>
          <a:ext cx="832485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782638" y="504825"/>
            <a:ext cx="88757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Божковского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17938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Божковского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сельского поселения за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2023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год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28 714,1 тыс. </a:t>
            </a: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2124075" y="3790950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21 278,6 тыс</a:t>
            </a: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</a:t>
            </a:r>
            <a:r>
              <a:rPr lang="ru-RU" sz="2000" i="0" dirty="0" smtClean="0">
                <a:latin typeface="Times New Roman" panose="02020603050405020304" pitchFamily="18" charset="0"/>
              </a:rPr>
              <a:t>74,1%)</a:t>
            </a:r>
            <a:endParaRPr lang="ru-RU" sz="2000" i="0" dirty="0">
              <a:latin typeface="Times New Roman" panose="02020603050405020304" pitchFamily="18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Божковского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сельского поселения 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2022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-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2023гг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534947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212970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Божковского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3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060080"/>
              </p:ext>
            </p:extLst>
          </p:nvPr>
        </p:nvGraphicFramePr>
        <p:xfrm>
          <a:off x="1581150" y="1889125"/>
          <a:ext cx="788035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Божковского 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altLang="ru-RU" sz="2000" b="0" i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2000" b="0" i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БОЖКОВСКОГО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СЕЛЬСКОГО ПОСЕЛЕНИЯ</a:t>
            </a:r>
            <a:endParaRPr lang="ru-RU" sz="1800" i="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2023 </a:t>
            </a:r>
            <a:r>
              <a:rPr lang="ru-RU" sz="1800" i="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765027"/>
              </p:ext>
            </p:extLst>
          </p:nvPr>
        </p:nvGraphicFramePr>
        <p:xfrm>
          <a:off x="976313" y="1100138"/>
          <a:ext cx="8199437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4" name="Document" r:id="rId3" imgW="10969759" imgH="6885022" progId="Word.Document.8">
                  <p:embed/>
                </p:oleObj>
              </mc:Choice>
              <mc:Fallback>
                <p:oleObj name="Document" r:id="rId3" imgW="10969759" imgH="6885022" progId="Word.Documen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976313" y="1100138"/>
                        <a:ext cx="8199437" cy="513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49438" y="34210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850" y="5653088"/>
          <a:ext cx="987901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5" name="Document" r:id="rId5" imgW="10621397" imgH="7639684" progId="Word.Document.8">
                  <p:embed/>
                </p:oleObj>
              </mc:Choice>
              <mc:Fallback>
                <p:oleObj name="Document" r:id="rId5" imgW="10621397" imgH="7639684" progId="Word.Documen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850" y="5653088"/>
                        <a:ext cx="9879013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3563938" y="3060700"/>
            <a:ext cx="2881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849438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7934325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>
            <a:off x="5076825" y="306070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14491</TotalTime>
  <Words>640</Words>
  <Application>Microsoft Office PowerPoint</Application>
  <PresentationFormat>Произвольный</PresentationFormat>
  <Paragraphs>233</Paragraphs>
  <Slides>16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31" baseType="lpstr">
      <vt:lpstr>Arial</vt:lpstr>
      <vt:lpstr>Arial Cyr</vt:lpstr>
      <vt:lpstr>Calibri</vt:lpstr>
      <vt:lpstr>Candara</vt:lpstr>
      <vt:lpstr>Centaur</vt:lpstr>
      <vt:lpstr>Century</vt:lpstr>
      <vt:lpstr>Corbel</vt:lpstr>
      <vt:lpstr>Times New Roman</vt:lpstr>
      <vt:lpstr>Trebuchet MS</vt:lpstr>
      <vt:lpstr>Verdana</vt:lpstr>
      <vt:lpstr>Wingdings 2</vt:lpstr>
      <vt:lpstr>Wingdings 3</vt:lpstr>
      <vt:lpstr>Грань</vt:lpstr>
      <vt:lpstr>Microsoft Word 97 - 2003 Document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Божковского сельского поселения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Расходы бюджета Божковского сельского поселения,  формируемые в рамках муниципальных программ Божковского сельского поселения, и непрограммные расходы     2021                         2022                        2023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1</cp:lastModifiedBy>
  <cp:revision>892</cp:revision>
  <cp:lastPrinted>2015-05-07T06:40:50Z</cp:lastPrinted>
  <dcterms:created xsi:type="dcterms:W3CDTF">2006-03-13T15:04:37Z</dcterms:created>
  <dcterms:modified xsi:type="dcterms:W3CDTF">2024-03-28T08:01:02Z</dcterms:modified>
</cp:coreProperties>
</file>