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74" r:id="rId2"/>
    <p:sldId id="575" r:id="rId3"/>
    <p:sldId id="577" r:id="rId4"/>
    <p:sldId id="579" r:id="rId5"/>
    <p:sldId id="576" r:id="rId6"/>
    <p:sldId id="510" r:id="rId7"/>
    <p:sldId id="511" r:id="rId8"/>
    <p:sldId id="508" r:id="rId9"/>
    <p:sldId id="578" r:id="rId10"/>
    <p:sldId id="585" r:id="rId11"/>
    <p:sldId id="582" r:id="rId12"/>
    <p:sldId id="589" r:id="rId13"/>
    <p:sldId id="525" r:id="rId14"/>
    <p:sldId id="529" r:id="rId15"/>
    <p:sldId id="528" r:id="rId16"/>
    <p:sldId id="531" r:id="rId17"/>
    <p:sldId id="561" r:id="rId18"/>
    <p:sldId id="573" r:id="rId19"/>
    <p:sldId id="580" r:id="rId20"/>
    <p:sldId id="423" r:id="rId21"/>
  </p:sldIdLst>
  <p:sldSz cx="9906000" cy="6858000" type="A4"/>
  <p:notesSz cx="10693400" cy="7562850"/>
  <p:defaultTextStyle>
    <a:defPPr>
      <a:defRPr lang="ru-RU"/>
    </a:defPPr>
    <a:lvl1pPr marL="0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801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602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9403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9204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9005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8806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8607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8408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6C7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313" autoAdjust="0"/>
  </p:normalViewPr>
  <p:slideViewPr>
    <p:cSldViewPr>
      <p:cViewPr varScale="1">
        <p:scale>
          <a:sx n="80" d="100"/>
          <a:sy n="80" d="100"/>
        </p:scale>
        <p:origin x="1374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900" dirty="0"/>
              <a:t>Структура доходов бюджета</a:t>
            </a:r>
          </a:p>
        </c:rich>
      </c:tx>
      <c:layout>
        <c:manualLayout>
          <c:xMode val="edge"/>
          <c:yMode val="edge"/>
          <c:x val="0.22516540559820869"/>
          <c:y val="3.944125918031545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847782994871971E-2"/>
          <c:y val="0.10633341646844045"/>
          <c:w val="0.57829393225314263"/>
          <c:h val="0.796318505248741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4.9170340722375873E-3"/>
                  <c:y val="-0.1349962983518549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FF-4312-B66C-832D7CB3EF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901092861027248E-5"/>
                  <c:y val="0.1131684037960870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FF-4312-B66C-832D7CB3EF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17462</c:v>
                </c:pt>
                <c:pt idx="1">
                  <c:v>99.2</c:v>
                </c:pt>
                <c:pt idx="2">
                  <c:v>3731.8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FF-4312-B66C-832D7CB3E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9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1845358683920133E-2"/>
          <c:w val="1"/>
          <c:h val="0.88148255849452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</c:v>
                </c:pt>
              </c:strCache>
            </c:strRef>
          </c:tx>
          <c:explosion val="32"/>
          <c:dPt>
            <c:idx val="2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47-4D98-B8EA-E15CD9D7166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
сельскохозяйственный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12886.6</c:v>
                </c:pt>
                <c:pt idx="1">
                  <c:v>177</c:v>
                </c:pt>
                <c:pt idx="2">
                  <c:v>3125</c:v>
                </c:pt>
                <c:pt idx="3">
                  <c:v>1273.4000000000001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47-4D98-B8EA-E15CD9D71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030040603083563E-2"/>
          <c:y val="0.63732557184906513"/>
          <c:w val="0.97014040716658645"/>
          <c:h val="0.3205086335747176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Структура </a:t>
            </a:r>
            <a:r>
              <a:rPr lang="ru-RU" sz="1000" dirty="0" smtClean="0"/>
              <a:t>неналоговых </a:t>
            </a:r>
            <a:r>
              <a:rPr lang="ru-RU" sz="1000" dirty="0"/>
              <a:t>доходов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1845358683920133E-2"/>
          <c:w val="1"/>
          <c:h val="0.88148255849452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</c:v>
                </c:pt>
              </c:strCache>
            </c:strRef>
          </c:tx>
          <c:explosion val="32"/>
          <c:dPt>
            <c:idx val="2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47-4D98-B8EA-E15CD9D7166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Доходы, получаемые в виде арендной платы за земли после разграничения государственной собственности на землю</c:v>
                </c:pt>
                <c:pt idx="1">
                  <c:v>Доходы от сдачи в аренду имущества, составляющего муниципальную казну</c:v>
                </c:pt>
                <c:pt idx="2">
                  <c:v>Штрафы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3.7</c:v>
                </c:pt>
                <c:pt idx="1">
                  <c:v>93.1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47-4D98-B8EA-E15CD9D71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030040603083563E-2"/>
          <c:y val="0.63732557184906513"/>
          <c:w val="0.97014040716658645"/>
          <c:h val="0.3205086335747176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Структура </a:t>
            </a:r>
            <a:r>
              <a:rPr lang="ru-RU" sz="1000" dirty="0" smtClean="0"/>
              <a:t>безвозмездных поступлений</a:t>
            </a:r>
            <a:endParaRPr lang="ru-RU" sz="1000" dirty="0"/>
          </a:p>
        </c:rich>
      </c:tx>
      <c:layout>
        <c:manualLayout>
          <c:xMode val="edge"/>
          <c:yMode val="edge"/>
          <c:x val="0.22516540559820869"/>
          <c:y val="3.944125918031545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847600266637042E-2"/>
          <c:y val="1.3510721650288271E-2"/>
          <c:w val="0.57829393225314263"/>
          <c:h val="0.796318505248741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4.9170340722375873E-3"/>
                  <c:y val="-0.1349962983518549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FF-4312-B66C-832D7CB3EF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901092861027248E-5"/>
                  <c:y val="0.1131684037960870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FF-4312-B66C-832D7CB3EF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2490.8000000000002</c:v>
                </c:pt>
                <c:pt idx="1">
                  <c:v>294.2</c:v>
                </c:pt>
                <c:pt idx="2">
                  <c:v>946.8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FF-4312-B66C-832D7CB3E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515895803244087"/>
          <c:y val="0.54462709082900329"/>
          <c:w val="0.47177179966114874"/>
          <c:h val="0.3809557685635990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293.0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334290716610299E-2"/>
          <c:y val="9.967018409530784E-2"/>
          <c:w val="0.92266570928338965"/>
          <c:h val="0.42150863810794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21293.0 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7522.7</c:v>
                </c:pt>
                <c:pt idx="1">
                  <c:v>294</c:v>
                </c:pt>
                <c:pt idx="2">
                  <c:v>92</c:v>
                </c:pt>
                <c:pt idx="3">
                  <c:v>901.1</c:v>
                </c:pt>
                <c:pt idx="4">
                  <c:v>1205.8</c:v>
                </c:pt>
                <c:pt idx="5">
                  <c:v>18.8</c:v>
                </c:pt>
                <c:pt idx="6">
                  <c:v>7023.5</c:v>
                </c:pt>
                <c:pt idx="7">
                  <c:v>185.1</c:v>
                </c:pt>
                <c:pt idx="8">
                  <c:v>4050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988880082435219E-2"/>
          <c:y val="0.51357362103744686"/>
          <c:w val="0.55544922683017783"/>
          <c:h val="0.41391592201091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396</c:v>
                </c:pt>
                <c:pt idx="1">
                  <c:v>841.2</c:v>
                </c:pt>
                <c:pt idx="2">
                  <c:v>1410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в рамках муниципальных программ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20897</c:v>
                </c:pt>
                <c:pt idx="1">
                  <c:v>19622.5</c:v>
                </c:pt>
                <c:pt idx="2">
                  <c:v>20151.400000000001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Общий объем расходов бюджета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21293</c:v>
                </c:pt>
                <c:pt idx="1">
                  <c:v>20463.7</c:v>
                </c:pt>
                <c:pt idx="2">
                  <c:v>21561.4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507672"/>
        <c:axId val="226507280"/>
        <c:axId val="223969544"/>
      </c:bar3DChart>
      <c:catAx>
        <c:axId val="22650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507280"/>
        <c:crosses val="autoZero"/>
        <c:auto val="1"/>
        <c:lblAlgn val="ctr"/>
        <c:lblOffset val="100"/>
        <c:noMultiLvlLbl val="0"/>
      </c:catAx>
      <c:valAx>
        <c:axId val="22650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507672"/>
        <c:crosses val="autoZero"/>
        <c:crossBetween val="between"/>
      </c:valAx>
      <c:serAx>
        <c:axId val="223969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22650728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62891181657916E-2"/>
          <c:y val="8.6797827061361035E-2"/>
          <c:w val="0.90114229921650368"/>
          <c:h val="0.74603495649317686"/>
        </c:manualLayout>
      </c:layout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873492474794478E-3"/>
                  <c:y val="0.1079530435315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573569520665741E-3"/>
                  <c:y val="0.11311099533002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31124478660921E-3"/>
                  <c:y val="0.107599873960364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573125212080124E-3"/>
                  <c:y val="-4.7665629135956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573125212080124E-3"/>
                  <c:y val="-2.4414102728173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573125212078126E-3"/>
                  <c:y val="-4.6503052815567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353920"/>
        <c:axId val="228354312"/>
      </c:lineChart>
      <c:catAx>
        <c:axId val="2283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crossAx val="228354312"/>
        <c:crosses val="autoZero"/>
        <c:auto val="1"/>
        <c:lblAlgn val="ctr"/>
        <c:lblOffset val="100"/>
        <c:noMultiLvlLbl val="0"/>
      </c:catAx>
      <c:valAx>
        <c:axId val="228354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835392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01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02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403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204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005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8806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607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408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566738"/>
            <a:ext cx="4095750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566738"/>
            <a:ext cx="4095750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235" y="3682011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63404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5235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406476" y="1604167"/>
            <a:ext cx="5092085" cy="39771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406476" y="1604167"/>
            <a:ext cx="5092085" cy="397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235" y="273564"/>
            <a:ext cx="8914900" cy="53080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5235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404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235" y="3682011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793325" lvl="1" indent="-297497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189987" lvl="2" indent="-26444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586650" lvl="3" indent="-198331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1983312" lvl="4" indent="-1983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379974" lvl="5" indent="-1983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2776637" lvl="6" indent="-1983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>
      <a:lvl1pPr marL="396662" indent="-297497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ozhkovskoesp.ru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59095" y="1690700"/>
            <a:ext cx="8047249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20845" y="3592513"/>
            <a:ext cx="615686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859094" y="1690687"/>
            <a:ext cx="612246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471341" y="1066801"/>
            <a:ext cx="634947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236530" y="3592513"/>
            <a:ext cx="632883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471341" y="1690688"/>
            <a:ext cx="634947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236531" y="2324101"/>
            <a:ext cx="622564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631507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859095" y="2324100"/>
            <a:ext cx="622564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20845" y="2947987"/>
            <a:ext cx="615686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36530" y="2947987"/>
            <a:ext cx="632883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55986" y="618552"/>
            <a:ext cx="6137592" cy="107526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sz="6900" spc="-6" dirty="0">
                <a:solidFill>
                  <a:srgbClr val="000072"/>
                </a:solidFill>
              </a:rPr>
              <a:t>Бюджет</a:t>
            </a:r>
            <a:r>
              <a:rPr sz="6900" spc="-105" dirty="0">
                <a:solidFill>
                  <a:srgbClr val="000072"/>
                </a:solidFill>
              </a:rPr>
              <a:t> </a:t>
            </a:r>
            <a:r>
              <a:rPr sz="6900" spc="-6" dirty="0">
                <a:solidFill>
                  <a:srgbClr val="000072"/>
                </a:solidFill>
              </a:rPr>
              <a:t>для</a:t>
            </a:r>
            <a:endParaRPr sz="6900" dirty="0"/>
          </a:p>
        </p:txBody>
      </p:sp>
      <p:sp>
        <p:nvSpPr>
          <p:cNvPr id="16" name="object 16"/>
          <p:cNvSpPr txBox="1"/>
          <p:nvPr/>
        </p:nvSpPr>
        <p:spPr>
          <a:xfrm>
            <a:off x="3710347" y="1646402"/>
            <a:ext cx="4231376" cy="107526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sz="6900" b="1" spc="-6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9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98913" y="2661588"/>
            <a:ext cx="7177933" cy="1059873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792195" marR="784214" indent="665" algn="ctr">
              <a:spcBef>
                <a:spcPts val="105"/>
              </a:spcBef>
            </a:pP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Собрания депутатов Божковского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6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b="1" spc="1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4452" marR="34588" indent="-53212" algn="ctr"/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b="1" spc="-2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b="1" spc="-2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Божковского</a:t>
            </a:r>
            <a:r>
              <a:rPr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6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b="1" spc="-16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Красносулинского района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b="1" spc="-6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 </a:t>
            </a:r>
            <a:r>
              <a:rPr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b="1" spc="27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20" y="4216244"/>
            <a:ext cx="6446293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260648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28052" y="149302"/>
            <a:ext cx="7776898" cy="759418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128052" y="149302"/>
            <a:ext cx="7776898" cy="759418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6576" y="260648"/>
            <a:ext cx="774938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 algn="ctr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 smtClean="0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 Божковского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>
                <a:solidFill>
                  <a:schemeClr val="bg1"/>
                </a:solidFill>
                <a:effectLst/>
              </a:rPr>
              <a:t>сельского  поселения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1" spc="-5" dirty="0" smtClean="0">
                <a:solidFill>
                  <a:schemeClr val="bg1"/>
                </a:solidFill>
                <a:effectLst/>
              </a:rPr>
            </a:b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на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23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5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 err="1" smtClean="0">
                <a:solidFill>
                  <a:schemeClr val="bg1"/>
                </a:solidFill>
                <a:effectLst/>
              </a:rPr>
              <a:t>год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ы</a:t>
            </a:r>
            <a:endParaRPr sz="1800" b="1" spc="-5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28171"/>
              </p:ext>
            </p:extLst>
          </p:nvPr>
        </p:nvGraphicFramePr>
        <p:xfrm>
          <a:off x="200472" y="1268758"/>
          <a:ext cx="9433047" cy="4752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0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0889">
                  <a:extLst>
                    <a:ext uri="{9D8B030D-6E8A-4147-A177-3AD203B41FA5}">
                      <a16:colId xmlns:a16="http://schemas.microsoft.com/office/drawing/2014/main" xmlns="" val="913310768"/>
                    </a:ext>
                  </a:extLst>
                </a:gridCol>
                <a:gridCol w="1544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1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6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Код классификации доходов бюджетов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Наименование доходов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Сумма </a:t>
                      </a:r>
                      <a:r>
                        <a:rPr lang="ru-RU" sz="1000" b="1" u="none" strike="noStrike" dirty="0" smtClean="0"/>
                        <a:t>(тыс. </a:t>
                      </a:r>
                      <a:r>
                        <a:rPr lang="ru-RU" sz="1000" b="1" u="none" strike="noStrike" dirty="0" err="1" smtClean="0"/>
                        <a:t>руб</a:t>
                      </a:r>
                      <a:r>
                        <a:rPr lang="ru-RU" sz="1000" b="1" u="none" strike="noStrike" dirty="0" smtClean="0"/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/>
                        <a:t>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2025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/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/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/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1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/>
                        <a:t>000 1 00 00000 00 0000 000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17 561,2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18 400,7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19 663,4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3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/>
                        <a:t>000 1 01 00000 00 0000 000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/>
                        <a:t>НАЛОГИ НА ПРИБЫЛЬ, ДОХОДЫ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12 886,6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13 629,9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14 805,1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4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000 1 05 00000 00 0000 000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НАЛОГИ НА СОВОКУПНЫЙ ДОХОД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1 273,4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1 365,7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449,0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0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000 1 06 00000 00 0000 000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/>
                        <a:t>НАЛОГИ НА ИМУЩЕСТВО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3 302,0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3 302,0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3 302,0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86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000 1 11 00000 00 0000 000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96,8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100,6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104,7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86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000 1 </a:t>
                      </a:r>
                      <a:r>
                        <a:rPr lang="ru-RU" sz="1000" b="1" u="none" strike="noStrike" dirty="0" smtClean="0"/>
                        <a:t>16 </a:t>
                      </a:r>
                      <a:r>
                        <a:rPr lang="ru-RU" sz="1000" b="1" u="none" strike="noStrike" dirty="0"/>
                        <a:t>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ШТРАФЫ, САНКЦИИ, ВОЗМЕЩЕНИЕ УЩЕРБА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2,6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0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000 2 00 00000 00 0000 000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/>
                        <a:t>БЕЗВОЗМЕЗДНЫЕ ПОСТУПЛЕНИЯ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3 731,8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 </a:t>
                      </a:r>
                      <a:r>
                        <a:rPr lang="ru-RU" sz="1000" b="1" u="none" strike="noStrike" dirty="0" smtClean="0"/>
                        <a:t>063,0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1 898,0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Всего: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/>
                        <a:t>21 293,0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/>
                        <a:t>20 463,7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/>
                        <a:t>21 561,4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995814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816396" y="149873"/>
            <a:ext cx="1089603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078580" y="160656"/>
            <a:ext cx="77493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Божковского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на 2023-2025 годы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Group 27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6092"/>
              </p:ext>
            </p:extLst>
          </p:nvPr>
        </p:nvGraphicFramePr>
        <p:xfrm>
          <a:off x="443706" y="1021279"/>
          <a:ext cx="8973790" cy="5738159"/>
        </p:xfrm>
        <a:graphic>
          <a:graphicData uri="http://schemas.openxmlformats.org/drawingml/2006/table">
            <a:tbl>
              <a:tblPr/>
              <a:tblGrid>
                <a:gridCol w="1975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5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56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5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90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921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920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20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17 462,0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18 297,6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19 556,1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20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67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3 731,8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2 063,0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312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21 293,0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20 463,7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21 561,4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20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17 462,0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18 297,6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19 556,1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019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12 886,6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73,8%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6409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Единый сельскохозяйственный налог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1 273,4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7,3%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2008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2618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1803,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1803,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2009989"/>
              </p:ext>
            </p:extLst>
          </p:nvPr>
        </p:nvGraphicFramePr>
        <p:xfrm>
          <a:off x="6156175" y="1372818"/>
          <a:ext cx="3205021" cy="18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08425751"/>
              </p:ext>
            </p:extLst>
          </p:nvPr>
        </p:nvGraphicFramePr>
        <p:xfrm>
          <a:off x="6249144" y="3332747"/>
          <a:ext cx="3112053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816396" y="149873"/>
            <a:ext cx="1089603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078580" y="160656"/>
            <a:ext cx="77493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Божковского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на 2023-2025 годы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20" name="Group 10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55598"/>
              </p:ext>
            </p:extLst>
          </p:nvPr>
        </p:nvGraphicFramePr>
        <p:xfrm>
          <a:off x="309562" y="836712"/>
          <a:ext cx="9395965" cy="5760640"/>
        </p:xfrm>
        <a:graphic>
          <a:graphicData uri="http://schemas.openxmlformats.org/drawingml/2006/table">
            <a:tbl>
              <a:tblPr/>
              <a:tblGrid>
                <a:gridCol w="28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6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61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388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016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44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050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6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составляющего муниципальную казну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050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взыскания (штрафы), установленные законами субъектов Российской Федерации за несоблюдение муниципальных правовых актов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5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3 731,8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2 063,0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EC9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28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1 755,8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039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012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842526169"/>
              </p:ext>
            </p:extLst>
          </p:nvPr>
        </p:nvGraphicFramePr>
        <p:xfrm>
          <a:off x="7401272" y="1152687"/>
          <a:ext cx="2232248" cy="300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671275165"/>
              </p:ext>
            </p:extLst>
          </p:nvPr>
        </p:nvGraphicFramePr>
        <p:xfrm>
          <a:off x="7329264" y="4473048"/>
          <a:ext cx="2304256" cy="205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88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" y="0"/>
            <a:ext cx="9906000" cy="946554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Божковского сельского поселения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отраслям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7573" y="952180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 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46109043"/>
              </p:ext>
            </p:extLst>
          </p:nvPr>
        </p:nvGraphicFramePr>
        <p:xfrm>
          <a:off x="133648" y="1475400"/>
          <a:ext cx="9417336" cy="526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8504" y="0"/>
            <a:ext cx="9198703" cy="1377441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Божковского сельского поселения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18981"/>
              </p:ext>
            </p:extLst>
          </p:nvPr>
        </p:nvGraphicFramePr>
        <p:xfrm>
          <a:off x="417009" y="1763630"/>
          <a:ext cx="9132522" cy="4707396"/>
        </p:xfrm>
        <a:graphic>
          <a:graphicData uri="http://schemas.openxmlformats.org/drawingml/2006/table">
            <a:tbl>
              <a:tblPr/>
              <a:tblGrid>
                <a:gridCol w="4884692"/>
                <a:gridCol w="761558"/>
                <a:gridCol w="871568"/>
                <a:gridCol w="871568"/>
                <a:gridCol w="871568"/>
                <a:gridCol w="871568"/>
              </a:tblGrid>
              <a:tr h="949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8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"/>
                        </a:rPr>
                        <a:t>7 522,7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"/>
                        </a:rPr>
                        <a:t>7 892,2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"/>
                        </a:rPr>
                        <a:t>8 453,6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7898">
                <a:tc>
                  <a:txBody>
                    <a:bodyPr/>
                    <a:lstStyle/>
                    <a:p>
                      <a:pPr marL="0" marR="0" lvl="0" indent="0" algn="just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04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"/>
                        </a:rPr>
                        <a:t>7 219,9</a:t>
                      </a:r>
                      <a:r>
                        <a:rPr lang="ru-RU" sz="1400" b="0" dirty="0">
                          <a:latin typeface="Arial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"/>
                        </a:rPr>
                        <a:t>7 157,2</a:t>
                      </a:r>
                      <a:r>
                        <a:rPr lang="ru-RU" sz="1400" b="0" dirty="0">
                          <a:latin typeface="Arial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"/>
                        </a:rPr>
                        <a:t>7 160,4 </a:t>
                      </a:r>
                      <a:endParaRPr lang="ru-RU" sz="1400" b="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65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06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"/>
                        </a:rPr>
                        <a:t>71,8</a:t>
                      </a:r>
                      <a:endParaRPr lang="ru-RU" sz="1400" b="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"/>
                        </a:rPr>
                        <a:t>0,0</a:t>
                      </a:r>
                      <a:endParaRPr lang="ru-RU" sz="1400" b="0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"/>
                        </a:rPr>
                        <a:t>0,0</a:t>
                      </a:r>
                      <a:endParaRPr lang="ru-RU" sz="1400" b="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63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11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63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221,0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725,0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1 283,2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63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294,0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307,0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317,6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63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294,0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307,0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317,6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78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92,0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92,0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92,0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78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92,0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92,0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92,0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16496" y="0"/>
            <a:ext cx="9198703" cy="946554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сельского поселения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42725"/>
              </p:ext>
            </p:extLst>
          </p:nvPr>
        </p:nvGraphicFramePr>
        <p:xfrm>
          <a:off x="483715" y="1124743"/>
          <a:ext cx="8805160" cy="5642697"/>
        </p:xfrm>
        <a:graphic>
          <a:graphicData uri="http://schemas.openxmlformats.org/drawingml/2006/table">
            <a:tbl>
              <a:tblPr/>
              <a:tblGrid>
                <a:gridCol w="4673665"/>
                <a:gridCol w="751838"/>
                <a:gridCol w="860446"/>
                <a:gridCol w="860446"/>
                <a:gridCol w="860446"/>
                <a:gridCol w="798319"/>
              </a:tblGrid>
              <a:tr h="8136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проект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901,1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20,0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20,0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76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latin typeface="Times New Roman"/>
                        </a:rPr>
                        <a:t>Дорожное хозяйство (дорожные фонды) 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09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881,1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17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20,0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20,0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20,0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24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latin typeface="Times New Roman"/>
                        </a:rPr>
                        <a:t>Жилищно - коммунальное хозяйство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/>
                        </a:rPr>
                        <a:t>1 205,8</a:t>
                      </a:r>
                      <a:endParaRPr lang="ru-RU" sz="1300" b="1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/>
                        </a:rPr>
                        <a:t>2 808,9</a:t>
                      </a:r>
                      <a:endParaRPr lang="ru-RU" sz="1300" b="1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/>
                        </a:rPr>
                        <a:t>2 949,0</a:t>
                      </a:r>
                      <a:endParaRPr lang="ru-RU" sz="1300" b="1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39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Жилищное хозяйство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/>
                        </a:rPr>
                        <a:t>33,1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/>
                        </a:rPr>
                        <a:t>33,1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/>
                        </a:rPr>
                        <a:t>33,1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Arial"/>
                        </a:rPr>
                        <a:t>1 172,7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Arial"/>
                        </a:rPr>
                        <a:t>2 775,8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Arial"/>
                        </a:rPr>
                        <a:t>2 915,9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3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18,8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18,8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18,8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Другие вопросы в области образования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18,8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18,8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18,8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44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Культура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, кинематография 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/>
                        </a:rPr>
                        <a:t>7 023,5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/>
                        </a:rPr>
                        <a:t>9 108,4 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/>
                        </a:rPr>
                        <a:t>9 486,1 </a:t>
                      </a:r>
                      <a:endParaRPr lang="ru-RU" sz="130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latin typeface="Times New Roman"/>
                        </a:rPr>
                        <a:t>Культура 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"/>
                        </a:rPr>
                        <a:t>7 023,5</a:t>
                      </a:r>
                      <a:endParaRPr lang="ru-RU" sz="1300" b="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"/>
                        </a:rPr>
                        <a:t>9 108,4 </a:t>
                      </a:r>
                      <a:endParaRPr lang="ru-RU" sz="1300" b="0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"/>
                        </a:rPr>
                        <a:t>9 486,1 </a:t>
                      </a:r>
                      <a:endParaRPr lang="ru-RU" sz="1300" b="0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185,1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196,4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204,3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185,1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196,4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204,3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11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4 050,0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20,0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20,0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Массовый спорт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4 050,0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20,0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20,0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85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21 293,0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20 463,7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21 561,4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4488" y="0"/>
            <a:ext cx="9198703" cy="823444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 непрограммные направления расходов  бюджета Божковского сельского поселения 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41564"/>
              </p:ext>
            </p:extLst>
          </p:nvPr>
        </p:nvGraphicFramePr>
        <p:xfrm>
          <a:off x="320560" y="1266669"/>
          <a:ext cx="9198703" cy="3602491"/>
        </p:xfrm>
        <a:graphic>
          <a:graphicData uri="http://schemas.openxmlformats.org/drawingml/2006/table">
            <a:tbl>
              <a:tblPr/>
              <a:tblGrid>
                <a:gridCol w="6337046"/>
                <a:gridCol w="1000586"/>
                <a:gridCol w="1000586"/>
                <a:gridCol w="860485"/>
              </a:tblGrid>
              <a:tr h="650163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  <a:b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Божковского сельского поселения	</a:t>
                      </a:r>
                    </a:p>
                  </a:txBody>
                  <a:tcPr marL="4420" marR="442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420" marR="442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4420" marR="442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b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6611"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муниципальными финансами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7 385,9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7 323,2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7 326,4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«Муниципальная политика»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255,7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267,0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274,9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транспортной системы»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881,1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«Благоустройство территории и жилищно-коммунальное хозяйство»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1 205,8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2 808,9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2 949,0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/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культуры, физической культуры и спорта»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11 073,5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9 128,4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9 506,1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897,0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19 622,5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20 151,4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79994"/>
              </p:ext>
            </p:extLst>
          </p:nvPr>
        </p:nvGraphicFramePr>
        <p:xfrm>
          <a:off x="302239" y="5013176"/>
          <a:ext cx="9217024" cy="1523792"/>
        </p:xfrm>
        <a:graphic>
          <a:graphicData uri="http://schemas.openxmlformats.org/drawingml/2006/table">
            <a:tbl>
              <a:tblPr/>
              <a:tblGrid>
                <a:gridCol w="6336704"/>
                <a:gridCol w="936104"/>
                <a:gridCol w="1080120"/>
                <a:gridCol w="864096"/>
              </a:tblGrid>
              <a:tr h="500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Непрограммные направления расходов  бюджета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 Божковского сельского 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поселения </a:t>
                      </a: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10319" marR="1031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10319" marR="1031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10319" marR="1031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40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Финансовое обеспечение непредвиденных расходов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непрограммные расходы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386,0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831,2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1 400,0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396,0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841,2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1 410,0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93360" y="902578"/>
            <a:ext cx="1440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1" y="188640"/>
            <a:ext cx="9905999" cy="632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82" tIns="47891" rIns="95782" bIns="47891"/>
          <a:lstStyle/>
          <a:p>
            <a:pPr algn="ctr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расходов в рамках муниципальных программ в общем объеме расходов бюджета Божковского сельского поселения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6658831"/>
              </p:ext>
            </p:extLst>
          </p:nvPr>
        </p:nvGraphicFramePr>
        <p:xfrm>
          <a:off x="560512" y="1052736"/>
          <a:ext cx="9001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1" y="0"/>
            <a:ext cx="9905999" cy="5876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82" tIns="47891" rIns="95782" bIns="47891"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дефицит (-), профицит (+), бюджета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Божковского сельского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1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048685"/>
              </p:ext>
            </p:extLst>
          </p:nvPr>
        </p:nvGraphicFramePr>
        <p:xfrm>
          <a:off x="560512" y="1484784"/>
          <a:ext cx="897799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5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36576" y="116632"/>
            <a:ext cx="7776898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28052" y="149291"/>
            <a:ext cx="7776898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96351" y="116632"/>
            <a:ext cx="8409649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48744" y="1454580"/>
            <a:ext cx="52832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53149" y="3493339"/>
            <a:ext cx="369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5521" y="2171182"/>
            <a:ext cx="8579008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86367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2-21-30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ru-RU" sz="1800" spc="-10" dirty="0" smtClean="0">
                <a:latin typeface="Arial"/>
                <a:cs typeface="Arial"/>
              </a:rPr>
              <a:t>                      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86367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2-21-90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 smtClean="0">
                <a:latin typeface="Arial"/>
                <a:cs typeface="Arial"/>
              </a:rPr>
              <a:t>346398</a:t>
            </a:r>
            <a:r>
              <a:rPr sz="1800" spc="-10" dirty="0" smtClean="0">
                <a:latin typeface="Arial"/>
                <a:cs typeface="Arial"/>
              </a:rPr>
              <a:t>, </a:t>
            </a:r>
            <a:r>
              <a:rPr lang="ru-RU" sz="1800" spc="-5" dirty="0" smtClean="0">
                <a:latin typeface="Arial"/>
                <a:cs typeface="Arial"/>
              </a:rPr>
              <a:t>Ростовская </a:t>
            </a:r>
            <a:r>
              <a:rPr lang="ru-RU" sz="1800" spc="-5" dirty="0">
                <a:latin typeface="Arial"/>
                <a:cs typeface="Arial"/>
              </a:rPr>
              <a:t>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spc="-5" dirty="0" smtClean="0">
                <a:latin typeface="Arial"/>
                <a:cs typeface="Arial"/>
              </a:rPr>
              <a:t>Красносулинский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endParaRPr lang="ru-RU" sz="1800" spc="-5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99720" algn="l"/>
              </a:tabLst>
            </a:pPr>
            <a:r>
              <a:rPr lang="ru-RU" sz="1800" spc="-5" dirty="0" smtClean="0">
                <a:latin typeface="Arial"/>
                <a:cs typeface="Arial"/>
              </a:rPr>
              <a:t>    х. </a:t>
            </a:r>
            <a:r>
              <a:rPr lang="ru-RU" sz="1800" spc="-5" dirty="0" err="1" smtClean="0">
                <a:latin typeface="Arial"/>
                <a:cs typeface="Arial"/>
              </a:rPr>
              <a:t>Божковка</a:t>
            </a:r>
            <a:r>
              <a:rPr sz="1800" spc="-20" dirty="0" smtClean="0">
                <a:latin typeface="Arial"/>
                <a:cs typeface="Arial"/>
              </a:rPr>
              <a:t>,  </a:t>
            </a:r>
            <a:r>
              <a:rPr sz="1800" spc="-20" dirty="0">
                <a:latin typeface="Arial"/>
                <a:cs typeface="Arial"/>
              </a:rPr>
              <a:t>ул. </a:t>
            </a:r>
            <a:r>
              <a:rPr lang="ru-RU" sz="1800" spc="-20" dirty="0" smtClean="0">
                <a:latin typeface="Arial"/>
                <a:cs typeface="Arial"/>
              </a:rPr>
              <a:t>Советская</a:t>
            </a:r>
            <a:r>
              <a:rPr lang="ru-RU"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 smtClean="0">
                <a:latin typeface="Arial"/>
                <a:cs typeface="Arial"/>
              </a:rPr>
              <a:t>д.</a:t>
            </a:r>
            <a:r>
              <a:rPr lang="ru-RU" sz="1800" dirty="0" smtClean="0">
                <a:latin typeface="Arial"/>
                <a:cs typeface="Arial"/>
              </a:rPr>
              <a:t>6</a:t>
            </a:r>
            <a:r>
              <a:rPr sz="1800" dirty="0" smtClean="0">
                <a:latin typeface="Arial"/>
                <a:cs typeface="Arial"/>
              </a:rPr>
              <a:t> </a:t>
            </a:r>
            <a:endParaRPr lang="ru-RU" sz="1800" dirty="0" smtClean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tabLst>
                <a:tab pos="299720" algn="l"/>
              </a:tabLst>
            </a:pPr>
            <a:r>
              <a:rPr lang="ru-RU" sz="1800" dirty="0" smtClean="0">
                <a:latin typeface="Arial"/>
                <a:cs typeface="Arial"/>
              </a:rPr>
              <a:t>  </a:t>
            </a:r>
            <a:r>
              <a:rPr sz="1800" dirty="0" err="1" smtClean="0">
                <a:latin typeface="Arial"/>
                <a:cs typeface="Arial"/>
              </a:rPr>
              <a:t>или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 smtClean="0"/>
              <a:t>sp18190@donpac.ru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9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 smtClean="0">
                <a:latin typeface="Arial"/>
                <a:cs typeface="Arial"/>
              </a:rPr>
              <a:t>8.</a:t>
            </a:r>
            <a:r>
              <a:rPr lang="en-US" sz="1800" spc="-5" dirty="0" smtClean="0">
                <a:latin typeface="Arial"/>
                <a:cs typeface="Arial"/>
              </a:rPr>
              <a:t>0</a:t>
            </a:r>
            <a:r>
              <a:rPr lang="ru-RU" sz="1800" spc="-5" dirty="0" smtClean="0">
                <a:latin typeface="Arial"/>
                <a:cs typeface="Arial"/>
              </a:rPr>
              <a:t>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en-US" sz="1800" spc="-10" dirty="0" smtClean="0">
                <a:latin typeface="Arial"/>
                <a:cs typeface="Arial"/>
              </a:rPr>
              <a:t>3</a:t>
            </a:r>
            <a:r>
              <a:rPr sz="1800" spc="-10" dirty="0" smtClean="0">
                <a:latin typeface="Arial"/>
                <a:cs typeface="Arial"/>
              </a:rPr>
              <a:t>.</a:t>
            </a:r>
            <a:r>
              <a:rPr lang="en-US" sz="1800" spc="-10" dirty="0" smtClean="0">
                <a:latin typeface="Arial"/>
                <a:cs typeface="Arial"/>
              </a:rPr>
              <a:t>00</a:t>
            </a:r>
            <a:r>
              <a:rPr sz="1800" spc="-10" dirty="0" smtClean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9" y="1"/>
            <a:ext cx="151341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9" y="134938"/>
            <a:ext cx="151341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7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83061" y="422777"/>
            <a:ext cx="8019045" cy="843758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algn="ctr">
              <a:spcBef>
                <a:spcPts val="99"/>
              </a:spcBef>
            </a:pPr>
            <a:r>
              <a:rPr sz="2700" spc="-6" dirty="0">
                <a:solidFill>
                  <a:srgbClr val="000000"/>
                </a:solidFill>
              </a:rPr>
              <a:t>Уважаемые</a:t>
            </a:r>
            <a:r>
              <a:rPr sz="2700" spc="-16" dirty="0">
                <a:solidFill>
                  <a:srgbClr val="000000"/>
                </a:solidFill>
              </a:rPr>
              <a:t> </a:t>
            </a:r>
            <a:r>
              <a:rPr sz="2700" spc="-6" dirty="0">
                <a:solidFill>
                  <a:srgbClr val="000000"/>
                </a:solidFill>
              </a:rPr>
              <a:t>жители</a:t>
            </a:r>
            <a:endParaRPr sz="2700" dirty="0"/>
          </a:p>
          <a:p>
            <a:pPr algn="ctr">
              <a:lnSpc>
                <a:spcPct val="100000"/>
              </a:lnSpc>
            </a:pPr>
            <a:r>
              <a:rPr lang="ru-RU" sz="2700" spc="-6" dirty="0" smtClean="0">
                <a:solidFill>
                  <a:srgbClr val="000000"/>
                </a:solidFill>
              </a:rPr>
              <a:t>Божковского</a:t>
            </a:r>
            <a:r>
              <a:rPr sz="2700" spc="-6" dirty="0" smtClean="0">
                <a:solidFill>
                  <a:srgbClr val="000000"/>
                </a:solidFill>
              </a:rPr>
              <a:t> </a:t>
            </a:r>
            <a:r>
              <a:rPr sz="2700" spc="-6" dirty="0">
                <a:solidFill>
                  <a:srgbClr val="000000"/>
                </a:solidFill>
              </a:rPr>
              <a:t>сельского</a:t>
            </a:r>
            <a:r>
              <a:rPr sz="2700" spc="-16" dirty="0">
                <a:solidFill>
                  <a:srgbClr val="000000"/>
                </a:solidFill>
              </a:rPr>
              <a:t> </a:t>
            </a:r>
            <a:r>
              <a:rPr sz="2700" spc="-6" dirty="0">
                <a:solidFill>
                  <a:srgbClr val="000000"/>
                </a:solidFill>
              </a:rPr>
              <a:t>поселения!</a:t>
            </a:r>
            <a:endParaRPr sz="2700" dirty="0"/>
          </a:p>
        </p:txBody>
      </p:sp>
      <p:sp>
        <p:nvSpPr>
          <p:cNvPr id="12" name="object 12"/>
          <p:cNvSpPr/>
          <p:nvPr/>
        </p:nvSpPr>
        <p:spPr>
          <a:xfrm>
            <a:off x="464316" y="1500175"/>
            <a:ext cx="9055047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9546" y="0"/>
            <a:ext cx="1336453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49615" y="1528623"/>
            <a:ext cx="8795874" cy="414276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987" indent="494873" algn="just">
              <a:spcBef>
                <a:spcPts val="105"/>
              </a:spcBef>
            </a:pPr>
            <a:endParaRPr lang="ru-RU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3303" marR="5987" indent="494873" algn="just">
              <a:spcBef>
                <a:spcPts val="105"/>
              </a:spcBef>
            </a:pP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6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b="1" spc="-16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b="1" spc="-6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pc="-21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pc="-2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1" dirty="0" smtClean="0">
                <a:latin typeface="Times New Roman" pitchFamily="18" charset="0"/>
                <a:cs typeface="Times New Roman" pitchFamily="18" charset="0"/>
              </a:rPr>
              <a:t>Божковского</a:t>
            </a:r>
            <a:r>
              <a:rPr spc="-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Красносулинского района 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7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pc="-2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3303" marR="5321" indent="550746" algn="just"/>
            <a:r>
              <a:rPr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pc="-21" dirty="0" err="1" smtClean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lang="ru-RU" spc="-21" dirty="0" smtClean="0">
                <a:latin typeface="Times New Roman" pitchFamily="18" charset="0"/>
                <a:cs typeface="Times New Roman" pitchFamily="18" charset="0"/>
              </a:rPr>
              <a:t> Божковского </a:t>
            </a:r>
            <a:r>
              <a:rPr spc="-10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7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pc="-6" dirty="0" err="1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 err="1" smtClean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pc="-21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pc="39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pc="-6" dirty="0" err="1">
                <a:latin typeface="Times New Roman" pitchFamily="18" charset="0"/>
                <a:cs typeface="Times New Roman" pitchFamily="18" charset="0"/>
              </a:rPr>
              <a:t>официальном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 smtClean="0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pc="-10" dirty="0">
                <a:latin typeface="Times New Roman" pitchFamily="18" charset="0"/>
                <a:cs typeface="Times New Roman" pitchFamily="18" charset="0"/>
                <a:hlinkClick r:id="rId5"/>
              </a:rPr>
              <a:t>https://bozhkovskoesp.ru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3303" marR="5321" indent="550746" algn="just"/>
            <a:r>
              <a:rPr lang="ru-RU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pc="-2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7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pc="-6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pc="-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годов.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3303" marR="5987" indent="550746" algn="just"/>
            <a:r>
              <a:rPr spc="-16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pc="-2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Божковском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pc="-1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9038">
              <a:spcBef>
                <a:spcPts val="1466"/>
              </a:spcBef>
              <a:tabLst>
                <a:tab pos="6851059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pc="-6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pc="-27" dirty="0" err="1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pc="-2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7" dirty="0" smtClean="0">
                <a:latin typeface="Times New Roman" pitchFamily="18" charset="0"/>
                <a:cs typeface="Times New Roman" pitchFamily="18" charset="0"/>
              </a:rPr>
              <a:t> Божковского 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pc="-10" dirty="0" err="1" smtClean="0">
                <a:latin typeface="Times New Roman" pitchFamily="18" charset="0"/>
                <a:cs typeface="Times New Roman" pitchFamily="18" charset="0"/>
              </a:rPr>
              <a:t>Леплявкина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936776" y="1268760"/>
            <a:ext cx="6485417" cy="946554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r>
              <a:rPr lang="ru-RU" sz="2800" spc="42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2800" spc="42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БОЖКОВСКОГО </a:t>
            </a:r>
            <a:r>
              <a:rPr lang="ru-RU" sz="2800" spc="42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2800" dirty="0"/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2577"/>
            <a:ext cx="2538265" cy="595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6159" y="2522080"/>
            <a:ext cx="3169156" cy="2628856"/>
          </a:xfrm>
          <a:prstGeom prst="rect">
            <a:avLst/>
          </a:prstGeom>
          <a:solidFill>
            <a:srgbClr val="F4C4CC"/>
          </a:solidFill>
          <a:ln w="9525">
            <a:noFill/>
            <a:miter lim="800000"/>
            <a:headEnd/>
            <a:tailEnd/>
          </a:ln>
        </p:spPr>
        <p:txBody>
          <a:bodyPr lIns="73591" tIns="36796" rIns="73591" bIns="36796">
            <a:spAutoFit/>
          </a:bodyPr>
          <a:lstStyle/>
          <a:p>
            <a:pPr algn="ctr" defTabSz="736110"/>
            <a:endParaRPr lang="ru-RU" sz="26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736110"/>
            <a:endParaRPr lang="ru-RU" sz="26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736110"/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>БЛАГОДАРИМ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/>
            </a:r>
            <a:br>
              <a:rPr lang="ru-RU" sz="29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</a:br>
            <a:r>
              <a:rPr lang="ru-RU" sz="29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>ЗА ВНИМАНИЕ!</a:t>
            </a:r>
          </a:p>
          <a:p>
            <a:pPr algn="ctr" defTabSz="736110"/>
            <a:endParaRPr lang="ru-RU" sz="26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736110"/>
            <a:endParaRPr lang="ru-RU" sz="26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2920" y="249928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000000"/>
              </a:buClr>
              <a:buSzPct val="45000"/>
            </a:pPr>
            <a:r>
              <a:rPr lang="ru-RU" sz="1800" kern="0" dirty="0">
                <a:solidFill>
                  <a:prstClr val="black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9" y="1"/>
            <a:ext cx="151341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9" y="134938"/>
            <a:ext cx="151341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7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98925" y="1196962"/>
            <a:ext cx="8444666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98923" y="1196689"/>
            <a:ext cx="8444864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64821" y="149298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4821" y="149298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98090" y="291229"/>
            <a:ext cx="4900773" cy="428260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</a:pPr>
            <a:r>
              <a:rPr lang="ru-RU" sz="2700" b="1" spc="-6" dirty="0">
                <a:solidFill>
                  <a:schemeClr val="tx1"/>
                </a:solidFill>
              </a:rPr>
              <a:t>БЮДЖЕТНЫЙ ПРОЦЕСС</a:t>
            </a:r>
            <a:endParaRPr sz="2700" b="1" dirty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87097" y="2261525"/>
            <a:ext cx="6631516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699110" y="1927746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699110" y="1927748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309058" y="1336034"/>
            <a:ext cx="7613173" cy="1300293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</a:pPr>
            <a:r>
              <a:rPr b="1" spc="-16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pc="-6" dirty="0">
                <a:latin typeface="Arial"/>
                <a:cs typeface="Arial"/>
              </a:rPr>
              <a:t>- </a:t>
            </a:r>
            <a:r>
              <a:rPr spc="-16" dirty="0">
                <a:latin typeface="Arial"/>
                <a:cs typeface="Arial"/>
              </a:rPr>
              <a:t>ежегодное </a:t>
            </a:r>
            <a:r>
              <a:rPr spc="-10" dirty="0">
                <a:latin typeface="Arial"/>
                <a:cs typeface="Arial"/>
              </a:rPr>
              <a:t>формирование </a:t>
            </a:r>
            <a:r>
              <a:rPr spc="-6" dirty="0">
                <a:latin typeface="Arial"/>
                <a:cs typeface="Arial"/>
              </a:rPr>
              <a:t>и </a:t>
            </a:r>
            <a:r>
              <a:rPr spc="-16" dirty="0">
                <a:latin typeface="Arial"/>
                <a:cs typeface="Arial"/>
              </a:rPr>
              <a:t>исполнение</a:t>
            </a:r>
            <a:r>
              <a:rPr spc="262" dirty="0">
                <a:latin typeface="Arial"/>
                <a:cs typeface="Arial"/>
              </a:rPr>
              <a:t> </a:t>
            </a:r>
            <a:r>
              <a:rPr spc="-21" dirty="0">
                <a:latin typeface="Arial"/>
                <a:cs typeface="Arial"/>
              </a:rPr>
              <a:t>бюджета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116234" marR="2732442" indent="-689762">
              <a:lnSpc>
                <a:spcPts val="1582"/>
              </a:lnSpc>
            </a:pPr>
            <a:r>
              <a:rPr sz="1500" b="1" spc="-6" dirty="0">
                <a:latin typeface="Arial"/>
                <a:cs typeface="Arial"/>
              </a:rPr>
              <a:t>1. </a:t>
            </a:r>
            <a:r>
              <a:rPr sz="1500" b="1" spc="-10" dirty="0">
                <a:latin typeface="Arial"/>
                <a:cs typeface="Arial"/>
              </a:rPr>
              <a:t>Составление</a:t>
            </a:r>
            <a:r>
              <a:rPr sz="1500" b="1" spc="-79" dirty="0">
                <a:latin typeface="Arial"/>
                <a:cs typeface="Arial"/>
              </a:rPr>
              <a:t> </a:t>
            </a:r>
            <a:r>
              <a:rPr sz="1500" b="1" spc="-6" dirty="0">
                <a:latin typeface="Arial"/>
                <a:cs typeface="Arial"/>
              </a:rPr>
              <a:t>проекта 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26004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026004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7440723" y="3089917"/>
            <a:ext cx="1677141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13303" marR="5321" indent="36583">
              <a:lnSpc>
                <a:spcPts val="1582"/>
              </a:lnSpc>
              <a:spcBef>
                <a:spcPts val="309"/>
              </a:spcBef>
            </a:pPr>
            <a:r>
              <a:rPr sz="1500" b="1" spc="-6" dirty="0">
                <a:latin typeface="Arial"/>
                <a:cs typeface="Arial"/>
              </a:rPr>
              <a:t>2. </a:t>
            </a:r>
            <a:r>
              <a:rPr sz="1500" b="1" spc="-10" dirty="0">
                <a:latin typeface="Arial"/>
                <a:cs typeface="Arial"/>
              </a:rPr>
              <a:t>Рассмотрение  </a:t>
            </a:r>
            <a:r>
              <a:rPr sz="1500" b="1" spc="-6" dirty="0">
                <a:latin typeface="Arial"/>
                <a:cs typeface="Arial"/>
              </a:rPr>
              <a:t>проекта</a:t>
            </a:r>
            <a:r>
              <a:rPr sz="1500" b="1" spc="-79" dirty="0">
                <a:latin typeface="Arial"/>
                <a:cs typeface="Arial"/>
              </a:rPr>
              <a:t>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6004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026004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7529961" y="5047794"/>
            <a:ext cx="1500347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17942" marR="5321" indent="-305304">
              <a:lnSpc>
                <a:spcPts val="1582"/>
              </a:lnSpc>
              <a:spcBef>
                <a:spcPts val="309"/>
              </a:spcBef>
            </a:pPr>
            <a:r>
              <a:rPr sz="1500" b="1" spc="-6" dirty="0">
                <a:latin typeface="Arial"/>
                <a:cs typeface="Arial"/>
              </a:rPr>
              <a:t>3.</a:t>
            </a:r>
            <a:r>
              <a:rPr sz="1500" b="1" spc="-62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Утверждение 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99110" y="5843503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699110" y="5843503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803525" y="6122747"/>
            <a:ext cx="2297642" cy="244265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sz="1500" b="1" spc="-6" dirty="0">
                <a:latin typeface="Arial"/>
                <a:cs typeface="Arial"/>
              </a:rPr>
              <a:t>4. Исполнение</a:t>
            </a:r>
            <a:r>
              <a:rPr sz="1500" b="1" spc="-89" dirty="0">
                <a:latin typeface="Arial"/>
                <a:cs typeface="Arial"/>
              </a:rPr>
              <a:t>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2213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72213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920552" y="5229200"/>
            <a:ext cx="1474206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05304" marR="5321" indent="-292667">
              <a:lnSpc>
                <a:spcPts val="1582"/>
              </a:lnSpc>
              <a:spcBef>
                <a:spcPts val="309"/>
              </a:spcBef>
            </a:pPr>
            <a:r>
              <a:rPr sz="1500" b="1" spc="-6" dirty="0">
                <a:latin typeface="Arial"/>
                <a:cs typeface="Arial"/>
              </a:rPr>
              <a:t>об</a:t>
            </a:r>
            <a:r>
              <a:rPr sz="1500" b="1" spc="-89" dirty="0">
                <a:latin typeface="Arial"/>
                <a:cs typeface="Arial"/>
              </a:rPr>
              <a:t> </a:t>
            </a:r>
            <a:r>
              <a:rPr sz="1500" b="1" spc="-6" dirty="0">
                <a:latin typeface="Arial"/>
                <a:cs typeface="Arial"/>
              </a:rPr>
              <a:t>исполнении 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2213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72213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539333" y="2993905"/>
            <a:ext cx="2173816" cy="655180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51200" marR="5321" indent="-338562">
              <a:lnSpc>
                <a:spcPts val="1582"/>
              </a:lnSpc>
              <a:spcBef>
                <a:spcPts val="309"/>
              </a:spcBef>
            </a:pPr>
            <a:r>
              <a:rPr sz="1500" b="1" spc="-6" dirty="0">
                <a:latin typeface="Arial"/>
                <a:cs typeface="Arial"/>
              </a:rPr>
              <a:t>6. </a:t>
            </a:r>
            <a:r>
              <a:rPr sz="1500" b="1" spc="-10" dirty="0">
                <a:latin typeface="Arial"/>
                <a:cs typeface="Arial"/>
              </a:rPr>
              <a:t>Утверждение </a:t>
            </a:r>
            <a:r>
              <a:rPr sz="1500" b="1" spc="-21" dirty="0">
                <a:latin typeface="Arial"/>
                <a:cs typeface="Arial"/>
              </a:rPr>
              <a:t>отчета  </a:t>
            </a:r>
            <a:r>
              <a:rPr sz="1500" b="1" spc="-6" dirty="0">
                <a:latin typeface="Arial"/>
                <a:cs typeface="Arial"/>
              </a:rPr>
              <a:t>об</a:t>
            </a:r>
            <a:r>
              <a:rPr sz="1500" b="1" spc="-27" dirty="0">
                <a:latin typeface="Arial"/>
                <a:cs typeface="Arial"/>
              </a:rPr>
              <a:t> </a:t>
            </a:r>
            <a:r>
              <a:rPr sz="1500" b="1" spc="-6" dirty="0">
                <a:latin typeface="Arial"/>
                <a:cs typeface="Arial"/>
              </a:rPr>
              <a:t>исполнении</a:t>
            </a:r>
            <a:endParaRPr sz="1500" dirty="0">
              <a:latin typeface="Arial"/>
              <a:cs typeface="Arial"/>
            </a:endParaRPr>
          </a:p>
          <a:p>
            <a:pPr marL="643202">
              <a:lnSpc>
                <a:spcPts val="1561"/>
              </a:lnSpc>
            </a:pP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37224" y="2952716"/>
            <a:ext cx="2976615" cy="47577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635220" marR="5321" indent="-622582">
              <a:spcBef>
                <a:spcPts val="110"/>
              </a:spcBef>
            </a:pPr>
            <a:r>
              <a:rPr sz="1500" b="1" spc="-10" dirty="0">
                <a:latin typeface="Arial"/>
                <a:cs typeface="Arial"/>
              </a:rPr>
              <a:t>Составление </a:t>
            </a:r>
            <a:r>
              <a:rPr sz="1500" b="1" spc="-6" dirty="0">
                <a:latin typeface="Arial"/>
                <a:cs typeface="Arial"/>
              </a:rPr>
              <a:t>проекта </a:t>
            </a:r>
            <a:r>
              <a:rPr sz="1500" b="1" spc="-16" dirty="0">
                <a:latin typeface="Arial"/>
                <a:cs typeface="Arial"/>
              </a:rPr>
              <a:t>бюджета  </a:t>
            </a:r>
            <a:r>
              <a:rPr sz="1500" b="1" spc="-10" dirty="0">
                <a:latin typeface="Arial"/>
                <a:cs typeface="Arial"/>
              </a:rPr>
              <a:t>основывается </a:t>
            </a:r>
            <a:r>
              <a:rPr sz="1500" b="1" dirty="0">
                <a:latin typeface="Arial"/>
                <a:cs typeface="Arial"/>
              </a:rPr>
              <a:t>на: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95880" y="3834128"/>
            <a:ext cx="5993130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>
              <a:spcBef>
                <a:spcPts val="105"/>
              </a:spcBef>
              <a:tabLst>
                <a:tab pos="2915358" algn="l"/>
              </a:tabLst>
            </a:pPr>
            <a:r>
              <a:rPr sz="1300" spc="-6" dirty="0">
                <a:latin typeface="Arial"/>
                <a:cs typeface="Arial"/>
              </a:rPr>
              <a:t>Собранию </a:t>
            </a:r>
            <a:r>
              <a:rPr sz="1300" spc="199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Российской </a:t>
            </a:r>
            <a:r>
              <a:rPr sz="1300" spc="209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300" spc="-6" dirty="0">
                <a:latin typeface="Arial"/>
                <a:cs typeface="Arial"/>
              </a:rPr>
              <a:t>политику  (требования </a:t>
            </a:r>
            <a:r>
              <a:rPr sz="1300" dirty="0">
                <a:latin typeface="Arial"/>
                <a:cs typeface="Arial"/>
              </a:rPr>
              <a:t>к </a:t>
            </a:r>
            <a:r>
              <a:rPr sz="1300" spc="-10" dirty="0">
                <a:latin typeface="Arial"/>
                <a:cs typeface="Arial"/>
              </a:rPr>
              <a:t>бюджетной </a:t>
            </a:r>
            <a:r>
              <a:rPr sz="1300" spc="-6" dirty="0">
                <a:latin typeface="Arial"/>
                <a:cs typeface="Arial"/>
              </a:rPr>
              <a:t>политике) </a:t>
            </a:r>
            <a:r>
              <a:rPr sz="1300" dirty="0">
                <a:latin typeface="Arial"/>
                <a:cs typeface="Arial"/>
              </a:rPr>
              <a:t>в </a:t>
            </a:r>
            <a:r>
              <a:rPr sz="1300" spc="-6" dirty="0">
                <a:latin typeface="Arial"/>
                <a:cs typeface="Arial"/>
              </a:rPr>
              <a:t>Российской</a:t>
            </a:r>
            <a:r>
              <a:rPr sz="1300" spc="-52" dirty="0">
                <a:latin typeface="Arial"/>
                <a:cs typeface="Arial"/>
              </a:rPr>
              <a:t> </a:t>
            </a:r>
            <a:r>
              <a:rPr sz="1300" spc="-6" dirty="0">
                <a:latin typeface="Arial"/>
                <a:cs typeface="Arial"/>
              </a:rPr>
              <a:t>Федерации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04312" y="3461815"/>
            <a:ext cx="1226556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52758" marR="5321" indent="-239455">
              <a:spcBef>
                <a:spcPts val="105"/>
              </a:spcBef>
            </a:pPr>
            <a:r>
              <a:rPr sz="1300" dirty="0">
                <a:latin typeface="Arial"/>
                <a:cs typeface="Arial"/>
              </a:rPr>
              <a:t>1. </a:t>
            </a:r>
            <a:r>
              <a:rPr sz="1300" spc="-10" dirty="0">
                <a:latin typeface="Arial"/>
                <a:cs typeface="Arial"/>
              </a:rPr>
              <a:t>Положениях  </a:t>
            </a:r>
            <a:r>
              <a:rPr sz="1300" spc="-6" dirty="0">
                <a:latin typeface="Arial"/>
                <a:cs typeface="Arial"/>
              </a:rPr>
              <a:t>Российской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69689" y="3461815"/>
            <a:ext cx="957579" cy="428931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196219">
              <a:spcBef>
                <a:spcPts val="105"/>
              </a:spcBef>
            </a:pPr>
            <a:r>
              <a:rPr sz="1300" spc="-6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6" dirty="0">
                <a:latin typeface="Arial"/>
                <a:cs typeface="Arial"/>
              </a:rPr>
              <a:t>с</a:t>
            </a:r>
            <a:r>
              <a:rPr sz="1300" dirty="0">
                <a:latin typeface="Arial"/>
                <a:cs typeface="Arial"/>
              </a:rPr>
              <a:t>ла</a:t>
            </a:r>
            <a:r>
              <a:rPr sz="1300" spc="-6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ия  </a:t>
            </a:r>
            <a:r>
              <a:rPr sz="1300" spc="-6" dirty="0">
                <a:latin typeface="Arial"/>
                <a:cs typeface="Arial"/>
              </a:rPr>
              <a:t>Федерации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18073" y="3461815"/>
            <a:ext cx="1562947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601297">
              <a:spcBef>
                <a:spcPts val="105"/>
              </a:spcBef>
            </a:pPr>
            <a:r>
              <a:rPr sz="1300" dirty="0">
                <a:latin typeface="Arial"/>
                <a:cs typeface="Arial"/>
              </a:rPr>
              <a:t>Пр</a:t>
            </a:r>
            <a:r>
              <a:rPr sz="1300" spc="-21" dirty="0">
                <a:latin typeface="Arial"/>
                <a:cs typeface="Arial"/>
              </a:rPr>
              <a:t>е</a:t>
            </a:r>
            <a:r>
              <a:rPr sz="1300" dirty="0">
                <a:latin typeface="Arial"/>
                <a:cs typeface="Arial"/>
              </a:rPr>
              <a:t>зи</a:t>
            </a:r>
            <a:r>
              <a:rPr sz="1300" spc="-6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е</a:t>
            </a:r>
            <a:r>
              <a:rPr sz="1300" spc="-6" dirty="0">
                <a:latin typeface="Arial"/>
                <a:cs typeface="Arial"/>
              </a:rPr>
              <a:t>н</a:t>
            </a:r>
            <a:r>
              <a:rPr sz="1300" spc="-27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а  </a:t>
            </a:r>
            <a:r>
              <a:rPr sz="1300" spc="-6" dirty="0">
                <a:latin typeface="Arial"/>
                <a:cs typeface="Arial"/>
              </a:rPr>
              <a:t>Федеральному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5970" y="4219548"/>
            <a:ext cx="7465272" cy="107269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438723" marR="5321" indent="986420" algn="ctr">
              <a:spcBef>
                <a:spcPts val="105"/>
              </a:spcBef>
              <a:buAutoNum type="arabicPeriod" startAt="2"/>
              <a:tabLst>
                <a:tab pos="2641316" algn="l"/>
              </a:tabLst>
            </a:pPr>
            <a:r>
              <a:rPr sz="1300" spc="-6" dirty="0">
                <a:latin typeface="Arial"/>
                <a:cs typeface="Arial"/>
              </a:rPr>
              <a:t>Основных </a:t>
            </a:r>
            <a:r>
              <a:rPr sz="1300" spc="-10" dirty="0">
                <a:latin typeface="Arial"/>
                <a:cs typeface="Arial"/>
              </a:rPr>
              <a:t>направлениях бюджетной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lang="ru-RU" sz="1300" spc="-10" dirty="0">
                <a:latin typeface="Arial"/>
                <a:cs typeface="Arial"/>
              </a:rPr>
              <a:t>налоговой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lang="ru-RU" sz="1300" spc="-6" dirty="0">
                <a:latin typeface="Arial"/>
                <a:cs typeface="Arial"/>
              </a:rPr>
              <a:t>политики</a:t>
            </a:r>
            <a:r>
              <a:rPr sz="1300" spc="-6" dirty="0">
                <a:latin typeface="Arial"/>
                <a:cs typeface="Arial"/>
              </a:rPr>
              <a:t> </a:t>
            </a:r>
            <a:r>
              <a:rPr lang="ru-RU" sz="1300" spc="-6" dirty="0" smtClean="0">
                <a:latin typeface="Arial"/>
                <a:cs typeface="Arial"/>
              </a:rPr>
              <a:t>Божковского</a:t>
            </a:r>
            <a:r>
              <a:rPr sz="1300" spc="-10" dirty="0" smtClean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сельского</a:t>
            </a:r>
            <a:r>
              <a:rPr sz="1300" spc="-47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поселения</a:t>
            </a:r>
            <a:endParaRPr sz="1300" dirty="0">
              <a:latin typeface="Arial"/>
              <a:cs typeface="Arial"/>
            </a:endParaRPr>
          </a:p>
          <a:p>
            <a:pPr marL="2320714" marR="526800" indent="89131" algn="ctr">
              <a:spcBef>
                <a:spcPts val="115"/>
              </a:spcBef>
              <a:buAutoNum type="arabicPeriod" startAt="2"/>
              <a:tabLst>
                <a:tab pos="2588105" algn="l"/>
              </a:tabLst>
            </a:pPr>
            <a:r>
              <a:rPr lang="ru-RU" sz="1300" spc="-6" dirty="0">
                <a:latin typeface="Arial"/>
                <a:cs typeface="Arial"/>
              </a:rPr>
              <a:t> Прогнозе</a:t>
            </a:r>
            <a:r>
              <a:rPr sz="1300" spc="-6" dirty="0">
                <a:latin typeface="Arial"/>
                <a:cs typeface="Arial"/>
              </a:rPr>
              <a:t> </a:t>
            </a:r>
            <a:r>
              <a:rPr lang="ru-RU" sz="1300" spc="-6" dirty="0">
                <a:latin typeface="Arial"/>
                <a:cs typeface="Arial"/>
              </a:rPr>
              <a:t>социально</a:t>
            </a:r>
            <a:r>
              <a:rPr sz="1300" spc="-6" dirty="0">
                <a:latin typeface="Arial"/>
                <a:cs typeface="Arial"/>
              </a:rPr>
              <a:t>-</a:t>
            </a:r>
            <a:r>
              <a:rPr lang="ru-RU" sz="1300" spc="-6" dirty="0">
                <a:latin typeface="Arial"/>
                <a:cs typeface="Arial"/>
              </a:rPr>
              <a:t>экономического</a:t>
            </a:r>
            <a:r>
              <a:rPr sz="1300" spc="-6" dirty="0">
                <a:latin typeface="Arial"/>
                <a:cs typeface="Arial"/>
              </a:rPr>
              <a:t> </a:t>
            </a:r>
            <a:r>
              <a:rPr lang="ru-RU" sz="1300" spc="-6" dirty="0">
                <a:latin typeface="Arial"/>
                <a:cs typeface="Arial"/>
              </a:rPr>
              <a:t>развития</a:t>
            </a:r>
            <a:r>
              <a:rPr sz="1300" spc="-6" dirty="0">
                <a:latin typeface="Arial"/>
                <a:cs typeface="Arial"/>
              </a:rPr>
              <a:t> </a:t>
            </a:r>
            <a:r>
              <a:rPr lang="ru-RU" sz="1300" spc="-6" dirty="0" smtClean="0">
                <a:latin typeface="Arial"/>
                <a:cs typeface="Arial"/>
              </a:rPr>
              <a:t>Божковского</a:t>
            </a:r>
            <a:r>
              <a:rPr sz="1300" spc="-10" dirty="0" smtClean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сельского</a:t>
            </a:r>
            <a:r>
              <a:rPr sz="1300" spc="-47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поселения</a:t>
            </a:r>
            <a:endParaRPr sz="1300" dirty="0">
              <a:latin typeface="Arial"/>
              <a:cs typeface="Arial"/>
            </a:endParaRPr>
          </a:p>
          <a:p>
            <a:pPr marL="13303">
              <a:lnSpc>
                <a:spcPts val="1650"/>
              </a:lnSpc>
            </a:pPr>
            <a:r>
              <a:rPr sz="1500" b="1" spc="-6" dirty="0">
                <a:latin typeface="Arial"/>
                <a:cs typeface="Arial"/>
              </a:rPr>
              <a:t>5. </a:t>
            </a:r>
            <a:r>
              <a:rPr sz="1500" b="1" spc="-10" dirty="0">
                <a:latin typeface="Arial"/>
                <a:cs typeface="Arial"/>
              </a:rPr>
              <a:t>Составление </a:t>
            </a:r>
            <a:r>
              <a:rPr sz="1500" b="1" spc="-21" dirty="0">
                <a:latin typeface="Arial"/>
                <a:cs typeface="Arial"/>
              </a:rPr>
              <a:t>отчета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04311" y="5037937"/>
            <a:ext cx="3976847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tabLst>
                <a:tab pos="439000" algn="l"/>
                <a:tab pos="1938250" algn="l"/>
                <a:tab pos="3114904" algn="l"/>
              </a:tabLst>
            </a:pPr>
            <a:r>
              <a:rPr sz="1300" spc="-6" dirty="0">
                <a:latin typeface="Arial"/>
                <a:cs typeface="Arial"/>
              </a:rPr>
              <a:t>4</a:t>
            </a:r>
            <a:r>
              <a:rPr sz="1300" dirty="0">
                <a:latin typeface="Arial"/>
                <a:cs typeface="Arial"/>
              </a:rPr>
              <a:t>.	М</a:t>
            </a:r>
            <a:r>
              <a:rPr sz="1300" spc="-16" dirty="0">
                <a:latin typeface="Arial"/>
                <a:cs typeface="Arial"/>
              </a:rPr>
              <a:t>у</a:t>
            </a:r>
            <a:r>
              <a:rPr sz="1300" spc="-6" dirty="0">
                <a:latin typeface="Arial"/>
                <a:cs typeface="Arial"/>
              </a:rPr>
              <a:t>н</a:t>
            </a:r>
            <a:r>
              <a:rPr sz="1300" spc="6" dirty="0">
                <a:latin typeface="Arial"/>
                <a:cs typeface="Arial"/>
              </a:rPr>
              <a:t>и</a:t>
            </a:r>
            <a:r>
              <a:rPr sz="1300" spc="-6" dirty="0">
                <a:latin typeface="Arial"/>
                <a:cs typeface="Arial"/>
              </a:rPr>
              <a:t>ц</a:t>
            </a:r>
            <a:r>
              <a:rPr sz="1300" dirty="0">
                <a:latin typeface="Arial"/>
                <a:cs typeface="Arial"/>
              </a:rPr>
              <a:t>и</a:t>
            </a:r>
            <a:r>
              <a:rPr sz="1300" spc="-6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6" dirty="0">
                <a:latin typeface="Arial"/>
                <a:cs typeface="Arial"/>
              </a:rPr>
              <a:t>льн</a:t>
            </a:r>
            <a:r>
              <a:rPr sz="1300" spc="6" dirty="0">
                <a:latin typeface="Arial"/>
                <a:cs typeface="Arial"/>
              </a:rPr>
              <a:t>ы</a:t>
            </a:r>
            <a:r>
              <a:rPr sz="1300" dirty="0">
                <a:latin typeface="Arial"/>
                <a:cs typeface="Arial"/>
              </a:rPr>
              <a:t>х	</a:t>
            </a:r>
            <a:r>
              <a:rPr sz="1300" spc="-6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ро</a:t>
            </a:r>
            <a:r>
              <a:rPr sz="1300" spc="-21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ам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ах	</a:t>
            </a:r>
            <a:r>
              <a:rPr sz="1300" spc="-6" dirty="0">
                <a:latin typeface="Arial"/>
                <a:cs typeface="Arial"/>
              </a:rPr>
              <a:t>(</a:t>
            </a:r>
            <a:r>
              <a:rPr sz="1300" spc="6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6" dirty="0">
                <a:latin typeface="Arial"/>
                <a:cs typeface="Arial"/>
              </a:rPr>
              <a:t>к</a:t>
            </a:r>
            <a:r>
              <a:rPr sz="1300" spc="-27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004312" y="5220818"/>
            <a:ext cx="3975470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tabLst>
                <a:tab pos="2228922" algn="l"/>
              </a:tabLst>
            </a:pPr>
            <a:r>
              <a:rPr sz="1300" spc="-6" dirty="0">
                <a:latin typeface="Arial"/>
                <a:cs typeface="Arial"/>
              </a:rPr>
              <a:t>муниципальных  </a:t>
            </a:r>
            <a:r>
              <a:rPr sz="1300" spc="42" dirty="0">
                <a:latin typeface="Arial"/>
                <a:cs typeface="Arial"/>
              </a:rPr>
              <a:t> </a:t>
            </a:r>
            <a:r>
              <a:rPr sz="1300" spc="-6" dirty="0">
                <a:latin typeface="Arial"/>
                <a:cs typeface="Arial"/>
              </a:rPr>
              <a:t>программ,	проектах</a:t>
            </a:r>
            <a:r>
              <a:rPr sz="1300" spc="288" dirty="0">
                <a:latin typeface="Arial"/>
                <a:cs typeface="Arial"/>
              </a:rPr>
              <a:t> </a:t>
            </a:r>
            <a:r>
              <a:rPr sz="1300" spc="-6" dirty="0">
                <a:latin typeface="Arial"/>
                <a:cs typeface="Arial"/>
              </a:rPr>
              <a:t>изменений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23026" y="5403697"/>
            <a:ext cx="1557443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lang="ru-RU" sz="1300" spc="-16" dirty="0" smtClean="0">
                <a:latin typeface="Arial"/>
                <a:cs typeface="Arial"/>
              </a:rPr>
              <a:t>Божковского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04311" y="5403697"/>
            <a:ext cx="2035544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algn="ctr">
              <a:spcBef>
                <a:spcPts val="105"/>
              </a:spcBef>
              <a:tabLst>
                <a:tab pos="1181309" algn="l"/>
              </a:tabLst>
            </a:pPr>
            <a:r>
              <a:rPr sz="1300" spc="-16" dirty="0">
                <a:latin typeface="Arial"/>
                <a:cs typeface="Arial"/>
              </a:rPr>
              <a:t>у</a:t>
            </a:r>
            <a:r>
              <a:rPr sz="1300" spc="27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dirty="0">
                <a:latin typeface="Arial"/>
                <a:cs typeface="Arial"/>
              </a:rPr>
              <a:t>за</a:t>
            </a:r>
            <a:r>
              <a:rPr sz="1300" spc="-6" dirty="0">
                <a:latin typeface="Arial"/>
                <a:cs typeface="Arial"/>
              </a:rPr>
              <a:t>нн</a:t>
            </a:r>
            <a:r>
              <a:rPr sz="1300" dirty="0">
                <a:latin typeface="Arial"/>
                <a:cs typeface="Arial"/>
              </a:rPr>
              <a:t>ых	</a:t>
            </a:r>
            <a:r>
              <a:rPr sz="1300" spc="-6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ро</a:t>
            </a:r>
            <a:r>
              <a:rPr sz="1300" spc="-10" dirty="0">
                <a:latin typeface="Arial"/>
                <a:cs typeface="Arial"/>
              </a:rPr>
              <a:t>гр</a:t>
            </a:r>
            <a:r>
              <a:rPr sz="1300" dirty="0">
                <a:latin typeface="Arial"/>
                <a:cs typeface="Arial"/>
              </a:rPr>
              <a:t>амм)  </a:t>
            </a:r>
            <a:r>
              <a:rPr sz="1300" spc="-10" dirty="0">
                <a:latin typeface="Arial"/>
                <a:cs typeface="Arial"/>
              </a:rPr>
              <a:t>сельского</a:t>
            </a:r>
            <a:r>
              <a:rPr sz="1300" spc="-27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поселения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374609" y="2476003"/>
            <a:ext cx="70993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374609" y="2476003"/>
            <a:ext cx="70993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795950" y="2496570"/>
            <a:ext cx="703739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795950" y="2496570"/>
            <a:ext cx="703739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812132" y="5730499"/>
            <a:ext cx="708554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812132" y="5730499"/>
            <a:ext cx="708554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406058" y="5778430"/>
            <a:ext cx="716809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406058" y="5778431"/>
            <a:ext cx="716809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612076" y="3960310"/>
            <a:ext cx="195369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612076" y="3960310"/>
            <a:ext cx="195369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8182394" y="3958850"/>
            <a:ext cx="195369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8182394" y="3958850"/>
            <a:ext cx="195369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300442" y="3550378"/>
            <a:ext cx="6552000" cy="276999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64822" y="149296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4822" y="149296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06867" y="190375"/>
            <a:ext cx="5707477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</a:t>
            </a: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500" b="1" spc="-5" dirty="0" smtClean="0">
                <a:solidFill>
                  <a:schemeClr val="tx1"/>
                </a:solidFill>
                <a:effectLst/>
              </a:rPr>
            </a:b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и </a:t>
            </a:r>
            <a:r>
              <a:rPr lang="ru-RU" sz="2500" b="1" spc="-5" dirty="0">
                <a:solidFill>
                  <a:schemeClr val="tx1"/>
                </a:solidFill>
                <a:effectLst/>
              </a:rPr>
              <a:t>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105" y="1079660"/>
            <a:ext cx="918368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БЮДЖЕТ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2560" y="5301208"/>
            <a:ext cx="82365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96148" y="1981201"/>
            <a:ext cx="2743415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588000" y="1889830"/>
            <a:ext cx="273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1571" y="2503980"/>
            <a:ext cx="2457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12" name="Группа 35"/>
          <p:cNvGrpSpPr/>
          <p:nvPr/>
        </p:nvGrpSpPr>
        <p:grpSpPr>
          <a:xfrm>
            <a:off x="3753100" y="2042229"/>
            <a:ext cx="273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884775" y="2805227"/>
            <a:ext cx="2447276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17" name="Группа 39"/>
          <p:cNvGrpSpPr/>
          <p:nvPr/>
        </p:nvGrpSpPr>
        <p:grpSpPr>
          <a:xfrm>
            <a:off x="6637691" y="2025437"/>
            <a:ext cx="2945102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8" name="Группа 42"/>
          <p:cNvGrpSpPr/>
          <p:nvPr/>
        </p:nvGrpSpPr>
        <p:grpSpPr>
          <a:xfrm>
            <a:off x="3862892" y="2401037"/>
            <a:ext cx="5612648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334912" y="4683446"/>
            <a:ext cx="6605558" cy="276999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9" y="1"/>
            <a:ext cx="151341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9" y="134938"/>
            <a:ext cx="151341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7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5"/>
            <a:ext cx="1247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426440" y="1027032"/>
            <a:ext cx="8102971" cy="797592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412394">
              <a:spcBef>
                <a:spcPts val="99"/>
              </a:spcBef>
            </a:pPr>
            <a:r>
              <a:rPr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pc="-6" dirty="0">
                <a:latin typeface="Arial"/>
                <a:cs typeface="Arial"/>
              </a:rPr>
              <a:t>– </a:t>
            </a:r>
            <a:r>
              <a:rPr spc="-10" dirty="0">
                <a:latin typeface="Arial"/>
                <a:cs typeface="Arial"/>
              </a:rPr>
              <a:t>поступающие </a:t>
            </a:r>
            <a:r>
              <a:rPr spc="-6" dirty="0">
                <a:latin typeface="Arial"/>
                <a:cs typeface="Arial"/>
              </a:rPr>
              <a:t>в </a:t>
            </a:r>
            <a:r>
              <a:rPr spc="-21" dirty="0">
                <a:latin typeface="Arial"/>
                <a:cs typeface="Arial"/>
              </a:rPr>
              <a:t>бюджет </a:t>
            </a:r>
            <a:r>
              <a:rPr spc="-10" dirty="0">
                <a:latin typeface="Arial"/>
                <a:cs typeface="Arial"/>
              </a:rPr>
              <a:t>денежные</a:t>
            </a:r>
            <a:r>
              <a:rPr spc="236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средства,</a:t>
            </a:r>
            <a:endParaRPr dirty="0">
              <a:latin typeface="Arial"/>
              <a:cs typeface="Arial"/>
            </a:endParaRPr>
          </a:p>
          <a:p>
            <a:pPr marL="13303" marR="5321" algn="ctr">
              <a:spcBef>
                <a:spcPts val="10"/>
              </a:spcBef>
            </a:pPr>
            <a:r>
              <a:rPr spc="-6" dirty="0">
                <a:latin typeface="Arial"/>
                <a:cs typeface="Arial"/>
              </a:rPr>
              <a:t>за </a:t>
            </a:r>
            <a:r>
              <a:rPr spc="-10" dirty="0">
                <a:latin typeface="Arial"/>
                <a:cs typeface="Arial"/>
              </a:rPr>
              <a:t>исключением средств, </a:t>
            </a:r>
            <a:r>
              <a:rPr spc="-16" dirty="0">
                <a:latin typeface="Arial"/>
                <a:cs typeface="Arial"/>
              </a:rPr>
              <a:t>являющихся </a:t>
            </a:r>
            <a:r>
              <a:rPr spc="-6" dirty="0">
                <a:latin typeface="Arial"/>
                <a:cs typeface="Arial"/>
              </a:rPr>
              <a:t>в </a:t>
            </a:r>
            <a:r>
              <a:rPr spc="-16" dirty="0">
                <a:latin typeface="Arial"/>
                <a:cs typeface="Arial"/>
              </a:rPr>
              <a:t>соответствии </a:t>
            </a:r>
            <a:r>
              <a:rPr spc="-6" dirty="0">
                <a:latin typeface="Arial"/>
                <a:cs typeface="Arial"/>
              </a:rPr>
              <a:t>с </a:t>
            </a:r>
            <a:r>
              <a:rPr spc="-16" dirty="0">
                <a:latin typeface="Arial"/>
                <a:cs typeface="Arial"/>
              </a:rPr>
              <a:t>Бюджетным </a:t>
            </a:r>
            <a:r>
              <a:rPr spc="-10" dirty="0">
                <a:latin typeface="Arial"/>
                <a:cs typeface="Arial"/>
              </a:rPr>
              <a:t>кодексом  </a:t>
            </a:r>
            <a:r>
              <a:rPr spc="-16" dirty="0">
                <a:latin typeface="Arial"/>
                <a:cs typeface="Arial"/>
              </a:rPr>
              <a:t>Российской Федерации </a:t>
            </a:r>
            <a:r>
              <a:rPr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pc="325" dirty="0">
                <a:latin typeface="Arial"/>
                <a:cs typeface="Arial"/>
              </a:rPr>
              <a:t> </a:t>
            </a:r>
            <a:r>
              <a:rPr spc="-21" dirty="0">
                <a:latin typeface="Arial"/>
                <a:cs typeface="Arial"/>
              </a:rPr>
              <a:t>бюджета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4184" y="164154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84184" y="164154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12623" y="320543"/>
            <a:ext cx="4265084" cy="428260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</a:pPr>
            <a:r>
              <a:rPr lang="ru-RU" sz="2700" b="1" spc="-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ДОХОДЫ БЮДЖЕТА</a:t>
            </a:r>
            <a:endParaRPr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2144" y="2847771"/>
            <a:ext cx="2925710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32144" y="2673743"/>
            <a:ext cx="2925710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682938" y="2974991"/>
            <a:ext cx="1389591" cy="936763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160967">
              <a:spcBef>
                <a:spcPts val="105"/>
              </a:spcBef>
              <a:tabLst>
                <a:tab pos="709051" algn="l"/>
              </a:tabLst>
            </a:pPr>
            <a:r>
              <a:rPr sz="1500" spc="-42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т	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spc="-6" dirty="0">
                <a:latin typeface="Arial"/>
                <a:cs typeface="Arial"/>
              </a:rPr>
              <a:t>пл</a:t>
            </a:r>
            <a:r>
              <a:rPr sz="1500" spc="-42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ты  </a:t>
            </a:r>
            <a:r>
              <a:rPr sz="1500" spc="-37" dirty="0">
                <a:latin typeface="Arial"/>
                <a:cs typeface="Arial"/>
              </a:rPr>
              <a:t>у</a:t>
            </a:r>
            <a:r>
              <a:rPr sz="1500" spc="-10" dirty="0">
                <a:latin typeface="Arial"/>
                <a:cs typeface="Arial"/>
              </a:rPr>
              <a:t>с</a:t>
            </a:r>
            <a:r>
              <a:rPr sz="1500" spc="-21" dirty="0">
                <a:latin typeface="Arial"/>
                <a:cs typeface="Arial"/>
              </a:rPr>
              <a:t>т</a:t>
            </a:r>
            <a:r>
              <a:rPr sz="1500" spc="-6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о</a:t>
            </a:r>
            <a:r>
              <a:rPr sz="1500" spc="-42" dirty="0">
                <a:latin typeface="Arial"/>
                <a:cs typeface="Arial"/>
              </a:rPr>
              <a:t>в</a:t>
            </a:r>
            <a:r>
              <a:rPr sz="1500" spc="-6" dirty="0">
                <a:latin typeface="Arial"/>
                <a:cs typeface="Arial"/>
              </a:rPr>
              <a:t>л</a:t>
            </a:r>
            <a:r>
              <a:rPr sz="1500" spc="-16" dirty="0">
                <a:latin typeface="Arial"/>
                <a:cs typeface="Arial"/>
              </a:rPr>
              <a:t>е</a:t>
            </a:r>
            <a:r>
              <a:rPr sz="1500" dirty="0">
                <a:latin typeface="Arial"/>
                <a:cs typeface="Arial"/>
              </a:rPr>
              <a:t>нн</a:t>
            </a:r>
            <a:r>
              <a:rPr sz="1500" spc="-6" dirty="0">
                <a:latin typeface="Arial"/>
                <a:cs typeface="Arial"/>
              </a:rPr>
              <a:t>ых</a:t>
            </a:r>
            <a:endParaRPr sz="1500" dirty="0">
              <a:latin typeface="Arial"/>
              <a:cs typeface="Arial"/>
            </a:endParaRPr>
          </a:p>
          <a:p>
            <a:pPr marL="303309" marR="5321" indent="221495"/>
            <a:r>
              <a:rPr sz="1500" dirty="0">
                <a:latin typeface="Arial"/>
                <a:cs typeface="Arial"/>
              </a:rPr>
              <a:t>к</a:t>
            </a:r>
            <a:r>
              <a:rPr sz="1500" spc="-42" dirty="0">
                <a:latin typeface="Arial"/>
                <a:cs typeface="Arial"/>
              </a:rPr>
              <a:t>о</a:t>
            </a:r>
            <a:r>
              <a:rPr sz="1500" spc="-6" dirty="0">
                <a:latin typeface="Arial"/>
                <a:cs typeface="Arial"/>
              </a:rPr>
              <a:t>де</a:t>
            </a:r>
            <a:r>
              <a:rPr sz="1500" dirty="0">
                <a:latin typeface="Arial"/>
                <a:cs typeface="Arial"/>
              </a:rPr>
              <a:t>к</a:t>
            </a:r>
            <a:r>
              <a:rPr sz="1500" spc="10" dirty="0">
                <a:latin typeface="Arial"/>
                <a:cs typeface="Arial"/>
              </a:rPr>
              <a:t>с</a:t>
            </a:r>
            <a:r>
              <a:rPr sz="1500" spc="-1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м  Ф</a:t>
            </a:r>
            <a:r>
              <a:rPr sz="1500" spc="-42" dirty="0">
                <a:latin typeface="Arial"/>
                <a:cs typeface="Arial"/>
              </a:rPr>
              <a:t>е</a:t>
            </a:r>
            <a:r>
              <a:rPr sz="1500" spc="-6" dirty="0">
                <a:latin typeface="Arial"/>
                <a:cs typeface="Arial"/>
              </a:rPr>
              <a:t>д</a:t>
            </a:r>
            <a:r>
              <a:rPr sz="1500" spc="-16" dirty="0">
                <a:latin typeface="Arial"/>
                <a:cs typeface="Arial"/>
              </a:rPr>
              <a:t>е</a:t>
            </a:r>
            <a:r>
              <a:rPr sz="1500" spc="-6" dirty="0">
                <a:latin typeface="Arial"/>
                <a:cs typeface="Arial"/>
              </a:rPr>
              <a:t>рации</a:t>
            </a:r>
            <a:r>
              <a:rPr sz="15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7442" y="2974991"/>
            <a:ext cx="1199039" cy="1182984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>
              <a:spcBef>
                <a:spcPts val="105"/>
              </a:spcBef>
            </a:pPr>
            <a:r>
              <a:rPr sz="1500" spc="-6" dirty="0">
                <a:latin typeface="Arial"/>
                <a:cs typeface="Arial"/>
              </a:rPr>
              <a:t>По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10" dirty="0">
                <a:latin typeface="Arial"/>
                <a:cs typeface="Arial"/>
              </a:rPr>
              <a:t>т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spc="-6" dirty="0">
                <a:latin typeface="Arial"/>
                <a:cs typeface="Arial"/>
              </a:rPr>
              <a:t>пле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я  </a:t>
            </a:r>
            <a:r>
              <a:rPr sz="15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500" spc="-6" dirty="0">
                <a:latin typeface="Arial"/>
                <a:cs typeface="Arial"/>
              </a:rPr>
              <a:t>например: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441" y="4041791"/>
            <a:ext cx="2622339" cy="2090925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93559" marR="890637" indent="-180256">
              <a:spcBef>
                <a:spcPts val="105"/>
              </a:spcBef>
              <a:buFont typeface="Wingdings"/>
              <a:buChar char=""/>
              <a:tabLst>
                <a:tab pos="194224" algn="l"/>
              </a:tabLst>
            </a:pPr>
            <a:r>
              <a:rPr sz="1500" dirty="0">
                <a:latin typeface="Arial"/>
                <a:cs typeface="Arial"/>
              </a:rPr>
              <a:t>налог на</a:t>
            </a:r>
            <a:r>
              <a:rPr sz="1500" spc="-115" dirty="0">
                <a:latin typeface="Arial"/>
                <a:cs typeface="Arial"/>
              </a:rPr>
              <a:t> </a:t>
            </a:r>
            <a:r>
              <a:rPr sz="1500" spc="-16" dirty="0">
                <a:latin typeface="Arial"/>
                <a:cs typeface="Arial"/>
              </a:rPr>
              <a:t>доходы  </a:t>
            </a:r>
            <a:r>
              <a:rPr sz="1500" spc="-6" dirty="0">
                <a:latin typeface="Arial"/>
                <a:cs typeface="Arial"/>
              </a:rPr>
              <a:t>физических</a:t>
            </a:r>
            <a:r>
              <a:rPr sz="1500" spc="-47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лиц;</a:t>
            </a:r>
            <a:endParaRPr sz="1500" dirty="0">
              <a:latin typeface="Arial"/>
              <a:cs typeface="Arial"/>
            </a:endParaRPr>
          </a:p>
          <a:p>
            <a:pPr marL="193559" marR="576021" indent="-180256">
              <a:spcBef>
                <a:spcPts val="6"/>
              </a:spcBef>
              <a:buFont typeface="Wingdings"/>
              <a:buChar char=""/>
              <a:tabLst>
                <a:tab pos="194224" algn="l"/>
              </a:tabLst>
            </a:pPr>
            <a:r>
              <a:rPr sz="1500" dirty="0" err="1">
                <a:latin typeface="Arial"/>
                <a:cs typeface="Arial"/>
              </a:rPr>
              <a:t>налог</a:t>
            </a:r>
            <a:r>
              <a:rPr sz="1500" dirty="0">
                <a:latin typeface="Arial"/>
                <a:cs typeface="Arial"/>
              </a:rPr>
              <a:t> на</a:t>
            </a:r>
            <a:r>
              <a:rPr sz="1500" spc="-115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имущество  физических</a:t>
            </a:r>
            <a:r>
              <a:rPr sz="1500" spc="-21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лиц;</a:t>
            </a:r>
            <a:endParaRPr sz="1500" dirty="0">
              <a:latin typeface="Arial"/>
              <a:cs typeface="Arial"/>
            </a:endParaRPr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</a:pPr>
            <a:r>
              <a:rPr sz="1500" spc="-10" dirty="0" err="1">
                <a:latin typeface="Arial"/>
                <a:cs typeface="Arial"/>
              </a:rPr>
              <a:t>земельный</a:t>
            </a:r>
            <a:r>
              <a:rPr sz="1500" spc="-4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налог;</a:t>
            </a:r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</a:pPr>
            <a:r>
              <a:rPr sz="1500" spc="-10" dirty="0">
                <a:latin typeface="Arial"/>
                <a:cs typeface="Arial"/>
              </a:rPr>
              <a:t>государственная</a:t>
            </a:r>
            <a:r>
              <a:rPr sz="1500" spc="-62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пошлина;</a:t>
            </a:r>
            <a:endParaRPr sz="1500" dirty="0">
              <a:latin typeface="Arial"/>
              <a:cs typeface="Arial"/>
            </a:endParaRPr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</a:pPr>
            <a:r>
              <a:rPr lang="ru-RU" sz="1500" spc="-10" dirty="0">
                <a:latin typeface="Arial"/>
                <a:cs typeface="Arial"/>
              </a:rPr>
              <a:t>е</a:t>
            </a:r>
            <a:r>
              <a:rPr lang="ru-RU" sz="1500" spc="-10" dirty="0" smtClean="0">
                <a:latin typeface="Arial"/>
                <a:cs typeface="Arial"/>
              </a:rPr>
              <a:t>диный сельскохозяйственный налог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15003" y="2863406"/>
            <a:ext cx="3276547" cy="3709546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30370" rIns="0" bIns="0" rtlCol="0">
            <a:spAutoFit/>
          </a:bodyPr>
          <a:lstStyle/>
          <a:p>
            <a:pPr marL="95116" marR="87134">
              <a:spcBef>
                <a:spcPts val="1027"/>
              </a:spcBef>
              <a:tabLst>
                <a:tab pos="1385511" algn="l"/>
                <a:tab pos="1473311" algn="l"/>
                <a:tab pos="1725402" algn="l"/>
                <a:tab pos="2071947" algn="l"/>
                <a:tab pos="2504295" algn="l"/>
              </a:tabLst>
            </a:pPr>
            <a:r>
              <a:rPr sz="1500" spc="-6" dirty="0">
                <a:latin typeface="Arial"/>
                <a:cs typeface="Arial"/>
              </a:rPr>
              <a:t>По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10" dirty="0">
                <a:latin typeface="Arial"/>
                <a:cs typeface="Arial"/>
              </a:rPr>
              <a:t>т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spc="-6" dirty="0">
                <a:latin typeface="Arial"/>
                <a:cs typeface="Arial"/>
              </a:rPr>
              <a:t>пле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я	</a:t>
            </a:r>
            <a:r>
              <a:rPr sz="1500" spc="-42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т	</a:t>
            </a:r>
            <a:r>
              <a:rPr sz="1500" spc="-10" dirty="0">
                <a:latin typeface="Arial"/>
                <a:cs typeface="Arial"/>
              </a:rPr>
              <a:t>у</a:t>
            </a:r>
            <a:r>
              <a:rPr sz="1500" spc="-6" dirty="0">
                <a:latin typeface="Arial"/>
                <a:cs typeface="Arial"/>
              </a:rPr>
              <a:t>пл</a:t>
            </a:r>
            <a:r>
              <a:rPr sz="1500" spc="-42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ты	</a:t>
            </a:r>
            <a:r>
              <a:rPr sz="1500" spc="-21" dirty="0">
                <a:latin typeface="Arial"/>
                <a:cs typeface="Arial"/>
              </a:rPr>
              <a:t>д</a:t>
            </a:r>
            <a:r>
              <a:rPr sz="1500" spc="-16" dirty="0">
                <a:latin typeface="Arial"/>
                <a:cs typeface="Arial"/>
              </a:rPr>
              <a:t>р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dirty="0">
                <a:latin typeface="Arial"/>
                <a:cs typeface="Arial"/>
              </a:rPr>
              <a:t>гих  </a:t>
            </a:r>
            <a:r>
              <a:rPr sz="1500" spc="-6" dirty="0">
                <a:latin typeface="Arial"/>
                <a:cs typeface="Arial"/>
              </a:rPr>
              <a:t>пошлин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6" dirty="0">
                <a:latin typeface="Arial"/>
                <a:cs typeface="Arial"/>
              </a:rPr>
              <a:t>сборов, </a:t>
            </a:r>
            <a:r>
              <a:rPr sz="1500" spc="-10" dirty="0">
                <a:latin typeface="Arial"/>
                <a:cs typeface="Arial"/>
              </a:rPr>
              <a:t>установленных  </a:t>
            </a:r>
            <a:r>
              <a:rPr sz="1500" dirty="0">
                <a:latin typeface="Arial"/>
                <a:cs typeface="Arial"/>
              </a:rPr>
              <a:t>з</a:t>
            </a:r>
            <a:r>
              <a:rPr sz="1500" spc="-6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к</a:t>
            </a:r>
            <a:r>
              <a:rPr sz="1500" spc="-1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42" dirty="0">
                <a:latin typeface="Arial"/>
                <a:cs typeface="Arial"/>
              </a:rPr>
              <a:t>о</a:t>
            </a:r>
            <a:r>
              <a:rPr sz="1500" spc="-6" dirty="0">
                <a:latin typeface="Arial"/>
                <a:cs typeface="Arial"/>
              </a:rPr>
              <a:t>д</a:t>
            </a:r>
            <a:r>
              <a:rPr sz="1500" spc="-52" dirty="0">
                <a:latin typeface="Arial"/>
                <a:cs typeface="Arial"/>
              </a:rPr>
              <a:t>а</a:t>
            </a:r>
            <a:r>
              <a:rPr sz="1500" spc="-21" dirty="0">
                <a:latin typeface="Arial"/>
                <a:cs typeface="Arial"/>
              </a:rPr>
              <a:t>т</a:t>
            </a:r>
            <a:r>
              <a:rPr sz="1500" spc="-52" dirty="0">
                <a:latin typeface="Arial"/>
                <a:cs typeface="Arial"/>
              </a:rPr>
              <a:t>е</a:t>
            </a:r>
            <a:r>
              <a:rPr sz="1500" spc="-6" dirty="0">
                <a:latin typeface="Arial"/>
                <a:cs typeface="Arial"/>
              </a:rPr>
              <a:t>л</a:t>
            </a:r>
            <a:r>
              <a:rPr sz="1500" spc="-16" dirty="0">
                <a:latin typeface="Arial"/>
                <a:cs typeface="Arial"/>
              </a:rPr>
              <a:t>ь</a:t>
            </a:r>
            <a:r>
              <a:rPr sz="1500" spc="-10" dirty="0">
                <a:latin typeface="Arial"/>
                <a:cs typeface="Arial"/>
              </a:rPr>
              <a:t>с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16" dirty="0">
                <a:latin typeface="Arial"/>
                <a:cs typeface="Arial"/>
              </a:rPr>
              <a:t>во</a:t>
            </a:r>
            <a:r>
              <a:rPr sz="1500" dirty="0">
                <a:latin typeface="Arial"/>
                <a:cs typeface="Arial"/>
              </a:rPr>
              <a:t>м	</a:t>
            </a:r>
            <a:r>
              <a:rPr sz="1500" spc="-68" dirty="0">
                <a:latin typeface="Arial"/>
                <a:cs typeface="Arial"/>
              </a:rPr>
              <a:t>Р</a:t>
            </a:r>
            <a:r>
              <a:rPr sz="1500" spc="-1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сс</a:t>
            </a:r>
            <a:r>
              <a:rPr sz="1500" spc="-6" dirty="0">
                <a:latin typeface="Arial"/>
                <a:cs typeface="Arial"/>
              </a:rPr>
              <a:t>ий</a:t>
            </a:r>
            <a:r>
              <a:rPr sz="1500" dirty="0">
                <a:latin typeface="Arial"/>
                <a:cs typeface="Arial"/>
              </a:rPr>
              <a:t>ск</a:t>
            </a:r>
            <a:r>
              <a:rPr sz="1500" spc="-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й  </a:t>
            </a:r>
            <a:r>
              <a:rPr sz="1500" spc="-10" dirty="0">
                <a:latin typeface="Arial"/>
                <a:cs typeface="Arial"/>
              </a:rPr>
              <a:t>Федерации, </a:t>
            </a:r>
            <a:r>
              <a:rPr sz="1500" dirty="0">
                <a:latin typeface="Arial"/>
                <a:cs typeface="Arial"/>
              </a:rPr>
              <a:t>а </a:t>
            </a:r>
            <a:r>
              <a:rPr sz="1500" spc="-10" dirty="0">
                <a:latin typeface="Arial"/>
                <a:cs typeface="Arial"/>
              </a:rPr>
              <a:t>также </a:t>
            </a:r>
            <a:r>
              <a:rPr sz="1500" spc="-6" dirty="0">
                <a:latin typeface="Arial"/>
                <a:cs typeface="Arial"/>
              </a:rPr>
              <a:t>штрафов </a:t>
            </a:r>
            <a:r>
              <a:rPr sz="1500" spc="-10" dirty="0">
                <a:latin typeface="Arial"/>
                <a:cs typeface="Arial"/>
              </a:rPr>
              <a:t>за  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16" dirty="0">
                <a:latin typeface="Arial"/>
                <a:cs typeface="Arial"/>
              </a:rPr>
              <a:t>ар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dirty="0">
                <a:latin typeface="Arial"/>
                <a:cs typeface="Arial"/>
              </a:rPr>
              <a:t>ш</a:t>
            </a:r>
            <a:r>
              <a:rPr sz="1500" spc="-6" dirty="0">
                <a:latin typeface="Arial"/>
                <a:cs typeface="Arial"/>
              </a:rPr>
              <a:t>е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е		</a:t>
            </a:r>
            <a:r>
              <a:rPr sz="1500" spc="-10" dirty="0">
                <a:latin typeface="Arial"/>
                <a:cs typeface="Arial"/>
              </a:rPr>
              <a:t>з</a:t>
            </a:r>
            <a:r>
              <a:rPr sz="1500" spc="-16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к</a:t>
            </a:r>
            <a:r>
              <a:rPr sz="1500" spc="-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42" dirty="0">
                <a:latin typeface="Arial"/>
                <a:cs typeface="Arial"/>
              </a:rPr>
              <a:t>о</a:t>
            </a:r>
            <a:r>
              <a:rPr sz="1500" spc="-6" dirty="0">
                <a:latin typeface="Arial"/>
                <a:cs typeface="Arial"/>
              </a:rPr>
              <a:t>д</a:t>
            </a:r>
            <a:r>
              <a:rPr sz="1500" spc="-52" dirty="0">
                <a:latin typeface="Arial"/>
                <a:cs typeface="Arial"/>
              </a:rPr>
              <a:t>а</a:t>
            </a:r>
            <a:r>
              <a:rPr sz="1500" spc="-10" dirty="0">
                <a:latin typeface="Arial"/>
                <a:cs typeface="Arial"/>
              </a:rPr>
              <a:t>т</a:t>
            </a:r>
            <a:r>
              <a:rPr sz="1500" spc="-68" dirty="0">
                <a:latin typeface="Arial"/>
                <a:cs typeface="Arial"/>
              </a:rPr>
              <a:t>е</a:t>
            </a:r>
            <a:r>
              <a:rPr sz="1500" spc="-6" dirty="0">
                <a:latin typeface="Arial"/>
                <a:cs typeface="Arial"/>
              </a:rPr>
              <a:t>л</a:t>
            </a:r>
            <a:r>
              <a:rPr sz="1500" spc="-16" dirty="0">
                <a:latin typeface="Arial"/>
                <a:cs typeface="Arial"/>
              </a:rPr>
              <a:t>ь</a:t>
            </a:r>
            <a:r>
              <a:rPr sz="1500" spc="-10" dirty="0">
                <a:latin typeface="Arial"/>
                <a:cs typeface="Arial"/>
              </a:rPr>
              <a:t>с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16" dirty="0">
                <a:latin typeface="Arial"/>
                <a:cs typeface="Arial"/>
              </a:rPr>
              <a:t>ва,  </a:t>
            </a:r>
            <a:r>
              <a:rPr sz="1500" spc="-6" dirty="0">
                <a:latin typeface="Arial"/>
                <a:cs typeface="Arial"/>
              </a:rPr>
              <a:t>например:</a:t>
            </a:r>
            <a:endParaRPr sz="1500" dirty="0">
              <a:latin typeface="Arial"/>
              <a:cs typeface="Arial"/>
            </a:endParaRPr>
          </a:p>
          <a:p>
            <a:pPr marL="303309" marR="113741" indent="-207527">
              <a:lnSpc>
                <a:spcPts val="1760"/>
              </a:lnSpc>
              <a:spcBef>
                <a:spcPts val="52"/>
              </a:spcBef>
              <a:buFont typeface="Wingdings"/>
              <a:buChar char=""/>
              <a:tabLst>
                <a:tab pos="292667" algn="l"/>
              </a:tabLst>
            </a:pPr>
            <a:r>
              <a:rPr sz="1500" spc="-16" dirty="0">
                <a:latin typeface="Arial"/>
                <a:cs typeface="Arial"/>
              </a:rPr>
              <a:t>доходы </a:t>
            </a:r>
            <a:r>
              <a:rPr sz="1500" spc="-21" dirty="0">
                <a:latin typeface="Arial"/>
                <a:cs typeface="Arial"/>
              </a:rPr>
              <a:t>от </a:t>
            </a:r>
            <a:r>
              <a:rPr sz="1500" spc="-10" dirty="0">
                <a:latin typeface="Arial"/>
                <a:cs typeface="Arial"/>
              </a:rPr>
              <a:t>использования  </a:t>
            </a:r>
            <a:r>
              <a:rPr sz="1500" spc="-6" dirty="0">
                <a:latin typeface="Arial"/>
                <a:cs typeface="Arial"/>
              </a:rPr>
              <a:t>имущества, </a:t>
            </a:r>
            <a:r>
              <a:rPr sz="1500" spc="-16" dirty="0">
                <a:latin typeface="Arial"/>
                <a:cs typeface="Arial"/>
              </a:rPr>
              <a:t>находящегося </a:t>
            </a:r>
            <a:r>
              <a:rPr sz="1500" dirty="0">
                <a:latin typeface="Arial"/>
                <a:cs typeface="Arial"/>
              </a:rPr>
              <a:t>в  </a:t>
            </a:r>
            <a:r>
              <a:rPr sz="1500" spc="-6" dirty="0">
                <a:latin typeface="Arial"/>
                <a:cs typeface="Arial"/>
              </a:rPr>
              <a:t>муниципальной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собственности;</a:t>
            </a:r>
            <a:endParaRPr sz="1500" dirty="0">
              <a:latin typeface="Arial"/>
              <a:cs typeface="Arial"/>
            </a:endParaRPr>
          </a:p>
          <a:p>
            <a:pPr marL="303309" indent="-207527">
              <a:lnSpc>
                <a:spcPts val="1702"/>
              </a:lnSpc>
              <a:buFont typeface="Wingdings"/>
              <a:buChar char=""/>
              <a:tabLst>
                <a:tab pos="292667" algn="l"/>
              </a:tabLst>
            </a:pPr>
            <a:r>
              <a:rPr sz="1500" spc="-16" dirty="0">
                <a:latin typeface="Arial"/>
                <a:cs typeface="Arial"/>
              </a:rPr>
              <a:t>доходы </a:t>
            </a:r>
            <a:r>
              <a:rPr sz="1500" spc="-21" dirty="0">
                <a:latin typeface="Arial"/>
                <a:cs typeface="Arial"/>
              </a:rPr>
              <a:t>от </a:t>
            </a:r>
            <a:r>
              <a:rPr sz="1500" dirty="0">
                <a:latin typeface="Arial"/>
                <a:cs typeface="Arial"/>
              </a:rPr>
              <a:t>оказания</a:t>
            </a:r>
            <a:r>
              <a:rPr sz="1500" spc="-27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платных</a:t>
            </a:r>
            <a:endParaRPr sz="1500" dirty="0">
              <a:latin typeface="Arial"/>
              <a:cs typeface="Arial"/>
            </a:endParaRPr>
          </a:p>
          <a:p>
            <a:pPr marL="303309" marR="389114" indent="-665"/>
            <a:r>
              <a:rPr sz="1500" spc="-10" dirty="0">
                <a:latin typeface="Arial"/>
                <a:cs typeface="Arial"/>
              </a:rPr>
              <a:t>услуг (работ)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6" dirty="0">
                <a:latin typeface="Arial"/>
                <a:cs typeface="Arial"/>
              </a:rPr>
              <a:t>компенсации  </a:t>
            </a:r>
            <a:r>
              <a:rPr sz="1500" spc="-16" dirty="0">
                <a:latin typeface="Arial"/>
                <a:cs typeface="Arial"/>
              </a:rPr>
              <a:t>затрат</a:t>
            </a:r>
            <a:r>
              <a:rPr sz="1500" spc="-58" dirty="0">
                <a:latin typeface="Arial"/>
                <a:cs typeface="Arial"/>
              </a:rPr>
              <a:t> </a:t>
            </a:r>
            <a:r>
              <a:rPr sz="1500" spc="-16" dirty="0">
                <a:latin typeface="Arial"/>
                <a:cs typeface="Arial"/>
              </a:rPr>
              <a:t>государства;</a:t>
            </a:r>
            <a:endParaRPr sz="1500" dirty="0">
              <a:latin typeface="Arial"/>
              <a:cs typeface="Arial"/>
            </a:endParaRPr>
          </a:p>
          <a:p>
            <a:pPr marL="303309" marR="152985" indent="-207527">
              <a:lnSpc>
                <a:spcPts val="1760"/>
              </a:lnSpc>
              <a:spcBef>
                <a:spcPts val="52"/>
              </a:spcBef>
              <a:buFont typeface="Wingdings"/>
              <a:buChar char=""/>
              <a:tabLst>
                <a:tab pos="292667" algn="l"/>
              </a:tabLst>
            </a:pPr>
            <a:r>
              <a:rPr sz="1500" spc="-6" dirty="0">
                <a:latin typeface="Arial"/>
                <a:cs typeface="Arial"/>
              </a:rPr>
              <a:t>штрафы, санкции, </a:t>
            </a:r>
            <a:r>
              <a:rPr sz="1500" spc="-10" dirty="0">
                <a:latin typeface="Arial"/>
                <a:cs typeface="Arial"/>
              </a:rPr>
              <a:t>возмещение  </a:t>
            </a:r>
            <a:r>
              <a:rPr sz="1500" spc="-16" dirty="0">
                <a:latin typeface="Arial"/>
                <a:cs typeface="Arial"/>
              </a:rPr>
              <a:t>ущерба;</a:t>
            </a:r>
            <a:endParaRPr sz="1500" dirty="0">
              <a:latin typeface="Arial"/>
              <a:cs typeface="Arial"/>
            </a:endParaRPr>
          </a:p>
          <a:p>
            <a:pPr marL="303309" indent="-207527">
              <a:lnSpc>
                <a:spcPts val="1702"/>
              </a:lnSpc>
              <a:buFont typeface="Wingdings"/>
              <a:buChar char=""/>
              <a:tabLst>
                <a:tab pos="292667" algn="l"/>
              </a:tabLst>
            </a:pPr>
            <a:r>
              <a:rPr sz="1500" spc="-10" dirty="0">
                <a:latin typeface="Arial"/>
                <a:cs typeface="Arial"/>
              </a:rPr>
              <a:t>другие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32999" y="2865387"/>
            <a:ext cx="2925021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732999" y="2662859"/>
            <a:ext cx="2925021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8392266" y="2964109"/>
            <a:ext cx="1180465" cy="244265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>
              <a:spcBef>
                <a:spcPts val="105"/>
              </a:spcBef>
              <a:tabLst>
                <a:tab pos="560058" algn="l"/>
              </a:tabLst>
            </a:pPr>
            <a:r>
              <a:rPr sz="1500" spc="-21" dirty="0">
                <a:latin typeface="Arial"/>
                <a:cs typeface="Arial"/>
              </a:rPr>
              <a:t>от	</a:t>
            </a:r>
            <a:r>
              <a:rPr sz="1500" spc="-10" dirty="0">
                <a:latin typeface="Arial"/>
                <a:cs typeface="Arial"/>
              </a:rPr>
              <a:t>других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32056" y="2964108"/>
            <a:ext cx="1229995" cy="721319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R="5321">
              <a:spcBef>
                <a:spcPts val="105"/>
              </a:spcBef>
            </a:pPr>
            <a:r>
              <a:rPr sz="1500" spc="-6" dirty="0">
                <a:latin typeface="Arial"/>
                <a:cs typeface="Arial"/>
              </a:rPr>
              <a:t>Поступления  </a:t>
            </a:r>
            <a:r>
              <a:rPr sz="1500" spc="-16" dirty="0">
                <a:latin typeface="Arial"/>
                <a:cs typeface="Arial"/>
              </a:rPr>
              <a:t>бюджетов  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16" dirty="0">
                <a:latin typeface="Arial"/>
                <a:cs typeface="Arial"/>
              </a:rPr>
              <a:t>р</a:t>
            </a:r>
            <a:r>
              <a:rPr sz="1500" spc="-6" dirty="0">
                <a:latin typeface="Arial"/>
                <a:cs typeface="Arial"/>
              </a:rPr>
              <a:t>а</a:t>
            </a:r>
            <a:r>
              <a:rPr sz="1500" spc="-10" dirty="0">
                <a:latin typeface="Arial"/>
                <a:cs typeface="Arial"/>
              </a:rPr>
              <a:t>н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-6" dirty="0">
                <a:latin typeface="Arial"/>
                <a:cs typeface="Arial"/>
              </a:rPr>
              <a:t>фе</a:t>
            </a:r>
            <a:r>
              <a:rPr sz="1500" spc="-52" dirty="0">
                <a:latin typeface="Arial"/>
                <a:cs typeface="Arial"/>
              </a:rPr>
              <a:t>р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6" dirty="0">
                <a:latin typeface="Arial"/>
                <a:cs typeface="Arial"/>
              </a:rPr>
              <a:t>ы</a:t>
            </a:r>
            <a:r>
              <a:rPr sz="1500" spc="-16" dirty="0">
                <a:latin typeface="Arial"/>
                <a:cs typeface="Arial"/>
              </a:rPr>
              <a:t>)</a:t>
            </a:r>
            <a:r>
              <a:rPr sz="15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96721" y="3177543"/>
            <a:ext cx="1476957" cy="49048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77368" marR="5321" indent="-278034">
              <a:spcBef>
                <a:spcPts val="105"/>
              </a:spcBef>
            </a:pPr>
            <a:r>
              <a:rPr sz="1500" dirty="0">
                <a:latin typeface="Arial"/>
                <a:cs typeface="Arial"/>
              </a:rPr>
              <a:t>(</a:t>
            </a:r>
            <a:r>
              <a:rPr sz="1500" spc="-21" dirty="0">
                <a:latin typeface="Arial"/>
                <a:cs typeface="Arial"/>
              </a:rPr>
              <a:t>м</a:t>
            </a:r>
            <a:r>
              <a:rPr sz="1500" spc="-27" dirty="0">
                <a:latin typeface="Arial"/>
                <a:cs typeface="Arial"/>
              </a:rPr>
              <a:t>е</a:t>
            </a:r>
            <a:r>
              <a:rPr sz="1500" dirty="0">
                <a:latin typeface="Arial"/>
                <a:cs typeface="Arial"/>
              </a:rPr>
              <a:t>ж</a:t>
            </a:r>
            <a:r>
              <a:rPr sz="1500" spc="-6" dirty="0">
                <a:latin typeface="Arial"/>
                <a:cs typeface="Arial"/>
              </a:rPr>
              <a:t>б</a:t>
            </a:r>
            <a:r>
              <a:rPr sz="1500" spc="-37" dirty="0">
                <a:latin typeface="Arial"/>
                <a:cs typeface="Arial"/>
              </a:rPr>
              <a:t>ю</a:t>
            </a:r>
            <a:r>
              <a:rPr sz="1500" spc="-6" dirty="0">
                <a:latin typeface="Arial"/>
                <a:cs typeface="Arial"/>
              </a:rPr>
              <a:t>дж</a:t>
            </a:r>
            <a:r>
              <a:rPr sz="1500" spc="-52" dirty="0">
                <a:latin typeface="Arial"/>
                <a:cs typeface="Arial"/>
              </a:rPr>
              <a:t>е</a:t>
            </a:r>
            <a:r>
              <a:rPr sz="1500" spc="-10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ы</a:t>
            </a:r>
            <a:r>
              <a:rPr sz="1500" dirty="0">
                <a:latin typeface="Arial"/>
                <a:cs typeface="Arial"/>
              </a:rPr>
              <a:t>е  </a:t>
            </a:r>
            <a:r>
              <a:rPr sz="1500" spc="-16" dirty="0">
                <a:latin typeface="Arial"/>
                <a:cs typeface="Arial"/>
              </a:rPr>
              <a:t>о</a:t>
            </a:r>
            <a:r>
              <a:rPr sz="1500" spc="-6" dirty="0">
                <a:latin typeface="Arial"/>
                <a:cs typeface="Arial"/>
              </a:rPr>
              <a:t>р</a:t>
            </a:r>
            <a:r>
              <a:rPr sz="1500" spc="-37" dirty="0">
                <a:latin typeface="Arial"/>
                <a:cs typeface="Arial"/>
              </a:rPr>
              <a:t>г</a:t>
            </a:r>
            <a:r>
              <a:rPr sz="1500" spc="-6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и</a:t>
            </a:r>
            <a:r>
              <a:rPr sz="1500" spc="-10" dirty="0">
                <a:latin typeface="Arial"/>
                <a:cs typeface="Arial"/>
              </a:rPr>
              <a:t>з</a:t>
            </a:r>
            <a:r>
              <a:rPr sz="1500" spc="-6" dirty="0">
                <a:latin typeface="Arial"/>
                <a:cs typeface="Arial"/>
              </a:rPr>
              <a:t>аций</a:t>
            </a:r>
            <a:r>
              <a:rPr sz="15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832250" y="3604413"/>
            <a:ext cx="2738597" cy="47509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R="5321">
              <a:spcBef>
                <a:spcPts val="105"/>
              </a:spcBef>
            </a:pPr>
            <a:r>
              <a:rPr sz="1500" spc="-6" dirty="0">
                <a:latin typeface="Arial"/>
                <a:cs typeface="Arial"/>
              </a:rPr>
              <a:t>граждан (кроме </a:t>
            </a:r>
            <a:r>
              <a:rPr sz="1500" spc="-10" dirty="0">
                <a:latin typeface="Arial"/>
                <a:cs typeface="Arial"/>
              </a:rPr>
              <a:t>налоговых </a:t>
            </a:r>
            <a:r>
              <a:rPr sz="1500" dirty="0">
                <a:latin typeface="Arial"/>
                <a:cs typeface="Arial"/>
              </a:rPr>
              <a:t>и  </a:t>
            </a:r>
            <a:r>
              <a:rPr sz="1500" spc="-6" dirty="0">
                <a:latin typeface="Arial"/>
                <a:cs typeface="Arial"/>
              </a:rPr>
              <a:t>неналоговых</a:t>
            </a:r>
            <a:r>
              <a:rPr sz="1500" spc="-31" dirty="0">
                <a:latin typeface="Arial"/>
                <a:cs typeface="Arial"/>
              </a:rPr>
              <a:t> </a:t>
            </a:r>
            <a:r>
              <a:rPr sz="1500" spc="-16" dirty="0">
                <a:latin typeface="Arial"/>
                <a:cs typeface="Arial"/>
              </a:rPr>
              <a:t>доходов)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2144" y="2234820"/>
            <a:ext cx="2925710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32144" y="2234820"/>
            <a:ext cx="2925710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862942" y="2248171"/>
            <a:ext cx="1664071" cy="59820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58744" marR="5321" indent="-246106">
              <a:spcBef>
                <a:spcPts val="105"/>
              </a:spcBef>
            </a:pPr>
            <a:r>
              <a:rPr sz="1900" b="1" spc="-6" dirty="0">
                <a:latin typeface="Arial"/>
                <a:cs typeface="Arial"/>
              </a:rPr>
              <a:t>Н</a:t>
            </a:r>
            <a:r>
              <a:rPr sz="1900" b="1" spc="-31" dirty="0">
                <a:latin typeface="Arial"/>
                <a:cs typeface="Arial"/>
              </a:rPr>
              <a:t>А</a:t>
            </a:r>
            <a:r>
              <a:rPr sz="1900" b="1" spc="-6" dirty="0">
                <a:latin typeface="Arial"/>
                <a:cs typeface="Arial"/>
              </a:rPr>
              <a:t>Л</a:t>
            </a:r>
            <a:r>
              <a:rPr sz="1900" b="1" dirty="0">
                <a:latin typeface="Arial"/>
                <a:cs typeface="Arial"/>
              </a:rPr>
              <a:t>О</a:t>
            </a:r>
            <a:r>
              <a:rPr sz="1900" b="1" spc="-27" dirty="0">
                <a:latin typeface="Arial"/>
                <a:cs typeface="Arial"/>
              </a:rPr>
              <a:t>Г</a:t>
            </a:r>
            <a:r>
              <a:rPr sz="1900" b="1" dirty="0">
                <a:latin typeface="Arial"/>
                <a:cs typeface="Arial"/>
              </a:rPr>
              <a:t>О</a:t>
            </a:r>
            <a:r>
              <a:rPr sz="1900" b="1" spc="-6" dirty="0">
                <a:latin typeface="Arial"/>
                <a:cs typeface="Arial"/>
              </a:rPr>
              <a:t>В</a:t>
            </a:r>
            <a:r>
              <a:rPr sz="1900" b="1" dirty="0">
                <a:latin typeface="Arial"/>
                <a:cs typeface="Arial"/>
              </a:rPr>
              <a:t>ЫЕ  </a:t>
            </a:r>
            <a:r>
              <a:rPr sz="1900" b="1" spc="-27" dirty="0">
                <a:latin typeface="Arial"/>
                <a:cs typeface="Arial"/>
              </a:rPr>
              <a:t>ДОХОДЫ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15003" y="2250452"/>
            <a:ext cx="3276547" cy="612313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7271" rIns="0" bIns="0" rtlCol="0">
            <a:spAutoFit/>
          </a:bodyPr>
          <a:lstStyle/>
          <a:p>
            <a:pPr marL="1038301" marR="617926" indent="-412394">
              <a:spcBef>
                <a:spcPts val="214"/>
              </a:spcBef>
            </a:pPr>
            <a:r>
              <a:rPr sz="1900" b="1" spc="-6" dirty="0">
                <a:latin typeface="Arial"/>
                <a:cs typeface="Arial"/>
              </a:rPr>
              <a:t>НЕН</a:t>
            </a:r>
            <a:r>
              <a:rPr sz="1900" b="1" spc="-31" dirty="0">
                <a:latin typeface="Arial"/>
                <a:cs typeface="Arial"/>
              </a:rPr>
              <a:t>А</a:t>
            </a:r>
            <a:r>
              <a:rPr sz="1900" b="1" spc="-6" dirty="0">
                <a:latin typeface="Arial"/>
                <a:cs typeface="Arial"/>
              </a:rPr>
              <a:t>Л</a:t>
            </a:r>
            <a:r>
              <a:rPr sz="1900" b="1" dirty="0">
                <a:latin typeface="Arial"/>
                <a:cs typeface="Arial"/>
              </a:rPr>
              <a:t>О</a:t>
            </a:r>
            <a:r>
              <a:rPr sz="1900" b="1" spc="-27" dirty="0">
                <a:latin typeface="Arial"/>
                <a:cs typeface="Arial"/>
              </a:rPr>
              <a:t>Г</a:t>
            </a:r>
            <a:r>
              <a:rPr sz="1900" b="1" dirty="0">
                <a:latin typeface="Arial"/>
                <a:cs typeface="Arial"/>
              </a:rPr>
              <a:t>О</a:t>
            </a:r>
            <a:r>
              <a:rPr sz="1900" b="1" spc="-6" dirty="0">
                <a:latin typeface="Arial"/>
                <a:cs typeface="Arial"/>
              </a:rPr>
              <a:t>В</a:t>
            </a:r>
            <a:r>
              <a:rPr sz="1900" b="1" dirty="0">
                <a:latin typeface="Arial"/>
                <a:cs typeface="Arial"/>
              </a:rPr>
              <a:t>ЫЕ  </a:t>
            </a:r>
            <a:r>
              <a:rPr sz="1900" b="1" spc="-27" dirty="0">
                <a:latin typeface="Arial"/>
                <a:cs typeface="Arial"/>
              </a:rPr>
              <a:t>ДОХОДЫ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32999" y="2253386"/>
            <a:ext cx="2925021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732999" y="2253386"/>
            <a:ext cx="2925021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732999" y="2253386"/>
            <a:ext cx="2925021" cy="611641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6606" rIns="0" bIns="0" rtlCol="0">
            <a:spAutoFit/>
          </a:bodyPr>
          <a:lstStyle/>
          <a:p>
            <a:pPr marL="494873" marR="290671" indent="-198216">
              <a:spcBef>
                <a:spcPts val="209"/>
              </a:spcBef>
            </a:pPr>
            <a:r>
              <a:rPr sz="1900" b="1" dirty="0">
                <a:latin typeface="Arial"/>
                <a:cs typeface="Arial"/>
              </a:rPr>
              <a:t>БЕЗ</a:t>
            </a:r>
            <a:r>
              <a:rPr sz="1900" b="1" spc="-58" dirty="0">
                <a:latin typeface="Arial"/>
                <a:cs typeface="Arial"/>
              </a:rPr>
              <a:t>В</a:t>
            </a:r>
            <a:r>
              <a:rPr sz="1900" b="1" dirty="0">
                <a:latin typeface="Arial"/>
                <a:cs typeface="Arial"/>
              </a:rPr>
              <a:t>ОЗ</a:t>
            </a:r>
            <a:r>
              <a:rPr sz="1900" b="1" spc="-6" dirty="0">
                <a:latin typeface="Arial"/>
                <a:cs typeface="Arial"/>
              </a:rPr>
              <a:t>МЕ</a:t>
            </a:r>
            <a:r>
              <a:rPr sz="1900" b="1" dirty="0">
                <a:latin typeface="Arial"/>
                <a:cs typeface="Arial"/>
              </a:rPr>
              <a:t>ЗД</a:t>
            </a:r>
            <a:r>
              <a:rPr sz="1900" b="1" spc="-6" dirty="0">
                <a:latin typeface="Arial"/>
                <a:cs typeface="Arial"/>
              </a:rPr>
              <a:t>Н</a:t>
            </a:r>
            <a:r>
              <a:rPr sz="1900" b="1" dirty="0">
                <a:latin typeface="Arial"/>
                <a:cs typeface="Arial"/>
              </a:rPr>
              <a:t>ЫЕ  </a:t>
            </a:r>
            <a:r>
              <a:rPr sz="1900" b="1" spc="-10" dirty="0">
                <a:latin typeface="Arial"/>
                <a:cs typeface="Arial"/>
              </a:rPr>
              <a:t>ПОСТУПЛЕНИЯ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47790" y="2018988"/>
            <a:ext cx="6811063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565603" y="2020420"/>
            <a:ext cx="688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511590" y="2120902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343836" y="2018988"/>
            <a:ext cx="2064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290361" y="2118913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964398" y="2018988"/>
            <a:ext cx="2064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910924" y="2118913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26387" y="1457184"/>
            <a:ext cx="584041" cy="15281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sz="900" b="1" spc="-6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4488" y="188640"/>
            <a:ext cx="9198703" cy="515667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76843" y="978994"/>
            <a:ext cx="9066348" cy="271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очередном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финансовом году за счет средств соответствующих бюджетов.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разделам;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ведомствам;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муниципальным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программам Божковского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32520" y="3766788"/>
            <a:ext cx="8502650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920552" y="4094907"/>
            <a:ext cx="7820649" cy="245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 anchor="ctr">
            <a:spAutoFit/>
          </a:bodyPr>
          <a:lstStyle/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01 – «общегосударственные вопросы»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02 – «национальная оборона»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03 – «национальная безопасность и правоохранительная деятельность»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04 – «национальная экономика»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05 – «жилищно-коммунальное хозяйство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07 – «образование»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«культура, кинематография»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«социальная политика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– «физическая культура и спорт»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2480" y="116632"/>
            <a:ext cx="9198703" cy="638778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488" y="1124744"/>
            <a:ext cx="9205393" cy="608000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Group 64"/>
          <p:cNvGraphicFramePr>
            <a:graphicFrameLocks noGrp="1"/>
          </p:cNvGraphicFramePr>
          <p:nvPr/>
        </p:nvGraphicFramePr>
        <p:xfrm>
          <a:off x="683832" y="1916832"/>
          <a:ext cx="8745201" cy="4724182"/>
        </p:xfrm>
        <a:graphic>
          <a:graphicData uri="http://schemas.openxmlformats.org/drawingml/2006/table">
            <a:tbl>
              <a:tblPr/>
              <a:tblGrid>
                <a:gridCol w="3946949"/>
                <a:gridCol w="4798252"/>
              </a:tblGrid>
              <a:tr h="594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дар,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пожертвование)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конкретной цели их использования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19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приходить на помощь)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правовым образованиям государственных полномочий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937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«Subsidium»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других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бюджетов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298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правовым образованиям полномочий по решению вопросов местного значения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422" y="1356039"/>
            <a:ext cx="241802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4488" y="260648"/>
            <a:ext cx="9198703" cy="515667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04728" y="980728"/>
            <a:ext cx="4515131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– Расходы = -Дефицит (+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078022" y="4012021"/>
            <a:ext cx="3042312" cy="863600"/>
          </a:xfrm>
          <a:prstGeom prst="ellipse">
            <a:avLst/>
          </a:prstGeom>
          <a:solidFill>
            <a:srgbClr val="7D9EC5"/>
          </a:solidFill>
          <a:ln w="9525">
            <a:solidFill>
              <a:srgbClr val="7D9EC5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217479" y="3951376"/>
            <a:ext cx="3198812" cy="863600"/>
          </a:xfrm>
          <a:prstGeom prst="ellipse">
            <a:avLst/>
          </a:prstGeom>
          <a:solidFill>
            <a:srgbClr val="E1C0BD"/>
          </a:solidFill>
          <a:ln w="9525">
            <a:solidFill>
              <a:srgbClr val="E1C0BD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pic>
        <p:nvPicPr>
          <p:cNvPr id="17" name="Picture 6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5" y="2033923"/>
            <a:ext cx="1866181" cy="146810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208584" y="2060848"/>
            <a:ext cx="1014677" cy="64770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910" y="1484784"/>
            <a:ext cx="2820893" cy="20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016896" y="1340768"/>
            <a:ext cx="1014677" cy="576263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20" y="2348880"/>
            <a:ext cx="187285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5745088" y="1412776"/>
            <a:ext cx="1014677" cy="64770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625408" y="2060848"/>
            <a:ext cx="1014677" cy="576263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114693" y="3487966"/>
            <a:ext cx="1152800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Доходы</a:t>
            </a:r>
            <a:r>
              <a:rPr lang="ru-RU" dirty="0">
                <a:solidFill>
                  <a:srgbClr val="800000"/>
                </a:solidFill>
              </a:rPr>
              <a:t>  </a:t>
            </a:r>
            <a:r>
              <a:rPr lang="ru-RU" dirty="0"/>
              <a:t> 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144200" y="3558560"/>
            <a:ext cx="1090348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Доходы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364735" y="3552746"/>
            <a:ext cx="1070213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Расходы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8394242" y="3552746"/>
            <a:ext cx="1070213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Расходы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150772" y="3951376"/>
            <a:ext cx="3432704" cy="6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/>
            <a:r>
              <a:rPr lang="ru-RU" b="0" dirty="0">
                <a:solidFill>
                  <a:srgbClr val="800000"/>
                </a:solidFill>
                <a:latin typeface="Times New Roman Cyr" pitchFamily="18" charset="-52"/>
              </a:rPr>
              <a:t>Дефицит</a:t>
            </a:r>
          </a:p>
          <a:p>
            <a:pPr algn="ctr"/>
            <a:r>
              <a:rPr lang="ru-RU" b="0" dirty="0">
                <a:solidFill>
                  <a:srgbClr val="800000"/>
                </a:solidFill>
                <a:latin typeface="Times New Roman Cyr" pitchFamily="18" charset="-52"/>
              </a:rPr>
              <a:t>(расходы больше доходов)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011843" y="4076801"/>
            <a:ext cx="3176531" cy="6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>
            <a:spAutoFit/>
          </a:bodyPr>
          <a:lstStyle/>
          <a:p>
            <a:pPr algn="ctr"/>
            <a:r>
              <a:rPr lang="ru-RU" b="0" dirty="0" err="1">
                <a:solidFill>
                  <a:srgbClr val="800000"/>
                </a:solidFill>
                <a:latin typeface="Times New Roman Cyr" pitchFamily="18" charset="-52"/>
              </a:rPr>
              <a:t>Профицит</a:t>
            </a:r>
            <a:endParaRPr lang="ru-RU" b="0" dirty="0">
              <a:solidFill>
                <a:srgbClr val="800000"/>
              </a:solidFill>
              <a:latin typeface="Times New Roman Cyr" pitchFamily="18" charset="-52"/>
            </a:endParaRPr>
          </a:p>
          <a:p>
            <a:pPr algn="ctr"/>
            <a:r>
              <a:rPr lang="ru-RU" b="0" dirty="0">
                <a:solidFill>
                  <a:srgbClr val="800000"/>
                </a:solidFill>
                <a:latin typeface="Times New Roman Cyr" pitchFamily="18" charset="-52"/>
              </a:rPr>
              <a:t>(доходы больше расходов)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916160" y="3882460"/>
            <a:ext cx="4055269" cy="0"/>
          </a:xfrm>
          <a:prstGeom prst="line">
            <a:avLst/>
          </a:prstGeom>
          <a:noFill/>
          <a:ln w="38100">
            <a:solidFill>
              <a:srgbClr val="E1C0BD"/>
            </a:solidFill>
            <a:round/>
            <a:headEnd/>
            <a:tailEnd/>
          </a:ln>
        </p:spPr>
        <p:txBody>
          <a:bodyPr lIns="95782" tIns="47891" rIns="95782" bIns="47891"/>
          <a:lstStyle/>
          <a:p>
            <a:endParaRPr lang="ru-RU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5614778" y="3947240"/>
            <a:ext cx="4056988" cy="0"/>
          </a:xfrm>
          <a:prstGeom prst="line">
            <a:avLst/>
          </a:prstGeom>
          <a:noFill/>
          <a:ln w="38100">
            <a:solidFill>
              <a:srgbClr val="7D9EC5"/>
            </a:solidFill>
            <a:round/>
            <a:headEnd/>
            <a:tailEnd/>
          </a:ln>
        </p:spPr>
        <p:txBody>
          <a:bodyPr lIns="95782" tIns="47891" rIns="95782" bIns="47891"/>
          <a:lstStyle/>
          <a:p>
            <a:endParaRPr lang="ru-RU"/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750538" y="4800236"/>
            <a:ext cx="3900487" cy="1368425"/>
          </a:xfrm>
          <a:prstGeom prst="flowChartAlternateProcess">
            <a:avLst/>
          </a:prstGeom>
          <a:solidFill>
            <a:srgbClr val="E1C0BD"/>
          </a:solidFill>
          <a:ln w="9525">
            <a:solidFill>
              <a:srgbClr val="E1C0BD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 об источниках 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покрытия дефицита (например, </a:t>
            </a:r>
            <a:r>
              <a:rPr lang="ru-RU" sz="1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имеющиеся накопления, остатки 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взять в долг</a:t>
            </a:r>
            <a:r>
              <a:rPr lang="ru-RU" sz="1500" dirty="0">
                <a:solidFill>
                  <a:srgbClr val="800000"/>
                </a:solidFill>
                <a:latin typeface="Times New Roman Cyr" pitchFamily="18" charset="-52"/>
              </a:rPr>
              <a:t>).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5548600" y="4854162"/>
            <a:ext cx="4134379" cy="1368425"/>
          </a:xfrm>
          <a:prstGeom prst="flowChartAlternateProcess">
            <a:avLst/>
          </a:prstGeom>
          <a:solidFill>
            <a:srgbClr val="7D9EC5"/>
          </a:solidFill>
          <a:ln w="9525">
            <a:solidFill>
              <a:srgbClr val="7D9EC5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(например, накапливать резервы, остатки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погашать долг).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92154"/>
            <a:ext cx="9905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73151" y="266701"/>
            <a:ext cx="7776898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73151" y="266701"/>
            <a:ext cx="7776898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25810" y="430430"/>
            <a:ext cx="647157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Божковского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2023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0401" y="1752600"/>
            <a:ext cx="8506776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42951" y="1752600"/>
            <a:ext cx="8424226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908050" y="1981201"/>
            <a:ext cx="808990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5" dirty="0" smtClean="0">
                <a:latin typeface="Times New Roman" pitchFamily="18" charset="0"/>
                <a:cs typeface="Times New Roman" pitchFamily="18" charset="0"/>
              </a:rPr>
              <a:t> Божковского 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16202</TotalTime>
  <Words>1803</Words>
  <Application>Microsoft Office PowerPoint</Application>
  <PresentationFormat>Лист A4 (210x297 мм)</PresentationFormat>
  <Paragraphs>539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Narrow</vt:lpstr>
      <vt:lpstr>Bookman Old Style</vt:lpstr>
      <vt:lpstr>Calibri</vt:lpstr>
      <vt:lpstr>Constantia</vt:lpstr>
      <vt:lpstr>DejaVu Sans</vt:lpstr>
      <vt:lpstr>Rasa Medium</vt:lpstr>
      <vt:lpstr>Symbol</vt:lpstr>
      <vt:lpstr>Times New Roman</vt:lpstr>
      <vt:lpstr>Times New Roman Cyr</vt:lpstr>
      <vt:lpstr>Wingdings</vt:lpstr>
      <vt:lpstr>Wingdings 2</vt:lpstr>
      <vt:lpstr>Office Theme</vt:lpstr>
      <vt:lpstr>Бюджет для</vt:lpstr>
      <vt:lpstr>Уважаемые жители Божковского сельского поселения!</vt:lpstr>
      <vt:lpstr>БЮДЖЕТНЫЙ ПРОЦЕСС</vt:lpstr>
      <vt:lpstr>Бюджет  и сбалансированность бюджета</vt:lpstr>
      <vt:lpstr>   ДОХОДЫ БЮДЖЕТА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Божковского сельского поселения на 2023 год и плановый период 2024 и 2025 годов </vt:lpstr>
      <vt:lpstr>Доходы бюджета  Божковского сельского  поселения  на 2023 - 2025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1</cp:lastModifiedBy>
  <cp:revision>1642</cp:revision>
  <cp:lastPrinted>2021-11-16T10:29:17Z</cp:lastPrinted>
  <dcterms:created xsi:type="dcterms:W3CDTF">2017-03-10T15:25:40Z</dcterms:created>
  <dcterms:modified xsi:type="dcterms:W3CDTF">2023-01-18T11:02:01Z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